
<file path=[Content_Types].xml><?xml version="1.0" encoding="utf-8"?>
<Types xmlns="http://schemas.openxmlformats.org/package/2006/content-types">
  <Default Extension="png" ContentType="image/png"/>
  <Default Extension="BMP" ContentType="image/bmp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2" r:id="rId9"/>
    <p:sldId id="262" r:id="rId10"/>
    <p:sldId id="268" r:id="rId11"/>
    <p:sldId id="266" r:id="rId12"/>
    <p:sldId id="270" r:id="rId13"/>
    <p:sldId id="271" r:id="rId14"/>
    <p:sldId id="269" r:id="rId15"/>
    <p:sldId id="273" r:id="rId16"/>
    <p:sldId id="275" r:id="rId17"/>
    <p:sldId id="274" r:id="rId18"/>
    <p:sldId id="276" r:id="rId19"/>
    <p:sldId id="277" r:id="rId20"/>
    <p:sldId id="278" r:id="rId21"/>
    <p:sldId id="263" r:id="rId22"/>
    <p:sldId id="279" r:id="rId23"/>
    <p:sldId id="280" r:id="rId24"/>
    <p:sldId id="284" r:id="rId25"/>
    <p:sldId id="282" r:id="rId26"/>
    <p:sldId id="283" r:id="rId27"/>
    <p:sldId id="281" r:id="rId28"/>
    <p:sldId id="285" r:id="rId29"/>
    <p:sldId id="28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54"/>
    <a:srgbClr val="CC9900"/>
    <a:srgbClr val="E28700"/>
    <a:srgbClr val="FFFF66"/>
    <a:srgbClr val="234600"/>
    <a:srgbClr val="33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590" autoAdjust="0"/>
  </p:normalViewPr>
  <p:slideViewPr>
    <p:cSldViewPr>
      <p:cViewPr varScale="1">
        <p:scale>
          <a:sx n="45" d="100"/>
          <a:sy n="45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CD08-A3F4-4464-8B76-9DFF45C3B9F6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268FF-575B-40EF-8686-24711CBDD4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86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268FF-575B-40EF-8686-24711CBDD40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04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268FF-575B-40EF-8686-24711CBDD40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05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66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0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9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2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8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2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5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8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5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6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5E7D-B48D-4C3F-89E2-4FAC923D4F4D}" type="datetimeFigureOut">
              <a:rPr lang="es-ES" smtClean="0"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1EBA-6FBF-452B-86C5-74D6CFB4F7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76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16" y="-145162"/>
            <a:ext cx="9307016" cy="6991286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341037" y="29093"/>
            <a:ext cx="657293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a Bd BT" pitchFamily="82" charset="0"/>
              </a:rPr>
              <a:t>M</a:t>
            </a:r>
            <a:r>
              <a:rPr lang="es-ES" sz="4400" b="1" cap="none" spc="0" dirty="0" smtClean="0">
                <a:ln w="1143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a Bd BT" pitchFamily="82" charset="0"/>
              </a:rPr>
              <a:t>UJERES DE </a:t>
            </a:r>
            <a:r>
              <a:rPr lang="es-ES" sz="7200" b="1" cap="none" spc="0" dirty="0" smtClean="0">
                <a:ln w="1143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a Bd BT" pitchFamily="82" charset="0"/>
              </a:rPr>
              <a:t>D</a:t>
            </a:r>
            <a:r>
              <a:rPr lang="es-ES" sz="4400" b="1" cap="none" spc="0" dirty="0" smtClean="0">
                <a:ln w="1143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a Bd BT" pitchFamily="82" charset="0"/>
              </a:rPr>
              <a:t>IOS</a:t>
            </a:r>
            <a:endParaRPr lang="es-ES" sz="4400" b="1" cap="none" spc="0" dirty="0">
              <a:ln w="11430">
                <a:solidFill>
                  <a:srgbClr val="CC9900"/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a Bd BT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63733"/>
            <a:ext cx="4447723" cy="250441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532985"/>
            <a:ext cx="2273161" cy="289350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6172"/>
          <a:stretch/>
        </p:blipFill>
        <p:spPr>
          <a:xfrm flipH="1">
            <a:off x="3275855" y="1294514"/>
            <a:ext cx="1837911" cy="2854566"/>
          </a:xfrm>
          <a:prstGeom prst="rect">
            <a:avLst/>
          </a:prstGeom>
        </p:spPr>
      </p:pic>
      <p:pic>
        <p:nvPicPr>
          <p:cNvPr id="7" name="02 el silencio de la creacció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27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5925" y="68496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"/>
          <a:stretch/>
        </p:blipFill>
        <p:spPr>
          <a:xfrm>
            <a:off x="30206" y="1176492"/>
            <a:ext cx="9113794" cy="225250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23611" y="3789040"/>
            <a:ext cx="892797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D. Bosco  ya le había indicado la vía evangélica: «Mi alimento es hacer la voluntad del Padre».</a:t>
            </a:r>
          </a:p>
          <a:p>
            <a:pPr algn="just"/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Este es uno de los aspectos fundamentales de la espiritualidad mornesina. Sobre el lecho de muerte M.M decía: «Abajo las ganas de mandar»</a:t>
            </a:r>
            <a:endParaRPr lang="es-ES" sz="3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7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40000"/>
                <a:lumOff val="6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861048" y="1000046"/>
            <a:ext cx="424745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Tuvo la fortuna de asistir al diálogo con Jesús que M. M tuvo en los últimos días de su enfermedad. De Él Sor Emilia aprendió que, a la cruz se puede unir la voluntad sin perder la libertad.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5925" y="-12784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25" y="126876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glow rad="393700">
              <a:schemeClr val="tx2">
                <a:lumMod val="20000"/>
                <a:lumOff val="8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179512" y="4573488"/>
            <a:ext cx="878497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 Mornés hay sencillez, mucho trabajo pero también profundidad espiritual, vida que circula y por eso Emilia, después de dos meses, pide ser postulante.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5925" y="188640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4914"/>
            <a:ext cx="3194992" cy="4494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921368" y="2538080"/>
            <a:ext cx="494191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Desde el comienzo fue profesora, lo que le fue pedido con el compromiso de hacerse «toda para todas». </a:t>
            </a:r>
            <a:endParaRPr lang="es-ES" sz="3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5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6876" y="188640"/>
            <a:ext cx="61703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611680"/>
            <a:ext cx="448265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Después de la muerte de M. Mazzarello estará 19 años cerca a Madre Catalina Daghero, más joven que ella y que no tenía su misma cultura. Como Consejera de Estudios le fue asignada la tarea de la formación.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1764954"/>
            <a:ext cx="3456384" cy="4494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76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8" y="1627093"/>
            <a:ext cx="3667932" cy="302604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/>
            </a:solidFill>
            <a:miter lim="800000"/>
          </a:ln>
          <a:effectLst>
            <a:glow rad="190500">
              <a:schemeClr val="accent1">
                <a:lumMod val="20000"/>
                <a:lumOff val="8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51520" y="5007367"/>
            <a:ext cx="871296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celda es la conciencia, es el corazón, la oración, la profundidad del ser, donde Dios se hace guía de los que lo buscan </a:t>
            </a:r>
            <a:r>
              <a:rPr lang="es-ES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</a:t>
            </a: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 espíritu y verdad».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56876" y="68496"/>
            <a:ext cx="5466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" name="oran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3" y="632746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5)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27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4873" y="3933056"/>
            <a:ext cx="856895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Emilia, tan fuerte de carácter, escoge la vía de la </a:t>
            </a:r>
            <a:r>
              <a:rPr lang="es-ES" sz="3400" cap="none" spc="0" dirty="0" err="1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kénosis</a:t>
            </a: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, una vía que no pasa desapercibida para sus Hermanas que le preguntan por qué ha escogido esta vía y ella responde: «Lo he aprendido en Mornés».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17434"/>
          <a:stretch/>
        </p:blipFill>
        <p:spPr>
          <a:xfrm>
            <a:off x="2274138" y="1296506"/>
            <a:ext cx="4550419" cy="232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317500">
              <a:schemeClr val="accent1">
                <a:lumMod val="20000"/>
                <a:lumOff val="8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816067" y="-6978"/>
            <a:ext cx="5466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79712" y="0"/>
            <a:ext cx="5466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/>
          <a:stretch/>
        </p:blipFill>
        <p:spPr>
          <a:xfrm>
            <a:off x="0" y="1300828"/>
            <a:ext cx="9144000" cy="308599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35765" y="4581128"/>
            <a:ext cx="8900731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De M. M aprendió a vivir dentro de si para dar a la vida cotidiana la profundidad de la fe, a aferrar la propia voluntad a la cruz mientras desarrollaba su trabajo con dignidad y competencia.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" y="3758957"/>
            <a:ext cx="9163549" cy="30990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2 Rectángulo"/>
          <p:cNvSpPr/>
          <p:nvPr/>
        </p:nvSpPr>
        <p:spPr>
          <a:xfrm>
            <a:off x="1875966" y="0"/>
            <a:ext cx="5466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94" y="3758957"/>
            <a:ext cx="5595542" cy="314749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2788" y="1296635"/>
            <a:ext cx="882872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 Mornés se encontró con un grupo de Hermanas </a:t>
            </a:r>
            <a:r>
              <a:rPr lang="es-ES" sz="3400" cap="none" spc="0" dirty="0" err="1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heróicas</a:t>
            </a: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en la virtud pero sin instrucción por lo que tenía que luchar contra sí misma, contra la visión que tenía de las cosas no siempre compartida y comprendida.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8" r="52774"/>
          <a:stretch/>
        </p:blipFill>
        <p:spPr>
          <a:xfrm>
            <a:off x="0" y="0"/>
            <a:ext cx="3707904" cy="7029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707904" y="68496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81144" y="1484784"/>
            <a:ext cx="399125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Sor Emilia ha vivido la obediencia de la fe que es lucha contra la autosuficiencia, la presunción  y los pensamientos propios del hombre carnal que tiene mil razones para oponerse a la fe.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27912"/>
            <a:ext cx="430088" cy="4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932040" y="2090172"/>
            <a:ext cx="421196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«No puede quedar escondida una ciudad que está sobre un monte»</a:t>
            </a:r>
          </a:p>
          <a:p>
            <a:pPr algn="ctr"/>
            <a:r>
              <a:rPr lang="es-CO" sz="24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Mt 5,14</a:t>
            </a:r>
            <a:endParaRPr lang="es-ES" sz="24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7/Giras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07904" y="0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03992" y="1412776"/>
            <a:ext cx="465648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Sor Emilia entró en un camino de obediencia, no tanto a las reglas sino para reducir a la obediencia el corazón, martirizado de pensamientos, reacciones, cerrazones, exigencias, e insatisfacciones de todo género. 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19425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05"/>
            <a:ext cx="9144000" cy="23258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75148"/>
            <a:ext cx="3347293" cy="188285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27653" y="1340768"/>
            <a:ext cx="885698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 veces le salía alguna expresión que denotaba el cansancio por las dificultades que encontraba: «Estoy muy cansada… como quisiera ir a América o mejor al Paraíso, para quitarme tantos fastidios»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59840" y="33939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" y="0"/>
            <a:ext cx="3618392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779912" y="1556792"/>
            <a:ext cx="518457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Su jornada era intensa: de las cuatro de la mañana hasta tarde de la noche. Estaba convencida que «El trabajo no ha matado a ninguno».</a:t>
            </a:r>
          </a:p>
          <a:p>
            <a:pPr algn="just"/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«Tengo siempre a Dios conmigo y con Dios nada es difícil».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0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8" t="5494" r="2540" b="59162"/>
          <a:stretch/>
        </p:blipFill>
        <p:spPr>
          <a:xfrm>
            <a:off x="2267744" y="1484784"/>
            <a:ext cx="4143626" cy="2423886"/>
          </a:xfrm>
          <a:prstGeom prst="round2DiagRect">
            <a:avLst>
              <a:gd name="adj1" fmla="val 50000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glow rad="254000">
              <a:schemeClr val="accent1">
                <a:lumMod val="20000"/>
                <a:lumOff val="8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67544" y="4365104"/>
            <a:ext cx="828092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Antes de ir a dormir, Sor Emilia, dejaba que todo cayera de su corazón ejercicio que le era muy familiar  porque lo enseñó a las Hermanas que acompañó a abrir de nuevo la casa de Mornés. 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0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528" y="5013176"/>
            <a:ext cx="885698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Sor  Emilia había respirado en Mornés el sentido de la preciosidad del tiempo: «Es la hora de amar al Señor»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/>
        </p:blipFill>
        <p:spPr>
          <a:xfrm>
            <a:off x="0" y="1107996"/>
            <a:ext cx="9144000" cy="35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54662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71" y="1323422"/>
            <a:ext cx="4459417" cy="352839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4851814"/>
            <a:ext cx="843268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400" cap="none" spc="0" dirty="0" smtClean="0">
                <a:ln w="11430">
                  <a:solidFill>
                    <a:srgbClr val="000054"/>
                  </a:solidFill>
                </a:ln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«Solo Dios es fiel y ninguna dulzura sobre la tierra vale la alegría que Él inspira al alma que ya ve acercarse su atardecer»</a:t>
            </a:r>
            <a:endParaRPr lang="es-ES" sz="3400" cap="none" spc="0" dirty="0">
              <a:ln w="11430">
                <a:solidFill>
                  <a:srgbClr val="000054"/>
                </a:solidFill>
              </a:ln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77204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la celda del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orazón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8" y="3429000"/>
            <a:ext cx="2327940" cy="32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828" y="472424"/>
            <a:ext cx="2327940" cy="281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373031" y="1878704"/>
            <a:ext cx="520747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Como M. Mazzarello también Sor Emilia experimenta clara e inteligentemente la necesidad de retirase del propio trabajo, para dejar el puesto a las otras que podían sustituirla. 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40000"/>
                <a:lumOff val="60000"/>
              </a:schemeClr>
            </a:gs>
            <a:gs pos="50000">
              <a:srgbClr val="FFFF99"/>
            </a:gs>
            <a:gs pos="84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188640"/>
            <a:ext cx="5448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</a:t>
            </a:r>
            <a:r>
              <a:rPr lang="es-CO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lgunas de sus frases: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008" y="1628800"/>
            <a:ext cx="896448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«La necesidad de felicidad me atormenta: es la necesidad de Dios… y yo me aferro a la  cruz».</a:t>
            </a:r>
          </a:p>
          <a:p>
            <a:endParaRPr lang="es-ES" sz="3400" cap="none" spc="0" dirty="0" smtClean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«Cada persona debe tener su Getsemaní y su Calvario, quien los acepta no tiene nada de terreno».</a:t>
            </a:r>
          </a:p>
          <a:p>
            <a:pPr marL="457200" indent="-457200">
              <a:buFont typeface="Arial" pitchFamily="34" charset="0"/>
              <a:buChar char="•"/>
            </a:pPr>
            <a:endParaRPr lang="es-CO" sz="340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«Se es feliz cuando uno se sacrifica por la felicidad de los otros».</a:t>
            </a:r>
            <a:endParaRPr lang="es-ES" sz="3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93394"/>
            <a:ext cx="8964488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I</a:t>
            </a:r>
            <a:r>
              <a:rPr lang="es-ES" sz="40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nvoquemos el don de un </a:t>
            </a: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</a:t>
            </a:r>
            <a:r>
              <a:rPr lang="es-ES" sz="40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mor sin límites, sin cálculos, sin amarguras.</a:t>
            </a:r>
          </a:p>
          <a:p>
            <a:pPr algn="ctr"/>
            <a:endParaRPr lang="es-CO" sz="400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  <a:p>
            <a:r>
              <a:rPr lang="es-CO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Cuantas veces, Señor, no hemos sido fieles,</a:t>
            </a:r>
          </a:p>
          <a:p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no hemos sido realistas frente a las cosas;</a:t>
            </a:r>
          </a:p>
          <a:p>
            <a:r>
              <a:rPr lang="es-CO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 la inagotable fuerza de la vida derivada de la cruz.</a:t>
            </a:r>
          </a:p>
          <a:p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Concede, Señor, que contemplándola</a:t>
            </a:r>
            <a:b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nos sintamos amadas por ti,</a:t>
            </a:r>
            <a:b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amadas por Dios hasta el fondo, así como somos;</a:t>
            </a:r>
            <a:b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y que creamos que por la fuerza de la cruz</a:t>
            </a:r>
            <a:b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existe en nosotras una capacidad nueva</a:t>
            </a:r>
            <a:b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para dedicarnos a los hermanos,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40000"/>
                <a:lumOff val="60000"/>
              </a:schemeClr>
            </a:gs>
            <a:gs pos="50000">
              <a:srgbClr val="FFFF99"/>
            </a:gs>
            <a:gs pos="84000">
              <a:schemeClr val="accent1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6064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Según aquel estilo y aquel modo que nos viene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enseñado y comunicado por la cruz.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Danos, oh Señor, la capacidad de descubrir la cruz</a:t>
            </a:r>
            <a:b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que nos hace nacer de nuevo,</a:t>
            </a:r>
            <a:b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preludio y anticipación de la vida plena</a:t>
            </a:r>
            <a:b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que viviremos en el misterio de la resurrección. 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Nos ponemos de rodillas delante del misterio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de la cruz con María, 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y le pedimos que podamos comprender</a:t>
            </a:r>
            <a:b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como Ella ha comprendido, </a:t>
            </a:r>
          </a:p>
          <a:p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el misterio que transforma el corazón del hombre</a:t>
            </a:r>
            <a:b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</a:br>
            <a:r>
              <a:rPr lang="es-CO" sz="3400" dirty="0" smtClean="0">
                <a:solidFill>
                  <a:srgbClr val="00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y que transforma el mundo. AMÉN      </a:t>
            </a:r>
            <a:r>
              <a:rPr lang="es-CO" sz="3400" dirty="0" smtClean="0">
                <a:solidFill>
                  <a:srgbClr val="000054"/>
                </a:solidFill>
                <a:latin typeface="AR ESSENCE" pitchFamily="2" charset="0"/>
              </a:rPr>
              <a:t> </a:t>
            </a:r>
            <a:r>
              <a:rPr lang="es-CO" sz="2000" dirty="0" err="1" smtClean="0">
                <a:solidFill>
                  <a:srgbClr val="000054"/>
                </a:solidFill>
                <a:latin typeface="AR ESSENCE" pitchFamily="2" charset="0"/>
              </a:rPr>
              <a:t>Card</a:t>
            </a:r>
            <a:r>
              <a:rPr lang="es-CO" sz="2000" dirty="0" smtClean="0">
                <a:solidFill>
                  <a:srgbClr val="000054"/>
                </a:solidFill>
                <a:latin typeface="AR ESSENCE" pitchFamily="2" charset="0"/>
              </a:rPr>
              <a:t>. Martini</a:t>
            </a:r>
            <a:endParaRPr lang="es-ES" sz="2000" dirty="0">
              <a:solidFill>
                <a:srgbClr val="000054"/>
              </a:solidFill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92D050"/>
            </a:gs>
            <a:gs pos="50000">
              <a:schemeClr val="accent6">
                <a:lumMod val="40000"/>
                <a:lumOff val="60000"/>
              </a:schemeClr>
            </a:gs>
            <a:gs pos="81000">
              <a:srgbClr val="92D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0" y="0"/>
            <a:ext cx="9170040" cy="42930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7504" y="4484146"/>
            <a:ext cx="8935041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fuente del carisma ha llegado a nosotras no solo a través de la persona de M. Mazzarello sino de un grupo de mujeres  que con ella, han dado vida a una espiritualidad que debemos descubrir.</a:t>
            </a:r>
            <a:endParaRPr lang="es-ES" sz="3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98037" y="0"/>
            <a:ext cx="42578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S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or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milia</a:t>
            </a:r>
            <a:r>
              <a:rPr lang="es-ES" sz="5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osca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4484146"/>
            <a:ext cx="8712967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Hija de una condesa y de un famoso arquitecto. Un revés de fortuna hizo que Emilia fuera confiada a la abuela paterna. Vivió una infancia infeliz si bien en «un ambiente que la consentía»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32" y="1340768"/>
            <a:ext cx="2040725" cy="287092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254000">
              <a:srgbClr val="FFFF99"/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0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14250"/>
          <a:stretch/>
        </p:blipFill>
        <p:spPr>
          <a:xfrm>
            <a:off x="0" y="0"/>
            <a:ext cx="9144000" cy="475488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941168"/>
            <a:ext cx="878497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Cuando regresó a la familia estudió en el colegio 4 años y luego en la Universidad de Turín que le dio el diploma en francés.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5902"/>
            <a:ext cx="5688632" cy="3203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381000">
              <a:schemeClr val="accent1">
                <a:lumMod val="40000"/>
                <a:lumOff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251520" y="4340130"/>
            <a:ext cx="864095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En diciembre de 1872 llegó a Mornés después de haberse encontrado con D. Bosco quien le propuso ir si era de su agrado. En 1874 hizo su primera profesión y en el 75 los votos perpetuos.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5925" y="-12784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04" y="1046973"/>
            <a:ext cx="6504031" cy="366226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62962" y="5013175"/>
            <a:ext cx="757277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</a:t>
            </a:r>
            <a:r>
              <a:rPr lang="es-ES" sz="3400" cap="none" spc="0" dirty="0" err="1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Cronohistoria</a:t>
            </a:r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anota que Emilia Mosca fue conquistada por el clima de familia y la espiritualidad del ambiente.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5925" y="-12784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1" y="4077072"/>
            <a:ext cx="878497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Emilia se encontró delante de una mujer alegre en su humildad, paciente y tierna en sus intuiciones pero firme, franca en el lenguaje y en las propuestas.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9457" r="22750" b="9789"/>
          <a:stretch/>
        </p:blipFill>
        <p:spPr>
          <a:xfrm>
            <a:off x="0" y="1130247"/>
            <a:ext cx="9143999" cy="229663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1130247"/>
            <a:ext cx="4844131" cy="22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60000"/>
                <a:lumOff val="40000"/>
              </a:schemeClr>
            </a:gs>
            <a:gs pos="50000">
              <a:srgbClr val="FFFF99"/>
            </a:gs>
            <a:gs pos="81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4" y="1500024"/>
            <a:ext cx="4464496" cy="3528392"/>
          </a:xfrm>
          <a:prstGeom prst="ellipse">
            <a:avLst/>
          </a:prstGeom>
          <a:ln w="57150">
            <a:noFill/>
          </a:ln>
          <a:effectLst>
            <a:glow rad="304800">
              <a:schemeClr val="accent1">
                <a:lumMod val="20000"/>
                <a:lumOff val="80000"/>
              </a:schemeClr>
            </a:glow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525925" y="68496"/>
            <a:ext cx="6046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E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n</a:t>
            </a:r>
            <a:r>
              <a:rPr lang="es-ES" sz="60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escuela de la </a:t>
            </a:r>
            <a:r>
              <a:rPr lang="es-ES" sz="66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M</a:t>
            </a:r>
            <a:r>
              <a:rPr lang="es-ES" sz="4400" b="1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adre</a:t>
            </a:r>
            <a:endParaRPr lang="es-ES" sz="4400" b="1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132218"/>
            <a:ext cx="903649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La propuesta de M. M. no esconde la portada del Misterio Pascual: «¿Será capaz de tanto sacrificio?...» «Con la ayuda de Dios…» respondió.</a:t>
            </a:r>
          </a:p>
          <a:p>
            <a:pPr algn="just"/>
            <a:r>
              <a:rPr lang="es-ES" sz="3400" cap="none" spc="0" dirty="0" smtClean="0">
                <a:ln w="11430"/>
                <a:solidFill>
                  <a:srgbClr val="0000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ESSENCE" pitchFamily="2" charset="0"/>
              </a:rPr>
              <a:t> </a:t>
            </a:r>
            <a:endParaRPr lang="es-ES" sz="3400" cap="none" spc="0" dirty="0">
              <a:ln w="11430"/>
              <a:solidFill>
                <a:srgbClr val="0000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1096</Words>
  <Application>Microsoft Office PowerPoint</Application>
  <PresentationFormat>Presentación en pantalla (4:3)</PresentationFormat>
  <Paragraphs>71</Paragraphs>
  <Slides>29</Slides>
  <Notes>2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71</cp:revision>
  <dcterms:created xsi:type="dcterms:W3CDTF">2012-05-28T12:31:51Z</dcterms:created>
  <dcterms:modified xsi:type="dcterms:W3CDTF">2012-05-31T20:45:00Z</dcterms:modified>
</cp:coreProperties>
</file>