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2" r:id="rId2"/>
    <p:sldId id="276" r:id="rId3"/>
    <p:sldId id="258" r:id="rId4"/>
    <p:sldId id="275" r:id="rId5"/>
    <p:sldId id="272" r:id="rId6"/>
    <p:sldId id="277" r:id="rId7"/>
    <p:sldId id="279" r:id="rId8"/>
    <p:sldId id="278" r:id="rId9"/>
    <p:sldId id="269" r:id="rId10"/>
    <p:sldId id="257" r:id="rId11"/>
    <p:sldId id="259" r:id="rId12"/>
    <p:sldId id="261" r:id="rId13"/>
    <p:sldId id="264" r:id="rId14"/>
    <p:sldId id="260" r:id="rId15"/>
    <p:sldId id="263" r:id="rId16"/>
    <p:sldId id="265" r:id="rId17"/>
    <p:sldId id="281" r:id="rId18"/>
    <p:sldId id="266" r:id="rId19"/>
    <p:sldId id="267" r:id="rId20"/>
    <p:sldId id="282" r:id="rId21"/>
    <p:sldId id="283" r:id="rId22"/>
    <p:sldId id="268" r:id="rId23"/>
    <p:sldId id="284" r:id="rId24"/>
    <p:sldId id="270" r:id="rId25"/>
    <p:sldId id="286" r:id="rId26"/>
    <p:sldId id="273" r:id="rId27"/>
    <p:sldId id="285" r:id="rId28"/>
    <p:sldId id="274"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600"/>
    <a:srgbClr val="000000"/>
    <a:srgbClr val="669900"/>
    <a:srgbClr val="FFCCFF"/>
    <a:srgbClr val="FFFF66"/>
    <a:srgbClr val="4B0096"/>
    <a:srgbClr val="765C96"/>
    <a:srgbClr val="00A479"/>
    <a:srgbClr val="800000"/>
    <a:srgbClr val="007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4660"/>
  </p:normalViewPr>
  <p:slideViewPr>
    <p:cSldViewPr>
      <p:cViewPr varScale="1">
        <p:scale>
          <a:sx n="57" d="100"/>
          <a:sy n="57" d="100"/>
        </p:scale>
        <p:origin x="-24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6C77D2-C63F-40E9-8307-09AEF4AABDCD}" type="datetimeFigureOut">
              <a:rPr lang="es-ES" smtClean="0"/>
              <a:t>19/04/2013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2FD822-F673-4F2B-8FBD-B9F6504FC9D9}" type="slidenum">
              <a:rPr lang="es-ES" smtClean="0"/>
              <a:t>‹Nº›</a:t>
            </a:fld>
            <a:endParaRPr lang="es-ES"/>
          </a:p>
        </p:txBody>
      </p:sp>
    </p:spTree>
    <p:extLst>
      <p:ext uri="{BB962C8B-B14F-4D97-AF65-F5344CB8AC3E}">
        <p14:creationId xmlns:p14="http://schemas.microsoft.com/office/powerpoint/2010/main" val="1829480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42FD822-F673-4F2B-8FBD-B9F6504FC9D9}" type="slidenum">
              <a:rPr lang="es-ES" smtClean="0"/>
              <a:t>7</a:t>
            </a:fld>
            <a:endParaRPr lang="es-ES"/>
          </a:p>
        </p:txBody>
      </p:sp>
    </p:spTree>
    <p:extLst>
      <p:ext uri="{BB962C8B-B14F-4D97-AF65-F5344CB8AC3E}">
        <p14:creationId xmlns:p14="http://schemas.microsoft.com/office/powerpoint/2010/main" val="3382131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42FD822-F673-4F2B-8FBD-B9F6504FC9D9}" type="slidenum">
              <a:rPr lang="es-ES" smtClean="0"/>
              <a:t>13</a:t>
            </a:fld>
            <a:endParaRPr lang="es-ES"/>
          </a:p>
        </p:txBody>
      </p:sp>
    </p:spTree>
    <p:extLst>
      <p:ext uri="{BB962C8B-B14F-4D97-AF65-F5344CB8AC3E}">
        <p14:creationId xmlns:p14="http://schemas.microsoft.com/office/powerpoint/2010/main" val="2084028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685A451-2D8B-4E6B-ADC3-359EFDBAC9F3}" type="datetimeFigureOut">
              <a:rPr lang="es-ES" smtClean="0"/>
              <a:pPr/>
              <a:t>19/04/2013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685A451-2D8B-4E6B-ADC3-359EFDBAC9F3}" type="datetimeFigureOut">
              <a:rPr lang="es-ES" smtClean="0"/>
              <a:pPr/>
              <a:t>19/04/2013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685A451-2D8B-4E6B-ADC3-359EFDBAC9F3}" type="datetimeFigureOut">
              <a:rPr lang="es-ES" smtClean="0"/>
              <a:pPr/>
              <a:t>19/04/2013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685A451-2D8B-4E6B-ADC3-359EFDBAC9F3}" type="datetimeFigureOut">
              <a:rPr lang="es-ES" smtClean="0"/>
              <a:pPr/>
              <a:t>19/04/2013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685A451-2D8B-4E6B-ADC3-359EFDBAC9F3}" type="datetimeFigureOut">
              <a:rPr lang="es-ES" smtClean="0"/>
              <a:pPr/>
              <a:t>19/04/2013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685A451-2D8B-4E6B-ADC3-359EFDBAC9F3}" type="datetimeFigureOut">
              <a:rPr lang="es-ES" smtClean="0"/>
              <a:pPr/>
              <a:t>19/04/2013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685A451-2D8B-4E6B-ADC3-359EFDBAC9F3}" type="datetimeFigureOut">
              <a:rPr lang="es-ES" smtClean="0"/>
              <a:pPr/>
              <a:t>19/04/2013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685A451-2D8B-4E6B-ADC3-359EFDBAC9F3}" type="datetimeFigureOut">
              <a:rPr lang="es-ES" smtClean="0"/>
              <a:pPr/>
              <a:t>19/04/2013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685A451-2D8B-4E6B-ADC3-359EFDBAC9F3}" type="datetimeFigureOut">
              <a:rPr lang="es-ES" smtClean="0"/>
              <a:pPr/>
              <a:t>19/04/2013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685A451-2D8B-4E6B-ADC3-359EFDBAC9F3}" type="datetimeFigureOut">
              <a:rPr lang="es-ES" smtClean="0"/>
              <a:pPr/>
              <a:t>19/04/2013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685A451-2D8B-4E6B-ADC3-359EFDBAC9F3}" type="datetimeFigureOut">
              <a:rPr lang="es-ES" smtClean="0"/>
              <a:pPr/>
              <a:t>19/04/2013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85A451-2D8B-4E6B-ADC3-359EFDBAC9F3}" type="datetimeFigureOut">
              <a:rPr lang="es-ES" smtClean="0"/>
              <a:pPr/>
              <a:t>19/04/2013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C52F06-63CB-492C-825D-4A73F0050439}"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b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bmp"/><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872"/>
            <a:ext cx="9236608" cy="6895852"/>
          </a:xfrm>
          <a:prstGeom prst="rect">
            <a:avLst/>
          </a:prstGeom>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791" y="1412776"/>
            <a:ext cx="4338146" cy="2626905"/>
          </a:xfrm>
          <a:prstGeom prst="round2DiagRect">
            <a:avLst>
              <a:gd name="adj1" fmla="val 50000"/>
              <a:gd name="adj2" fmla="val 0"/>
            </a:avLst>
          </a:prstGeom>
          <a:ln w="88900" cap="sq">
            <a:solidFill>
              <a:srgbClr val="003600"/>
            </a:solidFill>
            <a:miter lim="800000"/>
          </a:ln>
          <a:effectLst>
            <a:outerShdw blurRad="254000" algn="tl" rotWithShape="0">
              <a:srgbClr val="000000">
                <a:alpha val="43000"/>
              </a:srgbClr>
            </a:outerShdw>
          </a:effectLst>
        </p:spPr>
      </p:pic>
      <p:sp>
        <p:nvSpPr>
          <p:cNvPr id="7" name="6 Rectángulo"/>
          <p:cNvSpPr/>
          <p:nvPr/>
        </p:nvSpPr>
        <p:spPr>
          <a:xfrm>
            <a:off x="1721466" y="4725144"/>
            <a:ext cx="5708614"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800" b="1" cap="none" spc="0" dirty="0" smtClean="0">
                <a:ln w="11430">
                  <a:noFill/>
                </a:ln>
                <a:effectLst>
                  <a:outerShdw blurRad="50800" dist="39000" dir="5460000" algn="tl">
                    <a:srgbClr val="000000">
                      <a:alpha val="38000"/>
                    </a:srgbClr>
                  </a:outerShdw>
                </a:effectLst>
                <a:latin typeface="Berlin Sans FB" pitchFamily="34" charset="0"/>
              </a:rPr>
              <a:t>Nace  en Francia </a:t>
            </a:r>
          </a:p>
          <a:p>
            <a:pPr algn="ctr"/>
            <a:r>
              <a:rPr lang="es-ES" sz="4800" b="1" cap="none" spc="0" dirty="0" smtClean="0">
                <a:ln w="11430">
                  <a:noFill/>
                </a:ln>
                <a:effectLst>
                  <a:outerShdw blurRad="50800" dist="39000" dir="5460000" algn="tl">
                    <a:srgbClr val="000000">
                      <a:alpha val="38000"/>
                    </a:srgbClr>
                  </a:outerShdw>
                </a:effectLst>
                <a:latin typeface="Berlin Sans FB" pitchFamily="34" charset="0"/>
              </a:rPr>
              <a:t>el </a:t>
            </a:r>
            <a:r>
              <a:rPr lang="es-ES" sz="4800" b="1" cap="none" spc="0" dirty="0" smtClean="0">
                <a:ln w="11430">
                  <a:noFill/>
                </a:ln>
                <a:effectLst>
                  <a:outerShdw blurRad="50800" dist="39000" dir="5460000" algn="tl">
                    <a:srgbClr val="000000">
                      <a:alpha val="38000"/>
                    </a:srgbClr>
                  </a:outerShdw>
                </a:effectLst>
                <a:latin typeface="Berlin Sans FB" pitchFamily="34" charset="0"/>
              </a:rPr>
              <a:t>14 de Enero de 1945</a:t>
            </a:r>
            <a:endParaRPr lang="es-ES" sz="4800" b="1" cap="none" spc="0" dirty="0">
              <a:ln w="11430">
                <a:noFill/>
              </a:ln>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74"/>
            <a:ext cx="9144000" cy="6804248"/>
          </a:xfrm>
          <a:prstGeom prst="rect">
            <a:avLst/>
          </a:prstGeom>
        </p:spPr>
      </p:pic>
      <p:sp>
        <p:nvSpPr>
          <p:cNvPr id="5" name="4 Rectángulo"/>
          <p:cNvSpPr/>
          <p:nvPr/>
        </p:nvSpPr>
        <p:spPr>
          <a:xfrm>
            <a:off x="630956" y="332656"/>
            <a:ext cx="4137671"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6600" b="1" cap="none" spc="0" dirty="0" smtClean="0">
                <a:ln w="11430">
                  <a:solidFill>
                    <a:schemeClr val="bg1"/>
                  </a:solidFill>
                </a:ln>
                <a:solidFill>
                  <a:schemeClr val="bg1"/>
                </a:solidFill>
                <a:effectLst>
                  <a:glow rad="139700">
                    <a:schemeClr val="accent4">
                      <a:satMod val="175000"/>
                      <a:alpha val="40000"/>
                    </a:schemeClr>
                  </a:glow>
                  <a:outerShdw blurRad="50800" dist="39000" dir="5460000" algn="tl">
                    <a:srgbClr val="000000">
                      <a:alpha val="38000"/>
                    </a:srgbClr>
                  </a:outerShdw>
                </a:effectLst>
                <a:latin typeface="Pristina" pitchFamily="66" charset="0"/>
              </a:rPr>
              <a:t>Algunos datos!</a:t>
            </a:r>
            <a:endParaRPr lang="es-ES" sz="6600" b="1" cap="none" spc="0" dirty="0">
              <a:ln w="11430">
                <a:solidFill>
                  <a:schemeClr val="bg1"/>
                </a:solidFill>
              </a:ln>
              <a:solidFill>
                <a:schemeClr val="bg1"/>
              </a:solidFill>
              <a:effectLst>
                <a:glow rad="139700">
                  <a:schemeClr val="accent4">
                    <a:satMod val="175000"/>
                    <a:alpha val="40000"/>
                  </a:schemeClr>
                </a:glow>
                <a:outerShdw blurRad="50800" dist="39000" dir="5460000" algn="tl">
                  <a:srgbClr val="000000">
                    <a:alpha val="38000"/>
                  </a:srgbClr>
                </a:outerShdw>
              </a:effectLst>
              <a:latin typeface="Pristina" pitchFamily="66" charset="0"/>
            </a:endParaRPr>
          </a:p>
        </p:txBody>
      </p:sp>
      <p:sp>
        <p:nvSpPr>
          <p:cNvPr id="6" name="5 CuadroTexto"/>
          <p:cNvSpPr txBox="1"/>
          <p:nvPr/>
        </p:nvSpPr>
        <p:spPr>
          <a:xfrm>
            <a:off x="251520" y="1628800"/>
            <a:ext cx="5112568" cy="4893647"/>
          </a:xfrm>
          <a:prstGeom prst="rect">
            <a:avLst/>
          </a:prstGeom>
          <a:gradFill flip="none" rotWithShape="1">
            <a:gsLst>
              <a:gs pos="34000">
                <a:schemeClr val="accent6">
                  <a:shade val="51000"/>
                  <a:satMod val="130000"/>
                  <a:alpha val="48000"/>
                </a:schemeClr>
              </a:gs>
              <a:gs pos="80000">
                <a:schemeClr val="accent6">
                  <a:shade val="93000"/>
                  <a:satMod val="130000"/>
                </a:schemeClr>
              </a:gs>
              <a:gs pos="100000">
                <a:schemeClr val="accent6">
                  <a:shade val="94000"/>
                  <a:satMod val="135000"/>
                </a:schemeClr>
              </a:gs>
            </a:gsLst>
            <a:lin ang="2700000" scaled="1"/>
            <a:tileRec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buFont typeface="Arial" pitchFamily="34" charset="0"/>
              <a:buChar char="•"/>
            </a:pPr>
            <a:r>
              <a:rPr lang="es-ES" b="1" dirty="0" smtClean="0">
                <a:latin typeface="Girls are Weird" pitchFamily="34" charset="0"/>
              </a:rPr>
              <a:t> </a:t>
            </a:r>
            <a:r>
              <a:rPr lang="es-ES" sz="2400" dirty="0" smtClean="0">
                <a:effectLst>
                  <a:outerShdw blurRad="38100" dist="38100" dir="2700000" algn="tl">
                    <a:srgbClr val="000000">
                      <a:alpha val="43137"/>
                    </a:srgbClr>
                  </a:outerShdw>
                </a:effectLst>
                <a:latin typeface="Berlin Sans FB" pitchFamily="34" charset="0"/>
              </a:rPr>
              <a:t>Madre Yvonne es licenciada en Historia y Geografía, de la  universidad de Lyon-Francia. </a:t>
            </a:r>
          </a:p>
          <a:p>
            <a:pPr algn="ctr">
              <a:buFont typeface="Arial" pitchFamily="34" charset="0"/>
              <a:buChar char="•"/>
            </a:pPr>
            <a:endParaRPr lang="es-ES" sz="2400" dirty="0" smtClean="0">
              <a:effectLst>
                <a:outerShdw blurRad="38100" dist="38100" dir="2700000" algn="tl">
                  <a:srgbClr val="000000">
                    <a:alpha val="43137"/>
                  </a:srgbClr>
                </a:outerShdw>
              </a:effectLst>
              <a:latin typeface="Berlin Sans FB" pitchFamily="34" charset="0"/>
            </a:endParaRPr>
          </a:p>
          <a:p>
            <a:pPr algn="ctr">
              <a:buFont typeface="Arial" pitchFamily="34" charset="0"/>
              <a:buChar char="•"/>
            </a:pPr>
            <a:r>
              <a:rPr lang="es-ES" sz="2400" dirty="0" smtClean="0">
                <a:effectLst>
                  <a:outerShdw blurRad="38100" dist="38100" dir="2700000" algn="tl">
                    <a:srgbClr val="000000">
                      <a:alpha val="43137"/>
                    </a:srgbClr>
                  </a:outerShdw>
                </a:effectLst>
                <a:latin typeface="Berlin Sans FB" pitchFamily="34" charset="0"/>
              </a:rPr>
              <a:t> Enseñó en la escuela Técnica de Lyon por      11 años.</a:t>
            </a:r>
          </a:p>
          <a:p>
            <a:pPr algn="ctr">
              <a:buFont typeface="Arial" pitchFamily="34" charset="0"/>
              <a:buChar char="•"/>
            </a:pPr>
            <a:endParaRPr lang="es-ES" sz="2400" dirty="0" smtClean="0">
              <a:effectLst>
                <a:outerShdw blurRad="38100" dist="38100" dir="2700000" algn="tl">
                  <a:srgbClr val="000000">
                    <a:alpha val="43137"/>
                  </a:srgbClr>
                </a:outerShdw>
              </a:effectLst>
              <a:latin typeface="Berlin Sans FB" pitchFamily="34" charset="0"/>
            </a:endParaRPr>
          </a:p>
          <a:p>
            <a:pPr algn="ctr">
              <a:buFont typeface="Arial" pitchFamily="34" charset="0"/>
              <a:buChar char="•"/>
            </a:pPr>
            <a:r>
              <a:rPr lang="es-ES" sz="2400" dirty="0" smtClean="0">
                <a:effectLst>
                  <a:outerShdw blurRad="38100" dist="38100" dir="2700000" algn="tl">
                    <a:srgbClr val="000000">
                      <a:alpha val="43137"/>
                    </a:srgbClr>
                  </a:outerShdw>
                </a:effectLst>
                <a:latin typeface="Berlin Sans FB" pitchFamily="34" charset="0"/>
              </a:rPr>
              <a:t>Fue directora de Lyon  y luego Vicaria provincial de Francia, provincia: Sagrado Corazón, con sede en Paris.</a:t>
            </a:r>
          </a:p>
          <a:p>
            <a:pPr algn="ctr">
              <a:buFont typeface="Arial" pitchFamily="34" charset="0"/>
              <a:buChar char="•"/>
            </a:pPr>
            <a:endParaRPr lang="es-ES" sz="2400" dirty="0" smtClean="0">
              <a:effectLst>
                <a:outerShdw blurRad="38100" dist="38100" dir="2700000" algn="tl">
                  <a:srgbClr val="000000">
                    <a:alpha val="43137"/>
                  </a:srgbClr>
                </a:outerShdw>
              </a:effectLst>
              <a:latin typeface="Berlin Sans FB" pitchFamily="34" charset="0"/>
            </a:endParaRPr>
          </a:p>
          <a:p>
            <a:pPr algn="ctr">
              <a:buFont typeface="Arial" pitchFamily="34" charset="0"/>
              <a:buChar char="•"/>
            </a:pPr>
            <a:r>
              <a:rPr lang="es-PE" sz="2400" dirty="0" smtClean="0">
                <a:effectLst>
                  <a:outerShdw blurRad="38100" dist="38100" dir="2700000" algn="tl">
                    <a:srgbClr val="000000">
                      <a:alpha val="43137"/>
                    </a:srgbClr>
                  </a:outerShdw>
                </a:effectLst>
                <a:latin typeface="Berlin Sans FB" pitchFamily="34" charset="0"/>
              </a:rPr>
              <a:t>De 1983 a 1989 es Inspectora en esta misma Provincia.</a:t>
            </a:r>
            <a:endParaRPr lang="es-ES" b="1" dirty="0">
              <a:solidFill>
                <a:schemeClr val="bg1"/>
              </a:solidFill>
              <a:effectLst>
                <a:outerShdw blurRad="38100" dist="38100" dir="2700000" algn="tl">
                  <a:srgbClr val="000000">
                    <a:alpha val="43137"/>
                  </a:srgbClr>
                </a:outerShdw>
              </a:effectLst>
              <a:latin typeface="Berlin Sans FB" pitchFamily="34" charset="0"/>
            </a:endParaRPr>
          </a:p>
        </p:txBody>
      </p:sp>
      <p:pic>
        <p:nvPicPr>
          <p:cNvPr id="2050" name="Picture 2" descr="F:\Madre Yvonne\Fotos\sor ivonne[5].jpg"/>
          <p:cNvPicPr>
            <a:picLocks noChangeAspect="1" noChangeArrowheads="1"/>
          </p:cNvPicPr>
          <p:nvPr/>
        </p:nvPicPr>
        <p:blipFill>
          <a:blip r:embed="rId3" cstate="print"/>
          <a:srcRect/>
          <a:stretch>
            <a:fillRect/>
          </a:stretch>
        </p:blipFill>
        <p:spPr bwMode="auto">
          <a:xfrm>
            <a:off x="5580112" y="1449611"/>
            <a:ext cx="3381375" cy="50405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5122" name="Picture 2" descr="F:\Madre Yvonne\Fotos\Fondos de Pantalla Naturales Fresco.jpg"/>
          <p:cNvPicPr>
            <a:picLocks noChangeAspect="1" noChangeArrowheads="1"/>
          </p:cNvPicPr>
          <p:nvPr/>
        </p:nvPicPr>
        <p:blipFill>
          <a:blip r:embed="rId2" cstate="print"/>
          <a:srcRect/>
          <a:stretch>
            <a:fillRect/>
          </a:stretch>
        </p:blipFill>
        <p:spPr bwMode="auto">
          <a:xfrm>
            <a:off x="-29211" y="7843"/>
            <a:ext cx="9173211" cy="6858000"/>
          </a:xfrm>
          <a:prstGeom prst="rect">
            <a:avLst/>
          </a:prstGeom>
          <a:noFill/>
        </p:spPr>
      </p:pic>
      <p:sp>
        <p:nvSpPr>
          <p:cNvPr id="5" name="3 Rectángulo"/>
          <p:cNvSpPr>
            <a:spLocks noChangeArrowheads="1"/>
          </p:cNvSpPr>
          <p:nvPr/>
        </p:nvSpPr>
        <p:spPr bwMode="auto">
          <a:xfrm>
            <a:off x="5364088" y="1556792"/>
            <a:ext cx="3528969" cy="4154984"/>
          </a:xfrm>
          <a:prstGeom prst="rect">
            <a:avLst/>
          </a:prstGeom>
          <a:solidFill>
            <a:srgbClr val="004C00">
              <a:alpha val="60000"/>
            </a:srgbClr>
          </a:solidFill>
          <a:ln w="9525">
            <a:noFill/>
            <a:miter lim="800000"/>
            <a:headEnd/>
            <a:tailEnd/>
          </a:ln>
          <a:effectLst>
            <a:outerShdw dist="35921" dir="2700000" algn="ctr" rotWithShape="0">
              <a:schemeClr val="tx1"/>
            </a:outerShdw>
          </a:effectLst>
        </p:spPr>
        <p:txBody>
          <a:bodyPr wrap="square">
            <a:spAutoFit/>
          </a:bodyPr>
          <a:lstStyle/>
          <a:p>
            <a:pPr algn="ctr">
              <a:defRPr/>
            </a:pPr>
            <a:r>
              <a:rPr lang="es-PE" sz="2400" dirty="0">
                <a:solidFill>
                  <a:schemeClr val="bg1"/>
                </a:solidFill>
                <a:latin typeface="Berlin Sans FB" pitchFamily="34" charset="0"/>
              </a:rPr>
              <a:t>Su amplio </a:t>
            </a:r>
            <a:r>
              <a:rPr lang="es-PE" sz="2400" dirty="0" smtClean="0">
                <a:solidFill>
                  <a:schemeClr val="bg1"/>
                </a:solidFill>
                <a:latin typeface="Berlin Sans FB" pitchFamily="34" charset="0"/>
              </a:rPr>
              <a:t>conocimiento </a:t>
            </a:r>
            <a:r>
              <a:rPr lang="es-PE" sz="2400" dirty="0">
                <a:solidFill>
                  <a:schemeClr val="bg1"/>
                </a:solidFill>
                <a:latin typeface="Berlin Sans FB" pitchFamily="34" charset="0"/>
              </a:rPr>
              <a:t>del Instituto inicia en 1990, </a:t>
            </a:r>
            <a:r>
              <a:rPr lang="es-PE" sz="2400" dirty="0" smtClean="0">
                <a:solidFill>
                  <a:schemeClr val="bg1"/>
                </a:solidFill>
                <a:latin typeface="Berlin Sans FB" pitchFamily="34" charset="0"/>
              </a:rPr>
              <a:t>año en que </a:t>
            </a:r>
            <a:r>
              <a:rPr lang="es-ES" sz="2400" dirty="0" smtClean="0">
                <a:solidFill>
                  <a:schemeClr val="bg1"/>
                </a:solidFill>
                <a:latin typeface="Berlin Sans FB" pitchFamily="34" charset="0"/>
              </a:rPr>
              <a:t>le ofrecen el mandato de Delegada de las Inspectorías de España y Francia para el Oeste de África, encargo que le permite participar,</a:t>
            </a:r>
            <a:r>
              <a:rPr lang="es-PE" sz="2400" dirty="0" smtClean="0">
                <a:solidFill>
                  <a:schemeClr val="bg1"/>
                </a:solidFill>
                <a:latin typeface="Berlin Sans FB" pitchFamily="34" charset="0"/>
              </a:rPr>
              <a:t> como invitada</a:t>
            </a:r>
            <a:r>
              <a:rPr lang="es-ES" sz="2400" dirty="0" smtClean="0">
                <a:solidFill>
                  <a:schemeClr val="bg1"/>
                </a:solidFill>
                <a:latin typeface="Berlin Sans FB" pitchFamily="34" charset="0"/>
              </a:rPr>
              <a:t> al CG XXI </a:t>
            </a:r>
            <a:r>
              <a:rPr lang="es-PE" sz="2400" dirty="0" smtClean="0">
                <a:solidFill>
                  <a:schemeClr val="bg1"/>
                </a:solidFill>
                <a:latin typeface="Berlin Sans FB" pitchFamily="34" charset="0"/>
              </a:rPr>
              <a:t>representando a esta Inspectoría. </a:t>
            </a:r>
            <a:endParaRPr lang="es-PE" sz="2400" dirty="0">
              <a:solidFill>
                <a:schemeClr val="bg1"/>
              </a:solidFill>
              <a:latin typeface="Berlin Sans FB" pitchFamily="34" charset="0"/>
            </a:endParaRPr>
          </a:p>
        </p:txBody>
      </p:sp>
      <p:pic>
        <p:nvPicPr>
          <p:cNvPr id="7" name="Picture 4" descr="Visita canonica di sr. Ivonne Reungoat: con la comunità di Mokambo"/>
          <p:cNvPicPr>
            <a:picLocks noChangeAspect="1" noChangeArrowheads="1"/>
          </p:cNvPicPr>
          <p:nvPr/>
        </p:nvPicPr>
        <p:blipFill>
          <a:blip r:embed="rId3" cstate="print"/>
          <a:srcRect/>
          <a:stretch>
            <a:fillRect/>
          </a:stretch>
        </p:blipFill>
        <p:spPr bwMode="auto">
          <a:xfrm>
            <a:off x="179512" y="2564904"/>
            <a:ext cx="4968553" cy="3905263"/>
          </a:xfrm>
          <a:prstGeom prst="ellipse">
            <a:avLst/>
          </a:prstGeom>
          <a:ln>
            <a:noFill/>
          </a:ln>
          <a:effectLst>
            <a:softEdge rad="112500"/>
          </a:effectLst>
        </p:spPr>
      </p:pic>
      <p:sp>
        <p:nvSpPr>
          <p:cNvPr id="4" name="3 Rectángulo"/>
          <p:cNvSpPr/>
          <p:nvPr/>
        </p:nvSpPr>
        <p:spPr>
          <a:xfrm>
            <a:off x="927414" y="908720"/>
            <a:ext cx="173637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solidFill>
                  <a:srgbClr val="003600"/>
                </a:solidFill>
                <a:effectLst>
                  <a:outerShdw blurRad="50800" dist="39000" dir="5460000" algn="tl">
                    <a:srgbClr val="000000">
                      <a:alpha val="38000"/>
                    </a:srgbClr>
                  </a:outerShdw>
                </a:effectLst>
                <a:latin typeface="Ambient" pitchFamily="34" charset="0"/>
              </a:rPr>
              <a:t>1990</a:t>
            </a:r>
            <a:endParaRPr lang="es-ES" sz="5400" b="1" cap="none" spc="0" dirty="0">
              <a:ln w="11430"/>
              <a:solidFill>
                <a:srgbClr val="003600"/>
              </a:solidFill>
              <a:effectLst>
                <a:outerShdw blurRad="50800" dist="39000" dir="5460000" algn="tl">
                  <a:srgbClr val="000000">
                    <a:alpha val="38000"/>
                  </a:srgbClr>
                </a:outerShdw>
              </a:effectLst>
              <a:latin typeface="Ambien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4 Rectángulo"/>
          <p:cNvSpPr/>
          <p:nvPr/>
        </p:nvSpPr>
        <p:spPr>
          <a:xfrm>
            <a:off x="288032" y="332656"/>
            <a:ext cx="4259115" cy="4893647"/>
          </a:xfrm>
          <a:prstGeom prst="rect">
            <a:avLst/>
          </a:prstGeom>
          <a:solidFill>
            <a:srgbClr val="FFFF66">
              <a:alpha val="52000"/>
            </a:srgbClr>
          </a:solidFill>
          <a:ln w="28575">
            <a:solidFill>
              <a:schemeClr val="bg1"/>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s-PE" sz="2400" dirty="0" smtClean="0">
                <a:solidFill>
                  <a:schemeClr val="tx1"/>
                </a:solidFill>
                <a:latin typeface="Berlin Sans FB" pitchFamily="34" charset="0"/>
              </a:rPr>
              <a:t>Es elegida Superiora de la </a:t>
            </a:r>
            <a:r>
              <a:rPr lang="es-PE" sz="2400" dirty="0" smtClean="0">
                <a:solidFill>
                  <a:schemeClr val="tx1"/>
                </a:solidFill>
                <a:latin typeface="Berlin Sans FB" pitchFamily="34" charset="0"/>
              </a:rPr>
              <a:t>Provincia Africana </a:t>
            </a:r>
            <a:r>
              <a:rPr lang="es-PE" sz="2400" i="1" dirty="0" smtClean="0">
                <a:solidFill>
                  <a:schemeClr val="tx1"/>
                </a:solidFill>
                <a:latin typeface="Berlin Sans FB" pitchFamily="34" charset="0"/>
              </a:rPr>
              <a:t>Madre de Dios, </a:t>
            </a:r>
            <a:r>
              <a:rPr lang="es-PE" sz="2400" dirty="0" smtClean="0">
                <a:solidFill>
                  <a:schemeClr val="tx1"/>
                </a:solidFill>
                <a:latin typeface="Berlin Sans FB" pitchFamily="34" charset="0"/>
              </a:rPr>
              <a:t>con sede en Lomé (Togo).</a:t>
            </a:r>
          </a:p>
          <a:p>
            <a:pPr algn="ctr">
              <a:defRPr/>
            </a:pPr>
            <a:r>
              <a:rPr lang="es-PE" sz="2400" dirty="0" smtClean="0">
                <a:solidFill>
                  <a:schemeClr val="tx1"/>
                </a:solidFill>
                <a:latin typeface="Berlin Sans FB" pitchFamily="34" charset="0"/>
              </a:rPr>
              <a:t> Son los años en los que Madre Yvonne privilegia la relación con las Hermanas, la atención a las jóvenes en formación, la colaboración con la Familia Salesiana para la formación de los animadores.</a:t>
            </a:r>
          </a:p>
          <a:p>
            <a:pPr algn="ctr">
              <a:defRPr/>
            </a:pPr>
            <a:r>
              <a:rPr lang="es-PE" sz="2400" dirty="0" smtClean="0">
                <a:solidFill>
                  <a:schemeClr val="tx1"/>
                </a:solidFill>
                <a:latin typeface="Berlin Sans FB" pitchFamily="34" charset="0"/>
              </a:rPr>
              <a:t>Año donde sabe hacerse cargo de la pobreza y sufrimiento de los mas necesitados.. </a:t>
            </a:r>
          </a:p>
        </p:txBody>
      </p:sp>
      <p:pic>
        <p:nvPicPr>
          <p:cNvPr id="7" name="Picture 6" descr="Visita canonica di sr. Ivonne Reungoat: Visita al villaggio"/>
          <p:cNvPicPr>
            <a:picLocks noChangeAspect="1" noChangeArrowheads="1"/>
          </p:cNvPicPr>
          <p:nvPr/>
        </p:nvPicPr>
        <p:blipFill>
          <a:blip r:embed="rId3" cstate="print"/>
          <a:srcRect/>
          <a:stretch>
            <a:fillRect/>
          </a:stretch>
        </p:blipFill>
        <p:spPr bwMode="auto">
          <a:xfrm>
            <a:off x="5084729" y="1275739"/>
            <a:ext cx="4059271" cy="3960440"/>
          </a:xfrm>
          <a:prstGeom prst="ellipse">
            <a:avLst/>
          </a:prstGeom>
          <a:ln>
            <a:solidFill>
              <a:schemeClr val="bg1"/>
            </a:solidFill>
          </a:ln>
          <a:effectLst>
            <a:softEdge rad="112500"/>
          </a:effectLst>
        </p:spPr>
      </p:pic>
      <p:sp>
        <p:nvSpPr>
          <p:cNvPr id="8" name="7 Rectángulo"/>
          <p:cNvSpPr/>
          <p:nvPr/>
        </p:nvSpPr>
        <p:spPr>
          <a:xfrm>
            <a:off x="-24853" y="5657467"/>
            <a:ext cx="9144000" cy="1200329"/>
          </a:xfrm>
          <a:prstGeom prst="rect">
            <a:avLst/>
          </a:prstGeom>
          <a:solidFill>
            <a:srgbClr val="FFFF66"/>
          </a:solidFill>
          <a:ln w="28575">
            <a:solidFill>
              <a:schemeClr val="bg1"/>
            </a:solidFill>
          </a:ln>
        </p:spPr>
        <p:style>
          <a:lnRef idx="3">
            <a:schemeClr val="lt1"/>
          </a:lnRef>
          <a:fillRef idx="1">
            <a:schemeClr val="accent4"/>
          </a:fillRef>
          <a:effectRef idx="1">
            <a:schemeClr val="accent4"/>
          </a:effectRef>
          <a:fontRef idx="minor">
            <a:schemeClr val="lt1"/>
          </a:fontRef>
        </p:style>
        <p:txBody>
          <a:bodyPr wrap="square">
            <a:spAutoFit/>
          </a:bodyPr>
          <a:lstStyle/>
          <a:p>
            <a:pPr algn="ctr">
              <a:defRPr/>
            </a:pPr>
            <a:r>
              <a:rPr lang="es-PE" sz="2400" dirty="0" smtClean="0">
                <a:solidFill>
                  <a:schemeClr val="tx1"/>
                </a:solidFill>
                <a:latin typeface="Berlin Sans FB" pitchFamily="34" charset="0"/>
              </a:rPr>
              <a:t>Es notable su capacidad de inculturación en la realidad africana, hasta asumir su ritmo de vida, dando todo de si al otro, valorando la acogida de las personas, su historia,  y expresión. </a:t>
            </a:r>
            <a:endParaRPr lang="es-PE" sz="2400" dirty="0">
              <a:solidFill>
                <a:schemeClr val="tx1"/>
              </a:solidFill>
              <a:latin typeface="Berlin Sans FB" pitchFamily="34" charset="0"/>
            </a:endParaRPr>
          </a:p>
        </p:txBody>
      </p:sp>
      <p:sp>
        <p:nvSpPr>
          <p:cNvPr id="3" name="2 Rectángulo"/>
          <p:cNvSpPr/>
          <p:nvPr/>
        </p:nvSpPr>
        <p:spPr>
          <a:xfrm>
            <a:off x="6012161" y="340660"/>
            <a:ext cx="1800822"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effectLst>
                  <a:outerShdw blurRad="50800" dist="39000" dir="5460000" algn="tl">
                    <a:srgbClr val="000000">
                      <a:alpha val="38000"/>
                    </a:srgbClr>
                  </a:outerShdw>
                </a:effectLst>
                <a:latin typeface="Ambient" pitchFamily="34" charset="0"/>
              </a:rPr>
              <a:t>1991</a:t>
            </a:r>
            <a:endParaRPr lang="es-ES" sz="5400" b="1" cap="none" spc="0" dirty="0">
              <a:ln w="11430"/>
              <a:effectLst>
                <a:outerShdw blurRad="50800" dist="39000" dir="5460000" algn="tl">
                  <a:srgbClr val="000000">
                    <a:alpha val="38000"/>
                  </a:srgbClr>
                </a:outerShdw>
              </a:effectLst>
              <a:latin typeface="Ambien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7" y="0"/>
            <a:ext cx="9144000" cy="6858000"/>
          </a:xfrm>
          <a:prstGeom prst="rect">
            <a:avLst/>
          </a:prstGeom>
        </p:spPr>
      </p:pic>
      <p:sp>
        <p:nvSpPr>
          <p:cNvPr id="8" name="7 Rectángulo"/>
          <p:cNvSpPr/>
          <p:nvPr/>
        </p:nvSpPr>
        <p:spPr>
          <a:xfrm>
            <a:off x="179512" y="2796787"/>
            <a:ext cx="4572000" cy="3539430"/>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a:spAutoFit/>
          </a:bodyPr>
          <a:lstStyle/>
          <a:p>
            <a:pPr algn="ctr"/>
            <a:r>
              <a:rPr lang="es-ES" sz="2800" dirty="0" smtClean="0"/>
              <a:t>En el Capítulo General XX (1996) es elegida Consejera  Visitadora. Es el período en el que conoce a las Hermanas de seis provincias Latinoamericanas, cuatro Europeas, una Asiática y la Coreana.. </a:t>
            </a:r>
            <a:endParaRPr lang="es-ES" sz="2800" dirty="0"/>
          </a:p>
        </p:txBody>
      </p:sp>
      <p:pic>
        <p:nvPicPr>
          <p:cNvPr id="3075" name="Picture 3" descr="F:\Madre Yvonne\Fotos\_1_12_8173_.jpg"/>
          <p:cNvPicPr>
            <a:picLocks noChangeAspect="1" noChangeArrowheads="1"/>
          </p:cNvPicPr>
          <p:nvPr/>
        </p:nvPicPr>
        <p:blipFill rotWithShape="1">
          <a:blip r:embed="rId4" cstate="print"/>
          <a:srcRect b="11505"/>
          <a:stretch/>
        </p:blipFill>
        <p:spPr bwMode="auto">
          <a:xfrm rot="839566">
            <a:off x="4862596" y="3179259"/>
            <a:ext cx="3999516" cy="2654528"/>
          </a:xfrm>
          <a:prstGeom prst="roundRect">
            <a:avLst>
              <a:gd name="adj" fmla="val 16667"/>
            </a:avLst>
          </a:prstGeom>
          <a:ln w="28575">
            <a:solidFill>
              <a:srgbClr val="80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9 Rectángulo"/>
          <p:cNvSpPr/>
          <p:nvPr/>
        </p:nvSpPr>
        <p:spPr>
          <a:xfrm>
            <a:off x="2698883" y="1174612"/>
            <a:ext cx="3809055" cy="1107996"/>
          </a:xfrm>
          <a:prstGeom prst="rect">
            <a:avLst/>
          </a:prstGeom>
          <a:noFill/>
        </p:spPr>
        <p:txBody>
          <a:bodyPr wrap="none" lIns="91440" tIns="45720" rIns="91440" bIns="45720">
            <a:spAutoFit/>
          </a:bodyPr>
          <a:lstStyle/>
          <a:p>
            <a:pPr algn="ctr"/>
            <a:r>
              <a:rPr lang="es-ES" sz="6600" b="1"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MV Boli" pitchFamily="2" charset="0"/>
                <a:cs typeface="MV Boli" pitchFamily="2" charset="0"/>
              </a:rPr>
              <a:t> </a:t>
            </a:r>
            <a:r>
              <a:rPr lang="es-ES" sz="4800" b="1"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Berlin Sans FB" pitchFamily="34" charset="0"/>
                <a:cs typeface="MV Boli" pitchFamily="2" charset="0"/>
              </a:rPr>
              <a:t>…</a:t>
            </a:r>
            <a:r>
              <a:rPr lang="es-ES" sz="4800" b="1" dirty="0" smtClean="0">
                <a:ln w="19050">
                  <a:solidFill>
                    <a:srgbClr val="C00000"/>
                  </a:solidFill>
                  <a:prstDash val="solid"/>
                </a:ln>
                <a:solidFill>
                  <a:srgbClr val="800000"/>
                </a:solidFill>
                <a:effectLst>
                  <a:outerShdw blurRad="50000" dist="50800" dir="7500000" algn="tl">
                    <a:srgbClr val="000000">
                      <a:shade val="5000"/>
                      <a:alpha val="35000"/>
                    </a:srgbClr>
                  </a:outerShdw>
                </a:effectLst>
                <a:latin typeface="Berlin Sans FB" pitchFamily="34" charset="0"/>
                <a:cs typeface="MV Boli" pitchFamily="2" charset="0"/>
              </a:rPr>
              <a:t>Desde 1996</a:t>
            </a:r>
            <a:endParaRPr lang="es-ES" sz="4800" b="1" dirty="0">
              <a:ln w="19050">
                <a:solidFill>
                  <a:srgbClr val="C00000"/>
                </a:solidFill>
                <a:prstDash val="solid"/>
              </a:ln>
              <a:solidFill>
                <a:srgbClr val="800000"/>
              </a:solidFill>
              <a:effectLst>
                <a:outerShdw blurRad="50000" dist="50800" dir="7500000" algn="tl">
                  <a:srgbClr val="000000">
                    <a:shade val="5000"/>
                    <a:alpha val="35000"/>
                  </a:srgbClr>
                </a:outerShdw>
              </a:effectLst>
              <a:latin typeface="Berlin Sans FB" pitchFamily="34" charset="0"/>
              <a:cs typeface="MV Boli"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1034" y="5258631"/>
            <a:ext cx="8793454" cy="136786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6" y="-34290"/>
            <a:ext cx="9144000" cy="6858000"/>
          </a:xfrm>
          <a:prstGeom prst="rect">
            <a:avLst/>
          </a:prstGeom>
        </p:spPr>
      </p:pic>
      <p:sp>
        <p:nvSpPr>
          <p:cNvPr id="7" name="6 CuadroTexto"/>
          <p:cNvSpPr txBox="1"/>
          <p:nvPr/>
        </p:nvSpPr>
        <p:spPr>
          <a:xfrm>
            <a:off x="-4239" y="5639966"/>
            <a:ext cx="9144000" cy="1200329"/>
          </a:xfrm>
          <a:prstGeom prst="rect">
            <a:avLst/>
          </a:prstGeom>
          <a:solidFill>
            <a:srgbClr val="002060"/>
          </a:solidFill>
        </p:spPr>
        <p:txBody>
          <a:bodyPr wrap="square" rtlCol="0">
            <a:spAutoFit/>
          </a:bodyPr>
          <a:lstStyle/>
          <a:p>
            <a:pPr algn="just"/>
            <a:r>
              <a:rPr lang="es-ES" sz="2400" dirty="0" smtClean="0">
                <a:solidFill>
                  <a:schemeClr val="bg1"/>
                </a:solidFill>
                <a:latin typeface="Berlin Sans FB" pitchFamily="34" charset="0"/>
              </a:rPr>
              <a:t>En el capitulo  General XXI es llamada a prestar un nuevo servicio, esta vez como Vicaria General. Además de seguir a las comunidades directamente dependientes de la Superiora General en Roma</a:t>
            </a:r>
            <a:endParaRPr lang="es-ES" dirty="0">
              <a:solidFill>
                <a:schemeClr val="bg1"/>
              </a:solidFill>
            </a:endParaRPr>
          </a:p>
        </p:txBody>
      </p:sp>
      <p:pic>
        <p:nvPicPr>
          <p:cNvPr id="11266" name="Picture 2" descr="F:\Madre Yvonne\Fotos\_19_0_4236_.jpg"/>
          <p:cNvPicPr>
            <a:picLocks noChangeAspect="1" noChangeArrowheads="1"/>
          </p:cNvPicPr>
          <p:nvPr/>
        </p:nvPicPr>
        <p:blipFill>
          <a:blip r:embed="rId3" cstate="print"/>
          <a:srcRect/>
          <a:stretch>
            <a:fillRect/>
          </a:stretch>
        </p:blipFill>
        <p:spPr bwMode="auto">
          <a:xfrm rot="395642">
            <a:off x="1816438" y="1274715"/>
            <a:ext cx="4975042" cy="373128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7 Rectángulo"/>
          <p:cNvSpPr/>
          <p:nvPr/>
        </p:nvSpPr>
        <p:spPr>
          <a:xfrm>
            <a:off x="4139952" y="271914"/>
            <a:ext cx="4467890" cy="1107996"/>
          </a:xfrm>
          <a:prstGeom prst="rect">
            <a:avLst/>
          </a:prstGeom>
          <a:noFill/>
        </p:spPr>
        <p:txBody>
          <a:bodyPr wrap="none" lIns="91440" tIns="45720" rIns="91440" bIns="45720">
            <a:spAutoFit/>
          </a:bodyPr>
          <a:lstStyle/>
          <a:p>
            <a:pPr algn="ctr"/>
            <a:r>
              <a:rPr lang="es-ES" sz="6600" b="1"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MV Boli" pitchFamily="2" charset="0"/>
                <a:cs typeface="MV Boli" pitchFamily="2" charset="0"/>
              </a:rPr>
              <a:t> </a:t>
            </a:r>
            <a:r>
              <a:rPr lang="es-ES" sz="4800" b="1"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Berlin Sans FB" pitchFamily="34" charset="0"/>
                <a:cs typeface="MV Boli" pitchFamily="2" charset="0"/>
              </a:rPr>
              <a:t>…</a:t>
            </a:r>
            <a:r>
              <a:rPr lang="es-ES" sz="4800" b="1" dirty="0" smtClean="0">
                <a:ln w="19050">
                  <a:solidFill>
                    <a:srgbClr val="C00000"/>
                  </a:solidFill>
                  <a:prstDash val="solid"/>
                </a:ln>
                <a:solidFill>
                  <a:srgbClr val="800000"/>
                </a:solidFill>
                <a:effectLst>
                  <a:outerShdw blurRad="50000" dist="50800" dir="7500000" algn="tl">
                    <a:srgbClr val="000000">
                      <a:shade val="5000"/>
                      <a:alpha val="35000"/>
                    </a:srgbClr>
                  </a:outerShdw>
                </a:effectLst>
                <a:latin typeface="Berlin Sans FB" pitchFamily="34" charset="0"/>
                <a:cs typeface="MV Boli" pitchFamily="2" charset="0"/>
              </a:rPr>
              <a:t>hasta el 2002</a:t>
            </a:r>
            <a:endParaRPr lang="es-ES" sz="4800" b="1" dirty="0">
              <a:ln w="19050">
                <a:solidFill>
                  <a:srgbClr val="C00000"/>
                </a:solidFill>
                <a:prstDash val="solid"/>
              </a:ln>
              <a:solidFill>
                <a:srgbClr val="800000"/>
              </a:solidFill>
              <a:effectLst>
                <a:outerShdw blurRad="50000" dist="50800" dir="7500000" algn="tl">
                  <a:srgbClr val="000000">
                    <a:shade val="5000"/>
                    <a:alpha val="35000"/>
                  </a:srgbClr>
                </a:outerShdw>
              </a:effectLst>
              <a:latin typeface="Berlin Sans FB" pitchFamily="34" charset="0"/>
              <a:cs typeface="MV Boli"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2050" name="Picture 2" descr="F:\Madre Yvonne\Fotos\100-fondos-naturaleza-1.jpg"/>
          <p:cNvPicPr>
            <a:picLocks noChangeAspect="1" noChangeArrowheads="1"/>
          </p:cNvPicPr>
          <p:nvPr/>
        </p:nvPicPr>
        <p:blipFill>
          <a:blip r:embed="rId2" cstate="print"/>
          <a:srcRect/>
          <a:stretch>
            <a:fillRect/>
          </a:stretch>
        </p:blipFill>
        <p:spPr bwMode="auto">
          <a:xfrm>
            <a:off x="1" y="-1"/>
            <a:ext cx="9144000" cy="6858001"/>
          </a:xfrm>
          <a:prstGeom prst="rect">
            <a:avLst/>
          </a:prstGeom>
          <a:noFill/>
        </p:spPr>
      </p:pic>
      <p:sp>
        <p:nvSpPr>
          <p:cNvPr id="5" name="4 Rectángulo"/>
          <p:cNvSpPr/>
          <p:nvPr/>
        </p:nvSpPr>
        <p:spPr>
          <a:xfrm>
            <a:off x="395536" y="404664"/>
            <a:ext cx="8422152" cy="1569660"/>
          </a:xfrm>
          <a:prstGeom prst="rect">
            <a:avLst/>
          </a:prstGeom>
          <a:solidFill>
            <a:srgbClr val="99CC00"/>
          </a:solidFill>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s-PE" sz="2400" dirty="0" smtClean="0">
                <a:latin typeface="Berlin Sans FB" pitchFamily="34" charset="0"/>
              </a:rPr>
              <a:t>Fue la más estrecha colaboradora de Madre Antonia Colombo, y con ella compartió la animación y el Gobierno del Instituto y los procesos inherentes a la Vida Religiosa y a la educación emprendidos a nivel mundial por las FMA.</a:t>
            </a:r>
            <a:endParaRPr lang="es-PE" sz="2400" dirty="0">
              <a:latin typeface="Berlin Sans FB" pitchFamily="34" charset="0"/>
            </a:endParaRPr>
          </a:p>
        </p:txBody>
      </p:sp>
      <p:pic>
        <p:nvPicPr>
          <p:cNvPr id="2051" name="Picture 3" descr="F:\Madre Yvonne\Fotos\microsThumb.jpg"/>
          <p:cNvPicPr>
            <a:picLocks noChangeAspect="1" noChangeArrowheads="1"/>
          </p:cNvPicPr>
          <p:nvPr/>
        </p:nvPicPr>
        <p:blipFill>
          <a:blip r:embed="rId3" cstate="print"/>
          <a:srcRect/>
          <a:stretch>
            <a:fillRect/>
          </a:stretch>
        </p:blipFill>
        <p:spPr bwMode="auto">
          <a:xfrm>
            <a:off x="1403648" y="2492896"/>
            <a:ext cx="6711885" cy="4543964"/>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4 Rectángulo"/>
          <p:cNvSpPr/>
          <p:nvPr/>
        </p:nvSpPr>
        <p:spPr>
          <a:xfrm>
            <a:off x="0" y="-2746"/>
            <a:ext cx="9144000" cy="3416320"/>
          </a:xfrm>
          <a:prstGeom prst="rect">
            <a:avLst/>
          </a:prstGeom>
          <a:gradFill flip="none" rotWithShape="1">
            <a:gsLst>
              <a:gs pos="68000">
                <a:schemeClr val="accent6">
                  <a:tint val="50000"/>
                  <a:satMod val="300000"/>
                  <a:alpha val="0"/>
                </a:schemeClr>
              </a:gs>
              <a:gs pos="35000">
                <a:schemeClr val="accent6">
                  <a:tint val="37000"/>
                  <a:satMod val="300000"/>
                </a:schemeClr>
              </a:gs>
              <a:gs pos="100000">
                <a:schemeClr val="accent6">
                  <a:tint val="15000"/>
                  <a:satMod val="350000"/>
                </a:schemeClr>
              </a:gs>
            </a:gsLst>
            <a:lin ang="2700000" scaled="1"/>
            <a:tileRect/>
          </a:grad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PE" sz="2400" dirty="0" smtClean="0">
                <a:latin typeface="Berlin Sans FB" pitchFamily="34" charset="0"/>
              </a:rPr>
              <a:t>Estuvo presente:</a:t>
            </a:r>
          </a:p>
          <a:p>
            <a:pPr marL="342900" indent="-342900" algn="just">
              <a:buAutoNum type="arabicPeriod"/>
            </a:pPr>
            <a:r>
              <a:rPr lang="es-PE" sz="2400" dirty="0" smtClean="0">
                <a:latin typeface="Berlin Sans FB" pitchFamily="34" charset="0"/>
              </a:rPr>
              <a:t>Capitulo General XVIII (1984)  Inspectora de Francia, Provincia Sagrado Corazón</a:t>
            </a:r>
          </a:p>
          <a:p>
            <a:pPr marL="342900" indent="-342900" algn="just">
              <a:buAutoNum type="arabicPeriod"/>
            </a:pPr>
            <a:r>
              <a:rPr lang="es-PE" sz="2400" dirty="0" smtClean="0">
                <a:latin typeface="Berlin Sans FB" pitchFamily="34" charset="0"/>
              </a:rPr>
              <a:t>Capitulo General XIX (1990) Invitada del África oeste.</a:t>
            </a:r>
          </a:p>
          <a:p>
            <a:pPr marL="342900" indent="-342900" algn="just">
              <a:buAutoNum type="arabicPeriod"/>
            </a:pPr>
            <a:r>
              <a:rPr lang="es-PE" sz="2400" dirty="0" smtClean="0">
                <a:latin typeface="Berlin Sans FB" pitchFamily="34" charset="0"/>
              </a:rPr>
              <a:t>Capitulo General XX (1996)  Inspectora de África oeste.  Nombrada aquí, Visitadora.</a:t>
            </a:r>
          </a:p>
          <a:p>
            <a:pPr marL="342900" indent="-342900" algn="just">
              <a:buAutoNum type="arabicPeriod"/>
            </a:pPr>
            <a:r>
              <a:rPr lang="es-PE" sz="2400" dirty="0" smtClean="0">
                <a:latin typeface="Berlin Sans FB" pitchFamily="34" charset="0"/>
              </a:rPr>
              <a:t>Capitulo General XXI (2002) Siendo Visitadora es nombrada Vicaria General. </a:t>
            </a:r>
          </a:p>
          <a:p>
            <a:pPr marL="342900" indent="-342900" algn="just">
              <a:buAutoNum type="arabicPeriod"/>
            </a:pPr>
            <a:r>
              <a:rPr lang="es-PE" sz="2400" dirty="0" smtClean="0">
                <a:latin typeface="Berlin Sans FB" pitchFamily="34" charset="0"/>
              </a:rPr>
              <a:t>Capitulo General XXII (2008) Elegida Superiora General</a:t>
            </a:r>
          </a:p>
        </p:txBody>
      </p:sp>
      <p:pic>
        <p:nvPicPr>
          <p:cNvPr id="3" name="2 Imagen"/>
          <p:cNvPicPr>
            <a:picLocks noChangeAspect="1"/>
          </p:cNvPicPr>
          <p:nvPr/>
        </p:nvPicPr>
        <p:blipFill>
          <a:blip r:embed="rId3">
            <a:extLst>
              <a:ext uri="{BEBA8EAE-BF5A-486C-A8C5-ECC9F3942E4B}">
                <a14:imgProps xmlns:a14="http://schemas.microsoft.com/office/drawing/2010/main">
                  <a14:imgLayer r:embed="rId4">
                    <a14:imgEffect>
                      <a14:brightnessContrast bright="2000"/>
                    </a14:imgEffect>
                  </a14:imgLayer>
                </a14:imgProps>
              </a:ext>
              <a:ext uri="{28A0092B-C50C-407E-A947-70E740481C1C}">
                <a14:useLocalDpi xmlns:a14="http://schemas.microsoft.com/office/drawing/2010/main" val="0"/>
              </a:ext>
            </a:extLst>
          </a:blip>
          <a:stretch>
            <a:fillRect/>
          </a:stretch>
        </p:blipFill>
        <p:spPr>
          <a:xfrm>
            <a:off x="5975809" y="3078152"/>
            <a:ext cx="3169658" cy="37798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80160"/>
          </a:xfrm>
          <a:prstGeom prst="rect">
            <a:avLst/>
          </a:prstGeom>
        </p:spPr>
      </p:pic>
      <p:sp>
        <p:nvSpPr>
          <p:cNvPr id="7" name="6 Rectángulo"/>
          <p:cNvSpPr/>
          <p:nvPr/>
        </p:nvSpPr>
        <p:spPr>
          <a:xfrm>
            <a:off x="0" y="4941168"/>
            <a:ext cx="9144000" cy="1938992"/>
          </a:xfrm>
          <a:prstGeom prst="rect">
            <a:avLst/>
          </a:prstGeom>
          <a:solidFill>
            <a:srgbClr val="FFFF66">
              <a:alpha val="46667"/>
            </a:srgbClr>
          </a:solidFill>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s-PE" sz="2400" dirty="0" smtClean="0">
                <a:solidFill>
                  <a:srgbClr val="002060"/>
                </a:solidFill>
                <a:latin typeface="Berlin Sans FB" pitchFamily="34" charset="0"/>
              </a:rPr>
              <a:t>Después de 136 años de Superioras Generales italianas, en el 2008 es elegida una Francesa. Un cambio histórico, que se enlaza con los orígenes de la Congregación. Madre Mazzarello, en efecto, había realizado su primera visita más allá del confín italiano precisamente a Francia.</a:t>
            </a:r>
            <a:endParaRPr lang="es-PE" sz="2400" dirty="0">
              <a:solidFill>
                <a:srgbClr val="002060"/>
              </a:solidFill>
              <a:latin typeface="Berlin Sans FB" pitchFamily="34" charset="0"/>
            </a:endParaRP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676" y="280484"/>
            <a:ext cx="5832648" cy="4374486"/>
          </a:xfrm>
          <a:prstGeom prst="ellipse">
            <a:avLst/>
          </a:prstGeom>
          <a:ln>
            <a:noFill/>
          </a:ln>
          <a:effectLst>
            <a:softEdge rad="112500"/>
          </a:effectLst>
        </p:spPr>
      </p:pic>
    </p:spTree>
    <p:extLst>
      <p:ext uri="{BB962C8B-B14F-4D97-AF65-F5344CB8AC3E}">
        <p14:creationId xmlns:p14="http://schemas.microsoft.com/office/powerpoint/2010/main" val="335739796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5122" name="Picture 2" descr="F:\Madre Yvonne\Fotos\99-fondos-pantalla-1.jpg"/>
          <p:cNvPicPr>
            <a:picLocks noChangeAspect="1" noChangeArrowheads="1"/>
          </p:cNvPicPr>
          <p:nvPr/>
        </p:nvPicPr>
        <p:blipFill>
          <a:blip r:embed="rId2" cstate="print"/>
          <a:srcRect/>
          <a:stretch>
            <a:fillRect/>
          </a:stretch>
        </p:blipFill>
        <p:spPr bwMode="auto">
          <a:xfrm>
            <a:off x="0" y="0"/>
            <a:ext cx="9144000" cy="6928245"/>
          </a:xfrm>
          <a:prstGeom prst="rect">
            <a:avLst/>
          </a:prstGeom>
          <a:noFill/>
        </p:spPr>
      </p:pic>
      <p:pic>
        <p:nvPicPr>
          <p:cNvPr id="5" name="Picture 5"/>
          <p:cNvPicPr>
            <a:picLocks noChangeAspect="1" noChangeArrowheads="1"/>
          </p:cNvPicPr>
          <p:nvPr/>
        </p:nvPicPr>
        <p:blipFill>
          <a:blip r:embed="rId3" cstate="print"/>
          <a:srcRect l="14772" t="15213" r="22462"/>
          <a:stretch>
            <a:fillRect/>
          </a:stretch>
        </p:blipFill>
        <p:spPr bwMode="auto">
          <a:xfrm rot="802510">
            <a:off x="511146" y="481465"/>
            <a:ext cx="4746076" cy="4975761"/>
          </a:xfrm>
          <a:prstGeom prst="rect">
            <a:avLst/>
          </a:prstGeom>
          <a:noFill/>
          <a:ln w="9525">
            <a:noFill/>
            <a:miter lim="800000"/>
            <a:headEnd/>
            <a:tailEnd/>
          </a:ln>
        </p:spPr>
      </p:pic>
      <p:sp>
        <p:nvSpPr>
          <p:cNvPr id="6" name="5 Rectángulo"/>
          <p:cNvSpPr/>
          <p:nvPr/>
        </p:nvSpPr>
        <p:spPr>
          <a:xfrm>
            <a:off x="5580112" y="1628800"/>
            <a:ext cx="3419872" cy="4154984"/>
          </a:xfrm>
          <a:prstGeom prst="rect">
            <a:avLst/>
          </a:prstGeom>
          <a:solidFill>
            <a:schemeClr val="accent6">
              <a:alpha val="53000"/>
            </a:schemeClr>
          </a:solidFill>
        </p:spPr>
        <p:style>
          <a:lnRef idx="3">
            <a:schemeClr val="lt1"/>
          </a:lnRef>
          <a:fillRef idx="1">
            <a:schemeClr val="accent6"/>
          </a:fillRef>
          <a:effectRef idx="1">
            <a:schemeClr val="accent6"/>
          </a:effectRef>
          <a:fontRef idx="minor">
            <a:schemeClr val="lt1"/>
          </a:fontRef>
        </p:style>
        <p:txBody>
          <a:bodyPr wrap="square">
            <a:spAutoFit/>
          </a:bodyPr>
          <a:lstStyle/>
          <a:p>
            <a:pPr algn="ctr">
              <a:defRPr/>
            </a:pPr>
            <a:r>
              <a:rPr lang="es-PE" sz="2400" b="1" dirty="0" smtClean="0">
                <a:solidFill>
                  <a:schemeClr val="bg1"/>
                </a:solidFill>
                <a:effectLst>
                  <a:outerShdw blurRad="38100" dist="38100" dir="2700000" algn="tl">
                    <a:srgbClr val="000000">
                      <a:alpha val="43137"/>
                    </a:srgbClr>
                  </a:outerShdw>
                </a:effectLst>
                <a:latin typeface="Calibri" pitchFamily="34" charset="0"/>
              </a:rPr>
              <a:t>A la petición de aceptación del mandato por parte de Madre </a:t>
            </a:r>
            <a:r>
              <a:rPr lang="es-PE" sz="2400" b="1" dirty="0" err="1" smtClean="0">
                <a:solidFill>
                  <a:schemeClr val="bg1"/>
                </a:solidFill>
                <a:effectLst>
                  <a:outerShdw blurRad="38100" dist="38100" dir="2700000" algn="tl">
                    <a:srgbClr val="000000">
                      <a:alpha val="43137"/>
                    </a:srgbClr>
                  </a:outerShdw>
                </a:effectLst>
                <a:latin typeface="Calibri" pitchFamily="34" charset="0"/>
              </a:rPr>
              <a:t>Marinella</a:t>
            </a:r>
            <a:r>
              <a:rPr lang="es-PE" sz="2400" b="1" dirty="0" smtClean="0">
                <a:solidFill>
                  <a:schemeClr val="bg1"/>
                </a:solidFill>
                <a:effectLst>
                  <a:outerShdw blurRad="38100" dist="38100" dir="2700000" algn="tl">
                    <a:srgbClr val="000000">
                      <a:alpha val="43137"/>
                    </a:srgbClr>
                  </a:outerShdw>
                </a:effectLst>
                <a:latin typeface="Calibri" pitchFamily="34" charset="0"/>
              </a:rPr>
              <a:t> </a:t>
            </a:r>
            <a:r>
              <a:rPr lang="es-PE" sz="2400" b="1" dirty="0" err="1" smtClean="0">
                <a:solidFill>
                  <a:schemeClr val="bg1"/>
                </a:solidFill>
                <a:effectLst>
                  <a:outerShdw blurRad="38100" dist="38100" dir="2700000" algn="tl">
                    <a:srgbClr val="000000">
                      <a:alpha val="43137"/>
                    </a:srgbClr>
                  </a:outerShdw>
                </a:effectLst>
                <a:latin typeface="Calibri" pitchFamily="34" charset="0"/>
              </a:rPr>
              <a:t>Castagno</a:t>
            </a:r>
            <a:r>
              <a:rPr lang="es-PE" sz="2400" b="1" dirty="0" smtClean="0">
                <a:solidFill>
                  <a:schemeClr val="bg1"/>
                </a:solidFill>
                <a:effectLst>
                  <a:outerShdw blurRad="38100" dist="38100" dir="2700000" algn="tl">
                    <a:srgbClr val="000000">
                      <a:alpha val="43137"/>
                    </a:srgbClr>
                  </a:outerShdw>
                </a:effectLst>
                <a:latin typeface="Calibri" pitchFamily="34" charset="0"/>
              </a:rPr>
              <a:t> capitular de mayor edad), Madre Yvonne  dijo: “Acepto con la ayuda de María, de Madre Mazzarello y con la ayuda de todas ustedes”.</a:t>
            </a:r>
            <a:endParaRPr lang="es-PE" sz="2400" b="1"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4 Rectángulo"/>
          <p:cNvSpPr/>
          <p:nvPr/>
        </p:nvSpPr>
        <p:spPr>
          <a:xfrm>
            <a:off x="827584" y="69262"/>
            <a:ext cx="7513595" cy="1107996"/>
          </a:xfrm>
          <a:prstGeom prst="rect">
            <a:avLst/>
          </a:prstGeom>
          <a:noFill/>
        </p:spPr>
        <p:txBody>
          <a:bodyPr wrap="none" lIns="91440" tIns="45720" rIns="91440" bIns="45720">
            <a:spAutoFit/>
          </a:bodyPr>
          <a:lstStyle/>
          <a:p>
            <a:pPr algn="ctr"/>
            <a:r>
              <a:rPr lang="es-ES" sz="6600" b="0" cap="none" spc="0" dirty="0" smtClean="0">
                <a:ln w="18415" cmpd="sng">
                  <a:solidFill>
                    <a:srgbClr val="FFFFFF"/>
                  </a:solidFill>
                  <a:prstDash val="solid"/>
                </a:ln>
                <a:solidFill>
                  <a:srgbClr val="000000"/>
                </a:solidFill>
                <a:effectLst>
                  <a:outerShdw blurRad="63500" dir="3600000" algn="tl" rotWithShape="0">
                    <a:srgbClr val="000000">
                      <a:alpha val="70000"/>
                    </a:srgbClr>
                  </a:outerShdw>
                </a:effectLst>
                <a:latin typeface="Monotype Corsiva" pitchFamily="66" charset="0"/>
              </a:rPr>
              <a:t>Cómo sueña el Instituto:</a:t>
            </a:r>
            <a:endParaRPr lang="es-ES" sz="6600" b="0" cap="none" spc="0" dirty="0">
              <a:ln w="18415" cmpd="sng">
                <a:solidFill>
                  <a:srgbClr val="FFFFFF"/>
                </a:solidFill>
                <a:prstDash val="solid"/>
              </a:ln>
              <a:solidFill>
                <a:srgbClr val="000000"/>
              </a:solidFill>
              <a:effectLst>
                <a:outerShdw blurRad="63500" dir="3600000" algn="tl" rotWithShape="0">
                  <a:srgbClr val="000000">
                    <a:alpha val="70000"/>
                  </a:srgbClr>
                </a:outerShdw>
              </a:effectLst>
              <a:latin typeface="Monotype Corsiva" pitchFamily="66" charset="0"/>
            </a:endParaRPr>
          </a:p>
        </p:txBody>
      </p:sp>
      <p:sp>
        <p:nvSpPr>
          <p:cNvPr id="7" name="6 CuadroTexto"/>
          <p:cNvSpPr txBox="1"/>
          <p:nvPr/>
        </p:nvSpPr>
        <p:spPr>
          <a:xfrm>
            <a:off x="5004048" y="1171346"/>
            <a:ext cx="3960440" cy="3785652"/>
          </a:xfrm>
          <a:prstGeom prst="rect">
            <a:avLst/>
          </a:prstGeom>
          <a:solidFill>
            <a:srgbClr val="FFFF66">
              <a:alpha val="52000"/>
            </a:srgb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ES" sz="2400" dirty="0" smtClean="0">
                <a:solidFill>
                  <a:schemeClr val="tx1"/>
                </a:solidFill>
              </a:rPr>
              <a:t>“Que en todas las partes del mundo donde estamos presentes, seamos “signo y expresión del amor preventivo de Dios”; capaces de traducir concretamente, de manera creíble, el amor de Dios a su pueblo, particularmente a las y los jóvenes de todas las culturas.”</a:t>
            </a:r>
            <a:endParaRPr lang="es-ES" sz="2400" dirty="0">
              <a:solidFill>
                <a:schemeClr val="tx1"/>
              </a:solidFill>
            </a:endParaRPr>
          </a:p>
        </p:txBody>
      </p:sp>
      <p:pic>
        <p:nvPicPr>
          <p:cNvPr id="3076" name="Picture 4" descr="F:\Madre Yvonne\Fotos\_1_12_8167_.jpg"/>
          <p:cNvPicPr>
            <a:picLocks noChangeAspect="1" noChangeArrowheads="1"/>
          </p:cNvPicPr>
          <p:nvPr/>
        </p:nvPicPr>
        <p:blipFill>
          <a:blip r:embed="rId3" cstate="print"/>
          <a:srcRect/>
          <a:stretch>
            <a:fillRect/>
          </a:stretch>
        </p:blipFill>
        <p:spPr bwMode="auto">
          <a:xfrm>
            <a:off x="395536" y="1575852"/>
            <a:ext cx="3968852" cy="2976639"/>
          </a:xfrm>
          <a:prstGeom prst="round2DiagRect">
            <a:avLst>
              <a:gd name="adj1" fmla="val 45444"/>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11"/>
            <a:ext cx="9144000" cy="6858000"/>
          </a:xfrm>
          <a:prstGeom prst="rect">
            <a:avLst/>
          </a:prstGeom>
        </p:spPr>
      </p:pic>
      <p:sp>
        <p:nvSpPr>
          <p:cNvPr id="6" name="5 CuadroTexto"/>
          <p:cNvSpPr txBox="1"/>
          <p:nvPr/>
        </p:nvSpPr>
        <p:spPr>
          <a:xfrm>
            <a:off x="1979712" y="1921737"/>
            <a:ext cx="2880320" cy="4154984"/>
          </a:xfrm>
          <a:prstGeom prst="rect">
            <a:avLst/>
          </a:prstGeom>
          <a:solidFill>
            <a:srgbClr val="0070C0"/>
          </a:solidFill>
          <a:ln w="28575"/>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2400" dirty="0" smtClean="0">
                <a:solidFill>
                  <a:schemeClr val="bg1"/>
                </a:solidFill>
                <a:latin typeface="Berlin Sans FB" pitchFamily="34" charset="0"/>
              </a:rPr>
              <a:t>Participa de cerca en la vida real de las FMA, escucha  las expectativas y goza en comprender los retos y los desafíos propios del tiempo y de la misión del Instituto en cada lugar donde se encuentra.</a:t>
            </a:r>
            <a:endParaRPr lang="es-ES" sz="2400" dirty="0">
              <a:solidFill>
                <a:schemeClr val="bg1"/>
              </a:solidFill>
              <a:latin typeface="Berlin Sans FB" pitchFamily="34" charset="0"/>
            </a:endParaRPr>
          </a:p>
        </p:txBody>
      </p:sp>
      <p:pic>
        <p:nvPicPr>
          <p:cNvPr id="7" name="Picture 4" descr="Visita canonica di sr. Ivonne Reungoat: Visita al villaggio"/>
          <p:cNvPicPr>
            <a:picLocks noChangeAspect="1" noChangeArrowheads="1"/>
          </p:cNvPicPr>
          <p:nvPr/>
        </p:nvPicPr>
        <p:blipFill>
          <a:blip r:embed="rId3" cstate="print"/>
          <a:srcRect l="7559" t="15117"/>
          <a:stretch>
            <a:fillRect/>
          </a:stretch>
        </p:blipFill>
        <p:spPr bwMode="auto">
          <a:xfrm>
            <a:off x="5004048" y="3095371"/>
            <a:ext cx="4064625" cy="2926955"/>
          </a:xfrm>
          <a:prstGeom prst="ellipse">
            <a:avLst/>
          </a:prstGeom>
          <a:ln>
            <a:noFill/>
          </a:ln>
          <a:effectLst>
            <a:softEdge rad="112500"/>
          </a:effectLst>
        </p:spPr>
      </p:pic>
      <p:sp>
        <p:nvSpPr>
          <p:cNvPr id="2" name="1 Rectángulo"/>
          <p:cNvSpPr/>
          <p:nvPr/>
        </p:nvSpPr>
        <p:spPr>
          <a:xfrm>
            <a:off x="692202" y="764704"/>
            <a:ext cx="5673349"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noFill/>
                </a:ln>
                <a:solidFill>
                  <a:srgbClr val="002060"/>
                </a:solidFill>
                <a:effectLst>
                  <a:outerShdw blurRad="50800" dist="39000" dir="5460000" algn="tl">
                    <a:srgbClr val="000000">
                      <a:alpha val="38000"/>
                    </a:srgbClr>
                  </a:outerShdw>
                </a:effectLst>
                <a:latin typeface="Alba" pitchFamily="2" charset="0"/>
              </a:rPr>
              <a:t>Rasgos característicos</a:t>
            </a:r>
            <a:endParaRPr lang="es-ES" sz="4400" b="1" cap="none" spc="0" dirty="0">
              <a:ln w="11430">
                <a:noFill/>
              </a:ln>
              <a:solidFill>
                <a:srgbClr val="002060"/>
              </a:solidFill>
              <a:effectLst>
                <a:outerShdw blurRad="50800" dist="39000" dir="5460000" algn="tl">
                  <a:srgbClr val="000000">
                    <a:alpha val="38000"/>
                  </a:srgbClr>
                </a:outerShdw>
              </a:effectLst>
              <a:latin typeface="Alba" pitchFamily="2" charset="0"/>
            </a:endParaRPr>
          </a:p>
        </p:txBody>
      </p:sp>
    </p:spTree>
    <p:extLst>
      <p:ext uri="{BB962C8B-B14F-4D97-AF65-F5344CB8AC3E}">
        <p14:creationId xmlns:p14="http://schemas.microsoft.com/office/powerpoint/2010/main" val="253262085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54" y="-166333"/>
            <a:ext cx="9120846" cy="7057624"/>
          </a:xfrm>
          <a:prstGeom prst="rect">
            <a:avLst/>
          </a:prstGeom>
        </p:spPr>
      </p:pic>
      <p:sp>
        <p:nvSpPr>
          <p:cNvPr id="5" name="4 Rectángulo"/>
          <p:cNvSpPr/>
          <p:nvPr/>
        </p:nvSpPr>
        <p:spPr>
          <a:xfrm>
            <a:off x="1511031" y="0"/>
            <a:ext cx="6397906" cy="1107996"/>
          </a:xfrm>
          <a:prstGeom prst="rect">
            <a:avLst/>
          </a:prstGeom>
          <a:noFill/>
        </p:spPr>
        <p:txBody>
          <a:bodyPr wrap="none" lIns="91440" tIns="45720" rIns="91440" bIns="45720">
            <a:spAutoFit/>
          </a:bodyPr>
          <a:lstStyle/>
          <a:p>
            <a:pPr algn="ctr"/>
            <a:r>
              <a:rPr lang="es-ES" sz="6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Sueña el Instituto:</a:t>
            </a:r>
            <a:endParaRPr lang="es-ES" sz="6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endParaRPr>
          </a:p>
        </p:txBody>
      </p:sp>
      <p:sp>
        <p:nvSpPr>
          <p:cNvPr id="3075" name="Rectangle 3"/>
          <p:cNvSpPr>
            <a:spLocks noChangeArrowheads="1"/>
          </p:cNvSpPr>
          <p:nvPr/>
        </p:nvSpPr>
        <p:spPr bwMode="auto">
          <a:xfrm>
            <a:off x="5524792" y="1435792"/>
            <a:ext cx="3222087" cy="4524315"/>
          </a:xfrm>
          <a:prstGeom prst="rect">
            <a:avLst/>
          </a:prstGeom>
          <a:solidFill>
            <a:srgbClr val="FFCCFF">
              <a:alpha val="28627"/>
            </a:srgbClr>
          </a:solidFill>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«Sueño </a:t>
            </a:r>
            <a:r>
              <a:rPr kumimoji="0" lang="es-ES" sz="24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que el Instituto en su conjunto, a través de cada FMA, cada </a:t>
            </a:r>
            <a:r>
              <a:rPr kumimoji="0" lang="es-ES" sz="24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Comunidad Educativa</a:t>
            </a:r>
            <a:r>
              <a:rPr kumimoji="0" lang="es-ES" sz="24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 pueda irradiar este amor y la alegría que surge del saberse y sentirse amadas, y también del darse totalmente para compartir el amor </a:t>
            </a:r>
            <a:r>
              <a:rPr kumimoji="0" lang="es-ES" sz="24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recibido».</a:t>
            </a:r>
            <a:endParaRPr kumimoji="0" lang="es-ES" sz="2400" b="0" i="0" u="none" strike="noStrike" cap="none" normalizeH="0" baseline="0" dirty="0" smtClean="0">
              <a:ln>
                <a:noFill/>
              </a:ln>
              <a:solidFill>
                <a:schemeClr val="tx1"/>
              </a:solidFill>
              <a:effectLst/>
              <a:latin typeface="Berlin Sans FB" pitchFamily="34" charset="0"/>
              <a:cs typeface="Arial" pitchFamily="34" charset="0"/>
            </a:endParaRPr>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37" y="1107996"/>
            <a:ext cx="5777329" cy="5179908"/>
          </a:xfrm>
          <a:prstGeom prst="rect">
            <a:avLst/>
          </a:prstGeom>
        </p:spPr>
      </p:pic>
    </p:spTree>
    <p:extLst>
      <p:ext uri="{BB962C8B-B14F-4D97-AF65-F5344CB8AC3E}">
        <p14:creationId xmlns:p14="http://schemas.microsoft.com/office/powerpoint/2010/main" val="41066221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85384"/>
          </a:xfrm>
          <a:prstGeom prst="rect">
            <a:avLst/>
          </a:prstGeom>
        </p:spPr>
      </p:pic>
      <p:sp>
        <p:nvSpPr>
          <p:cNvPr id="5" name="4 Rectángulo"/>
          <p:cNvSpPr/>
          <p:nvPr/>
        </p:nvSpPr>
        <p:spPr>
          <a:xfrm>
            <a:off x="1664158" y="188640"/>
            <a:ext cx="5270995" cy="923330"/>
          </a:xfrm>
          <a:prstGeom prst="rect">
            <a:avLst/>
          </a:prstGeom>
          <a:noFill/>
        </p:spPr>
        <p:txBody>
          <a:bodyPr wrap="none" lIns="91440" tIns="45720" rIns="91440" bIns="45720">
            <a:spAutoFit/>
          </a:bodyPr>
          <a:lstStyle/>
          <a:p>
            <a:pPr algn="ctr"/>
            <a:r>
              <a:rPr lang="es-E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Sueña el Instituto:</a:t>
            </a:r>
            <a:endParaRPr lang="es-E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endParaRPr>
          </a:p>
        </p:txBody>
      </p:sp>
      <p:sp>
        <p:nvSpPr>
          <p:cNvPr id="9" name="8 Rectángulo"/>
          <p:cNvSpPr/>
          <p:nvPr/>
        </p:nvSpPr>
        <p:spPr>
          <a:xfrm>
            <a:off x="5148064" y="1496973"/>
            <a:ext cx="3819946" cy="4524315"/>
          </a:xfrm>
          <a:prstGeom prst="rect">
            <a:avLst/>
          </a:prstGeom>
          <a:solidFill>
            <a:schemeClr val="accent5">
              <a:lumMod val="60000"/>
              <a:lumOff val="40000"/>
              <a:alpha val="62000"/>
            </a:schemeClr>
          </a:solidFill>
          <a:ln w="53975">
            <a:solidFill>
              <a:schemeClr val="lt1"/>
            </a:solidFill>
          </a:ln>
        </p:spPr>
        <p:txBody>
          <a:bodyPr wrap="square">
            <a:spAutoFit/>
          </a:bodyPr>
          <a:lstStyle/>
          <a:p>
            <a:pPr algn="ctr"/>
            <a:r>
              <a:rPr lang="es-ES" sz="2400" dirty="0" smtClean="0">
                <a:latin typeface="Berlin Sans FB" pitchFamily="34" charset="0"/>
              </a:rPr>
              <a:t>Sueña que muchas jóvenes de todo el mundo descubran la belleza de entregar la propia vida al Señor para ser enviadas a llevar la experiencia de su </a:t>
            </a:r>
            <a:r>
              <a:rPr lang="es-ES" sz="2400" dirty="0" smtClean="0">
                <a:latin typeface="Berlin Sans FB" pitchFamily="34" charset="0"/>
              </a:rPr>
              <a:t>Amor</a:t>
            </a:r>
            <a:r>
              <a:rPr lang="es-ES" sz="2400" dirty="0" smtClean="0">
                <a:latin typeface="Berlin Sans FB" pitchFamily="34" charset="0"/>
              </a:rPr>
              <a:t>, la alegría, la esperanza a </a:t>
            </a:r>
            <a:r>
              <a:rPr lang="es-ES" sz="2400" dirty="0" smtClean="0">
                <a:latin typeface="Berlin Sans FB" pitchFamily="34" charset="0"/>
              </a:rPr>
              <a:t>muchos y muchas jóvenes </a:t>
            </a:r>
            <a:r>
              <a:rPr lang="es-ES" sz="2400" dirty="0" smtClean="0">
                <a:latin typeface="Berlin Sans FB" pitchFamily="34" charset="0"/>
              </a:rPr>
              <a:t>a imagen de Don Bosco y Madre Mazzarello que fueron testigos apasionados del amor de Dios.</a:t>
            </a:r>
            <a:endParaRPr lang="es-ES" sz="2400" dirty="0">
              <a:latin typeface="Berlin Sans FB" pitchFamily="34" charset="0"/>
            </a:endParaRPr>
          </a:p>
        </p:txBody>
      </p:sp>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340768"/>
            <a:ext cx="4800533" cy="4032448"/>
          </a:xfrm>
          <a:prstGeom prst="rect">
            <a:avLst/>
          </a:prstGeom>
        </p:spPr>
      </p:pic>
    </p:spTree>
    <p:extLst>
      <p:ext uri="{BB962C8B-B14F-4D97-AF65-F5344CB8AC3E}">
        <p14:creationId xmlns:p14="http://schemas.microsoft.com/office/powerpoint/2010/main" val="6958697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7170" name="Picture 2" descr="F:\Madre Yvonne\Fotos\nature_0107.jpg"/>
          <p:cNvPicPr>
            <a:picLocks noChangeAspect="1" noChangeArrowheads="1"/>
          </p:cNvPicPr>
          <p:nvPr/>
        </p:nvPicPr>
        <p:blipFill>
          <a:blip r:embed="rId2" cstate="print"/>
          <a:srcRect/>
          <a:stretch>
            <a:fillRect/>
          </a:stretch>
        </p:blipFill>
        <p:spPr bwMode="auto">
          <a:xfrm>
            <a:off x="-37276" y="-30624"/>
            <a:ext cx="9252473" cy="6888624"/>
          </a:xfrm>
          <a:prstGeom prst="rect">
            <a:avLst/>
          </a:prstGeom>
          <a:noFill/>
        </p:spPr>
      </p:pic>
      <p:sp>
        <p:nvSpPr>
          <p:cNvPr id="5" name="4 Rectángulo"/>
          <p:cNvSpPr/>
          <p:nvPr/>
        </p:nvSpPr>
        <p:spPr>
          <a:xfrm>
            <a:off x="2303518" y="60336"/>
            <a:ext cx="5412059"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800" b="1" cap="none" spc="0" dirty="0" smtClean="0">
                <a:ln w="11430"/>
                <a:solidFill>
                  <a:schemeClr val="bg1"/>
                </a:solidFill>
                <a:effectLst>
                  <a:outerShdw blurRad="50800" dist="39000" dir="5460000" algn="tl">
                    <a:srgbClr val="000000">
                      <a:alpha val="38000"/>
                    </a:srgbClr>
                  </a:outerShdw>
                </a:effectLst>
                <a:latin typeface="Berlin Sans FB" pitchFamily="34" charset="0"/>
              </a:rPr>
              <a:t>Dimensión Misionera</a:t>
            </a:r>
            <a:endParaRPr lang="es-ES" sz="4800" b="1" cap="none" spc="0" dirty="0">
              <a:ln w="11430"/>
              <a:solidFill>
                <a:schemeClr val="bg1"/>
              </a:solidFill>
              <a:effectLst>
                <a:outerShdw blurRad="50800" dist="39000" dir="5460000" algn="tl">
                  <a:srgbClr val="000000">
                    <a:alpha val="38000"/>
                  </a:srgbClr>
                </a:outerShdw>
              </a:effectLst>
              <a:latin typeface="Berlin Sans FB" pitchFamily="34" charset="0"/>
            </a:endParaRPr>
          </a:p>
        </p:txBody>
      </p:sp>
      <p:sp>
        <p:nvSpPr>
          <p:cNvPr id="6" name="5 Rectángulo"/>
          <p:cNvSpPr/>
          <p:nvPr/>
        </p:nvSpPr>
        <p:spPr>
          <a:xfrm>
            <a:off x="179512" y="903296"/>
            <a:ext cx="8793718" cy="3693319"/>
          </a:xfrm>
          <a:prstGeom prst="rect">
            <a:avLst/>
          </a:prstGeom>
          <a:ln>
            <a:solidFill>
              <a:srgbClr val="FFC000"/>
            </a:solidFill>
          </a:ln>
        </p:spPr>
        <p:txBody>
          <a:bodyPr wrap="square">
            <a:spAutoFit/>
          </a:bodyPr>
          <a:lstStyle/>
          <a:p>
            <a:pPr algn="ctr"/>
            <a:endParaRPr lang="es-ES" dirty="0" smtClean="0">
              <a:solidFill>
                <a:schemeClr val="bg1"/>
              </a:solidFill>
            </a:endParaRPr>
          </a:p>
          <a:p>
            <a:pPr algn="ctr"/>
            <a:r>
              <a:rPr lang="es-ES" sz="2400" dirty="0" smtClean="0">
                <a:solidFill>
                  <a:schemeClr val="bg1"/>
                </a:solidFill>
                <a:latin typeface="Berlin Sans FB" pitchFamily="34" charset="0"/>
              </a:rPr>
              <a:t>Madre </a:t>
            </a:r>
            <a:r>
              <a:rPr lang="es-ES" sz="2400" dirty="0" err="1" smtClean="0">
                <a:solidFill>
                  <a:schemeClr val="bg1"/>
                </a:solidFill>
                <a:latin typeface="Berlin Sans FB" pitchFamily="34" charset="0"/>
              </a:rPr>
              <a:t>Yvonne</a:t>
            </a:r>
            <a:r>
              <a:rPr lang="es-ES" sz="2400" dirty="0" smtClean="0">
                <a:solidFill>
                  <a:schemeClr val="bg1"/>
                </a:solidFill>
                <a:latin typeface="Berlin Sans FB" pitchFamily="34" charset="0"/>
              </a:rPr>
              <a:t> ama profundamente la vida misionera</a:t>
            </a:r>
          </a:p>
          <a:p>
            <a:pPr algn="ctr"/>
            <a:r>
              <a:rPr lang="es-ES" sz="2400" dirty="0" smtClean="0">
                <a:solidFill>
                  <a:schemeClr val="bg1"/>
                </a:solidFill>
                <a:latin typeface="Berlin Sans FB" pitchFamily="34" charset="0"/>
              </a:rPr>
              <a:t/>
            </a:r>
            <a:br>
              <a:rPr lang="es-ES" sz="2400" dirty="0" smtClean="0">
                <a:solidFill>
                  <a:schemeClr val="bg1"/>
                </a:solidFill>
                <a:latin typeface="Berlin Sans FB" pitchFamily="34" charset="0"/>
              </a:rPr>
            </a:br>
            <a:r>
              <a:rPr lang="es-ES" sz="2400" dirty="0" smtClean="0">
                <a:solidFill>
                  <a:schemeClr val="bg1"/>
                </a:solidFill>
                <a:latin typeface="Berlin Sans FB" pitchFamily="34" charset="0"/>
              </a:rPr>
              <a:t> “La dimensión misionera requiere que estemos presentes con los nuevos métodos en los entornos educativos en los que ya operamos - capilla, escuela, parroquia, pensiones, vivienda, obras sociales, que son siempre nuevos frentes de la misión. De hecho, las situaciones son nuevas, </a:t>
            </a:r>
            <a:r>
              <a:rPr lang="es-ES" sz="2400" b="1" dirty="0" smtClean="0">
                <a:solidFill>
                  <a:schemeClr val="bg1"/>
                </a:solidFill>
                <a:latin typeface="Berlin Sans FB" pitchFamily="34" charset="0"/>
              </a:rPr>
              <a:t>un nuevo amor </a:t>
            </a:r>
            <a:r>
              <a:rPr lang="es-ES" sz="2400" dirty="0" smtClean="0">
                <a:solidFill>
                  <a:schemeClr val="bg1"/>
                </a:solidFill>
                <a:latin typeface="Berlin Sans FB" pitchFamily="34" charset="0"/>
              </a:rPr>
              <a:t>es lo que nos motiva cada día es una nueva mentalidad que le lleva a descubrir la pobreza diferente de los jóvenes. Y en primer lugar, la pobreza  es de AMOR."</a:t>
            </a:r>
            <a:endParaRPr lang="es-ES" sz="2400" dirty="0">
              <a:solidFill>
                <a:schemeClr val="bg1"/>
              </a:solidFill>
              <a:latin typeface="Berlin Sans FB"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7170" name="Picture 2" descr="F:\Madre Yvonne\Fotos\nature_0107.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5" name="4 Rectángulo"/>
          <p:cNvSpPr/>
          <p:nvPr/>
        </p:nvSpPr>
        <p:spPr>
          <a:xfrm>
            <a:off x="1336147" y="345429"/>
            <a:ext cx="5412059"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800" b="1" cap="none" spc="0" dirty="0" smtClean="0">
                <a:ln w="11430">
                  <a:solidFill>
                    <a:schemeClr val="bg1"/>
                  </a:solidFill>
                </a:ln>
                <a:solidFill>
                  <a:schemeClr val="bg1"/>
                </a:solidFill>
                <a:effectLst>
                  <a:outerShdw blurRad="50800" dist="39000" dir="5460000" algn="tl">
                    <a:srgbClr val="000000">
                      <a:alpha val="38000"/>
                    </a:srgbClr>
                  </a:outerShdw>
                </a:effectLst>
                <a:latin typeface="Berlin Sans FB" pitchFamily="34" charset="0"/>
              </a:rPr>
              <a:t>Dimensión Misionera</a:t>
            </a:r>
            <a:endParaRPr lang="es-ES" sz="4800" b="1" cap="none" spc="0" dirty="0">
              <a:ln w="11430">
                <a:solidFill>
                  <a:schemeClr val="bg1"/>
                </a:solidFill>
              </a:ln>
              <a:solidFill>
                <a:schemeClr val="bg1"/>
              </a:solidFill>
              <a:effectLst>
                <a:outerShdw blurRad="50800" dist="39000" dir="5460000" algn="tl">
                  <a:srgbClr val="000000">
                    <a:alpha val="38000"/>
                  </a:srgbClr>
                </a:outerShdw>
              </a:effectLst>
              <a:latin typeface="Berlin Sans FB" pitchFamily="34" charset="0"/>
            </a:endParaRPr>
          </a:p>
        </p:txBody>
      </p:sp>
      <p:sp>
        <p:nvSpPr>
          <p:cNvPr id="7" name="6 Rectángulo"/>
          <p:cNvSpPr/>
          <p:nvPr/>
        </p:nvSpPr>
        <p:spPr>
          <a:xfrm>
            <a:off x="251520" y="1527757"/>
            <a:ext cx="4032448" cy="4524315"/>
          </a:xfrm>
          <a:prstGeom prst="rect">
            <a:avLst/>
          </a:prstGeom>
          <a:gradFill flip="none" rotWithShape="1">
            <a:gsLst>
              <a:gs pos="0">
                <a:schemeClr val="accent6">
                  <a:lumMod val="40000"/>
                  <a:lumOff val="60000"/>
                </a:schemeClr>
              </a:gs>
              <a:gs pos="80000">
                <a:schemeClr val="tx2">
                  <a:lumMod val="20000"/>
                  <a:lumOff val="80000"/>
                </a:schemeClr>
              </a:gs>
              <a:gs pos="100000">
                <a:srgbClr val="FFFF66"/>
              </a:gs>
            </a:gsLst>
            <a:lin ang="5400000" scaled="1"/>
            <a:tileRect/>
          </a:gradFill>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s-ES" sz="2400" dirty="0" smtClean="0">
                <a:solidFill>
                  <a:srgbClr val="165616"/>
                </a:solidFill>
                <a:latin typeface="Berlin Sans FB" pitchFamily="34" charset="0"/>
              </a:rPr>
              <a:t>«Debemos animarnos por el regalo del  “Da mihi animas, cetera tolle” para hacernos pequeñas y pobres». El clima espiritual en el que el Instituto nació,  fue el gran sueño misionero de Don Bosco, quien lo transmitió con pasión a las Hermanas y hoy nosotras para hacerlo presente en la tarea evangelizadora de la educación.</a:t>
            </a:r>
            <a:endParaRPr lang="es-ES" sz="2400" dirty="0">
              <a:solidFill>
                <a:srgbClr val="165616"/>
              </a:solidFill>
              <a:latin typeface="Berlin Sans FB" pitchFamily="34" charset="0"/>
            </a:endParaRPr>
          </a:p>
        </p:txBody>
      </p:sp>
      <p:sp>
        <p:nvSpPr>
          <p:cNvPr id="8" name="7 Nube"/>
          <p:cNvSpPr/>
          <p:nvPr/>
        </p:nvSpPr>
        <p:spPr>
          <a:xfrm rot="21261396">
            <a:off x="5003402" y="4386590"/>
            <a:ext cx="3744416" cy="2482643"/>
          </a:xfrm>
          <a:prstGeom prst="cloud">
            <a:avLst/>
          </a:prstGeom>
          <a:gradFill>
            <a:gsLst>
              <a:gs pos="0">
                <a:schemeClr val="accent6">
                  <a:lumMod val="40000"/>
                  <a:lumOff val="60000"/>
                </a:schemeClr>
              </a:gs>
              <a:gs pos="80000">
                <a:schemeClr val="tx2">
                  <a:lumMod val="20000"/>
                  <a:lumOff val="80000"/>
                </a:schemeClr>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5496509" y="4658415"/>
            <a:ext cx="2963923" cy="1938992"/>
          </a:xfrm>
          <a:prstGeom prst="rect">
            <a:avLst/>
          </a:prstGeom>
          <a:noFill/>
        </p:spPr>
        <p:txBody>
          <a:bodyPr wrap="square" rtlCol="0">
            <a:spAutoFit/>
          </a:bodyPr>
          <a:lstStyle/>
          <a:p>
            <a:pPr algn="ctr"/>
            <a:r>
              <a:rPr lang="es-ES" sz="2400" dirty="0" smtClean="0">
                <a:solidFill>
                  <a:srgbClr val="165616"/>
                </a:solidFill>
                <a:effectLst>
                  <a:outerShdw blurRad="38100" dist="38100" dir="2700000" algn="tl">
                    <a:srgbClr val="000000">
                      <a:alpha val="43137"/>
                    </a:srgbClr>
                  </a:outerShdw>
                </a:effectLst>
              </a:rPr>
              <a:t>En los países de tercer mundo es donde están más florecientes las vacaciones Misioneras</a:t>
            </a:r>
            <a:endParaRPr lang="es-ES" sz="2400" dirty="0">
              <a:solidFill>
                <a:srgbClr val="165616"/>
              </a:solidFill>
              <a:effectLst>
                <a:outerShdw blurRad="38100" dist="38100" dir="2700000" algn="tl">
                  <a:srgbClr val="000000">
                    <a:alpha val="43137"/>
                  </a:srgbClr>
                </a:outerShdw>
              </a:effectLst>
            </a:endParaRPr>
          </a:p>
        </p:txBody>
      </p:sp>
      <p:pic>
        <p:nvPicPr>
          <p:cNvPr id="6146" name="Picture 2" descr="F:\Madre Yvonne\Fotos\_1_12_8177_.jpg"/>
          <p:cNvPicPr>
            <a:picLocks noChangeAspect="1" noChangeArrowheads="1"/>
          </p:cNvPicPr>
          <p:nvPr/>
        </p:nvPicPr>
        <p:blipFill>
          <a:blip r:embed="rId3" cstate="print"/>
          <a:srcRect/>
          <a:stretch>
            <a:fillRect/>
          </a:stretch>
        </p:blipFill>
        <p:spPr bwMode="auto">
          <a:xfrm rot="21202513">
            <a:off x="4724046" y="1386570"/>
            <a:ext cx="3808374" cy="2856281"/>
          </a:xfrm>
          <a:prstGeom prst="rect">
            <a:avLst/>
          </a:prstGeom>
          <a:ln w="762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4739854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9218" name="Picture 2" descr="F:\Madre Yvonne\Fotos\fondos-pantalla-paisajes-flores-1024.jpg"/>
          <p:cNvPicPr>
            <a:picLocks noChangeAspect="1" noChangeArrowheads="1"/>
          </p:cNvPicPr>
          <p:nvPr/>
        </p:nvPicPr>
        <p:blipFill rotWithShape="1">
          <a:blip r:embed="rId2" cstate="print"/>
          <a:srcRect b="44683"/>
          <a:stretch/>
        </p:blipFill>
        <p:spPr bwMode="auto">
          <a:xfrm>
            <a:off x="0" y="-8180"/>
            <a:ext cx="9143999" cy="3793659"/>
          </a:xfrm>
          <a:prstGeom prst="rect">
            <a:avLst/>
          </a:prstGeom>
          <a:noFill/>
        </p:spPr>
      </p:pic>
      <p:sp>
        <p:nvSpPr>
          <p:cNvPr id="5" name="4 Rectángulo"/>
          <p:cNvSpPr/>
          <p:nvPr/>
        </p:nvSpPr>
        <p:spPr>
          <a:xfrm>
            <a:off x="497204" y="332656"/>
            <a:ext cx="3676006" cy="923330"/>
          </a:xfrm>
          <a:prstGeom prst="rect">
            <a:avLst/>
          </a:prstGeom>
          <a:noFill/>
        </p:spPr>
        <p:txBody>
          <a:bodyPr wrap="none" lIns="91440" tIns="45720" rIns="91440" bIns="45720">
            <a:spAutoFit/>
          </a:bodyPr>
          <a:lstStyle/>
          <a:p>
            <a:pPr algn="ctr"/>
            <a:r>
              <a:rPr lang="es-ES" sz="5400" b="1" cap="all" spc="0" dirty="0" smtClean="0">
                <a:ln w="9000" cmpd="sng">
                  <a:solidFill>
                    <a:schemeClr val="bg1"/>
                  </a:solidFill>
                  <a:prstDash val="solid"/>
                </a:ln>
                <a:solidFill>
                  <a:schemeClr val="bg1"/>
                </a:solidFill>
                <a:effectLst>
                  <a:glow rad="139700">
                    <a:schemeClr val="accent6">
                      <a:satMod val="175000"/>
                      <a:alpha val="40000"/>
                    </a:schemeClr>
                  </a:glow>
                  <a:reflection blurRad="12700" stA="28000" endPos="45000" dist="1000" dir="5400000" sy="-100000" algn="bl" rotWithShape="0"/>
                </a:effectLst>
                <a:latin typeface="MV Boli" pitchFamily="2" charset="0"/>
                <a:ea typeface="DFKai-SB" pitchFamily="65" charset="-120"/>
                <a:cs typeface="MV Boli" pitchFamily="2" charset="0"/>
              </a:rPr>
              <a:t>Vocación</a:t>
            </a:r>
            <a:endParaRPr lang="es-ES" sz="5400" b="1" cap="all" spc="0" dirty="0">
              <a:ln w="9000" cmpd="sng">
                <a:solidFill>
                  <a:schemeClr val="bg1"/>
                </a:solidFill>
                <a:prstDash val="solid"/>
              </a:ln>
              <a:solidFill>
                <a:schemeClr val="bg1"/>
              </a:solidFill>
              <a:effectLst>
                <a:glow rad="139700">
                  <a:schemeClr val="accent6">
                    <a:satMod val="175000"/>
                    <a:alpha val="40000"/>
                  </a:schemeClr>
                </a:glow>
                <a:reflection blurRad="12700" stA="28000" endPos="45000" dist="1000" dir="5400000" sy="-100000" algn="bl" rotWithShape="0"/>
              </a:effectLst>
              <a:latin typeface="MV Boli" pitchFamily="2" charset="0"/>
              <a:ea typeface="DFKai-SB" pitchFamily="65" charset="-120"/>
              <a:cs typeface="MV Boli" pitchFamily="2" charset="0"/>
            </a:endParaRPr>
          </a:p>
        </p:txBody>
      </p:sp>
      <p:sp>
        <p:nvSpPr>
          <p:cNvPr id="5123" name="Rectangle 3"/>
          <p:cNvSpPr>
            <a:spLocks noChangeArrowheads="1"/>
          </p:cNvSpPr>
          <p:nvPr/>
        </p:nvSpPr>
        <p:spPr bwMode="auto">
          <a:xfrm>
            <a:off x="0" y="3793659"/>
            <a:ext cx="9143999" cy="3046988"/>
          </a:xfrm>
          <a:prstGeom prst="rect">
            <a:avLst/>
          </a:prstGeom>
          <a:solidFill>
            <a:schemeClr val="lt1">
              <a:alpha val="61000"/>
            </a:schemeClr>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s-ES" sz="24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«Las</a:t>
            </a:r>
            <a:r>
              <a:rPr kumimoji="0" lang="es-ES" sz="24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jóvenes deben encontrar en nostras, mujeres apasionadas por Jesús y por la humanidad, ricas en </a:t>
            </a:r>
            <a:r>
              <a:rPr kumimoji="0" lang="es-ES" sz="24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esperanza  y amor.</a:t>
            </a:r>
            <a:r>
              <a:rPr kumimoji="0" lang="es-ES" sz="24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24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Algunas</a:t>
            </a:r>
            <a:r>
              <a:rPr kumimoji="0" lang="es-ES" sz="24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24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piden experimentar nuestra vida, es un buen indicio. </a:t>
            </a:r>
            <a:r>
              <a:rPr kumimoji="0" lang="es-ES" sz="24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En las comunidades deben ver que es </a:t>
            </a:r>
            <a:r>
              <a:rPr kumimoji="0" lang="es-ES" sz="24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posible ser feliz dando la vida al Señor por otros jóvenes. Ser signos del amor de Dios en el mundo es un compromiso muy nuestro que infunde esperanza y gozo vocacional.</a:t>
            </a:r>
            <a:r>
              <a:rPr lang="es-ES" sz="2400" dirty="0" smtClean="0">
                <a:solidFill>
                  <a:schemeClr val="tx1"/>
                </a:solidFill>
                <a:latin typeface="Berlin Sans FB" pitchFamily="34" charset="0"/>
                <a:ea typeface="Calibri" pitchFamily="34" charset="0"/>
                <a:cs typeface="Times New Roman" pitchFamily="18" charset="0"/>
              </a:rPr>
              <a:t> Necesitamos ofrecer una respuesta vocacional  más luminosa,  ser “luz del mundo”, comprometernos por caminos de nueva evangelización»</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10" y="-13016"/>
            <a:ext cx="9392737" cy="7258440"/>
          </a:xfrm>
          <a:prstGeom prst="rect">
            <a:avLst/>
          </a:prstGeom>
        </p:spPr>
      </p:pic>
      <p:sp>
        <p:nvSpPr>
          <p:cNvPr id="5122" name="Rectangle 2"/>
          <p:cNvSpPr>
            <a:spLocks noChangeArrowheads="1"/>
          </p:cNvSpPr>
          <p:nvPr/>
        </p:nvSpPr>
        <p:spPr bwMode="auto">
          <a:xfrm>
            <a:off x="-68209" y="3090440"/>
            <a:ext cx="9392736" cy="4154984"/>
          </a:xfrm>
          <a:prstGeom prst="rect">
            <a:avLst/>
          </a:prstGeom>
          <a:gradFill>
            <a:gsLst>
              <a:gs pos="0">
                <a:schemeClr val="tx2">
                  <a:lumMod val="60000"/>
                  <a:lumOff val="40000"/>
                </a:schemeClr>
              </a:gs>
              <a:gs pos="50000">
                <a:schemeClr val="tx2">
                  <a:lumMod val="60000"/>
                  <a:lumOff val="40000"/>
                </a:schemeClr>
              </a:gs>
              <a:gs pos="100000">
                <a:schemeClr val="tx2">
                  <a:lumMod val="60000"/>
                  <a:lumOff val="40000"/>
                </a:schemeClr>
              </a:gs>
            </a:gsLst>
            <a:lin ang="5400000" scaled="0"/>
          </a:gradFill>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2400" dirty="0" smtClean="0">
                <a:solidFill>
                  <a:schemeClr val="bg1"/>
                </a:solidFill>
                <a:latin typeface="Berlin Sans FB" pitchFamily="34" charset="0"/>
                <a:ea typeface="Calibri" pitchFamily="34" charset="0"/>
                <a:cs typeface="Times New Roman" pitchFamily="18" charset="0"/>
              </a:rPr>
              <a:t>E</a:t>
            </a:r>
            <a:r>
              <a:rPr kumimoji="0" lang="es-ES" sz="2400" b="0" i="0" u="none" strike="noStrike" cap="none" normalizeH="0" baseline="0" dirty="0" smtClean="0">
                <a:ln>
                  <a:noFill/>
                </a:ln>
                <a:solidFill>
                  <a:schemeClr val="bg1"/>
                </a:solidFill>
                <a:effectLst/>
                <a:latin typeface="Berlin Sans FB" pitchFamily="34" charset="0"/>
                <a:ea typeface="Calibri" pitchFamily="34" charset="0"/>
                <a:cs typeface="Times New Roman" pitchFamily="18" charset="0"/>
              </a:rPr>
              <a:t>l Proyecto África salió precisamente en el momento en que ya se notaba la disminución de vocaciones en Europa. Decidimos, desde nuestra pobreza vocacional, enviar un buen número de misioneras a  aquel Continente. Nos dimos cuenta de que eran casi siempre substituidas por otras jóvenes que se  interrogaban sobre la propia opción de vida  y pedían entrar en el Instituto.  En la Provincia de  origen, además,  se creaba una nueva vitalidad misionera, un cambio, una fraternidad, que  ayudaba a sentirse vivas y fecundas. </a:t>
            </a:r>
            <a:br>
              <a:rPr kumimoji="0" lang="es-ES" sz="2400" b="0" i="0" u="none" strike="noStrike" cap="none" normalizeH="0" baseline="0" dirty="0" smtClean="0">
                <a:ln>
                  <a:noFill/>
                </a:ln>
                <a:solidFill>
                  <a:schemeClr val="bg1"/>
                </a:solidFill>
                <a:effectLst/>
                <a:latin typeface="Berlin Sans FB" pitchFamily="34" charset="0"/>
                <a:ea typeface="Calibri" pitchFamily="34" charset="0"/>
                <a:cs typeface="Times New Roman" pitchFamily="18" charset="0"/>
              </a:rPr>
            </a:br>
            <a:r>
              <a:rPr kumimoji="0" lang="es-ES" sz="2400" b="0" i="0" u="none" strike="noStrike" cap="none" normalizeH="0" baseline="0" dirty="0" smtClean="0">
                <a:ln>
                  <a:noFill/>
                </a:ln>
                <a:solidFill>
                  <a:schemeClr val="bg1"/>
                </a:solidFill>
                <a:effectLst/>
                <a:latin typeface="Berlin Sans FB" pitchFamily="34" charset="0"/>
                <a:ea typeface="Calibri" pitchFamily="34" charset="0"/>
                <a:cs typeface="Times New Roman" pitchFamily="18" charset="0"/>
              </a:rPr>
              <a:t>Han entrado en el  Instituto muchas vocaciones africanas nuevas.  Lo mismo se ha experimentado en las nuevas apuestas en Asia y Oceanía. Son brotes de vida.</a:t>
            </a:r>
            <a:endParaRPr kumimoji="0" lang="es-ES" sz="2400" b="0" i="0" u="none" strike="noStrike" cap="none" normalizeH="0" baseline="0" dirty="0" smtClean="0">
              <a:ln>
                <a:noFill/>
              </a:ln>
              <a:solidFill>
                <a:schemeClr val="bg1"/>
              </a:solidFill>
              <a:effectLst/>
              <a:latin typeface="Berlin Sans FB" pitchFamily="34" charset="0"/>
              <a:cs typeface="Arial" pitchFamily="34" charset="0"/>
            </a:endParaRPr>
          </a:p>
        </p:txBody>
      </p:sp>
      <p:sp>
        <p:nvSpPr>
          <p:cNvPr id="8" name="7 Rectángulo"/>
          <p:cNvSpPr/>
          <p:nvPr/>
        </p:nvSpPr>
        <p:spPr>
          <a:xfrm>
            <a:off x="2211227" y="1284034"/>
            <a:ext cx="4937570" cy="923330"/>
          </a:xfrm>
          <a:prstGeom prst="rect">
            <a:avLst/>
          </a:prstGeom>
          <a:noFill/>
        </p:spPr>
        <p:txBody>
          <a:bodyPr wrap="none" lIns="91440" tIns="45720" rIns="91440" bIns="45720">
            <a:spAutoFit/>
          </a:bodyPr>
          <a:lstStyle/>
          <a:p>
            <a:pPr algn="ctr"/>
            <a:r>
              <a:rPr lang="es-ES" sz="5400" b="1" dirty="0" smtClean="0">
                <a:ln w="12700">
                  <a:solidFill>
                    <a:schemeClr val="bg1"/>
                  </a:solidFill>
                  <a:prstDash val="solid"/>
                </a:ln>
                <a:solidFill>
                  <a:schemeClr val="accent1">
                    <a:lumMod val="75000"/>
                  </a:schemeClr>
                </a:solidFill>
                <a:effectLst>
                  <a:outerShdw blurRad="41275" dist="20320" dir="1800000" algn="tl" rotWithShape="0">
                    <a:srgbClr val="000000">
                      <a:alpha val="40000"/>
                    </a:srgbClr>
                  </a:outerShdw>
                </a:effectLst>
                <a:latin typeface="Berlin Sans FB" pitchFamily="34" charset="0"/>
                <a:cs typeface="MV Boli" pitchFamily="2" charset="0"/>
              </a:rPr>
              <a:t>¿Brotes de Vida?</a:t>
            </a:r>
            <a:endParaRPr lang="es-ES" sz="5400" b="1" cap="none" spc="0" dirty="0">
              <a:ln w="12700">
                <a:solidFill>
                  <a:schemeClr val="bg1"/>
                </a:solidFill>
                <a:prstDash val="solid"/>
              </a:ln>
              <a:solidFill>
                <a:schemeClr val="accent1">
                  <a:lumMod val="75000"/>
                </a:schemeClr>
              </a:solidFill>
              <a:effectLst>
                <a:outerShdw blurRad="41275" dist="20320" dir="1800000" algn="tl" rotWithShape="0">
                  <a:srgbClr val="000000">
                    <a:alpha val="40000"/>
                  </a:srgbClr>
                </a:outerShdw>
              </a:effectLst>
              <a:latin typeface="Berlin Sans FB" pitchFamily="34" charset="0"/>
              <a:cs typeface="MV Boli" pitchFamily="2" charset="0"/>
            </a:endParaRPr>
          </a:p>
        </p:txBody>
      </p:sp>
      <p:sp>
        <p:nvSpPr>
          <p:cNvPr id="6" name="5 Rectángulo"/>
          <p:cNvSpPr/>
          <p:nvPr/>
        </p:nvSpPr>
        <p:spPr>
          <a:xfrm>
            <a:off x="2739628" y="301610"/>
            <a:ext cx="3961790" cy="923330"/>
          </a:xfrm>
          <a:prstGeom prst="rect">
            <a:avLst/>
          </a:prstGeom>
          <a:noFill/>
        </p:spPr>
        <p:txBody>
          <a:bodyPr wrap="non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VOCACIONES</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41292499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6 CuadroTexto"/>
          <p:cNvSpPr txBox="1"/>
          <p:nvPr/>
        </p:nvSpPr>
        <p:spPr>
          <a:xfrm>
            <a:off x="143508" y="4549676"/>
            <a:ext cx="8712968"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S" sz="2400" dirty="0" smtClean="0"/>
              <a:t>El carisma pide personas apasionadas: “Si el fuego del carisma es fuerte, el viento de las dificultades no puede apagarlo, si no que lo  alimenta y lo expande”</a:t>
            </a:r>
          </a:p>
          <a:p>
            <a:pPr algn="ctr"/>
            <a:r>
              <a:rPr lang="es-ES" sz="2400" dirty="0" smtClean="0"/>
              <a:t>Es nuestro deseo  y a la vez responsabilidad y esperanza que, como fuego que devora se multiplique y se difundan en el mundo de hoy los signos del amor de Dios.</a:t>
            </a:r>
            <a:endParaRPr lang="es-ES" sz="2400" dirty="0"/>
          </a:p>
        </p:txBody>
      </p:sp>
      <p:pic>
        <p:nvPicPr>
          <p:cNvPr id="1026" name="Picture 2" descr="F:\Madre Yvonne\Fotos\9_2802[4].jpg"/>
          <p:cNvPicPr>
            <a:picLocks noChangeAspect="1" noChangeArrowheads="1"/>
          </p:cNvPicPr>
          <p:nvPr/>
        </p:nvPicPr>
        <p:blipFill>
          <a:blip r:embed="rId3" cstate="print"/>
          <a:srcRect/>
          <a:stretch>
            <a:fillRect/>
          </a:stretch>
        </p:blipFill>
        <p:spPr bwMode="auto">
          <a:xfrm>
            <a:off x="2172304" y="1028352"/>
            <a:ext cx="4968552" cy="3318838"/>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1 Rectángulo"/>
          <p:cNvSpPr/>
          <p:nvPr/>
        </p:nvSpPr>
        <p:spPr>
          <a:xfrm>
            <a:off x="393612" y="110263"/>
            <a:ext cx="3557384" cy="923330"/>
          </a:xfrm>
          <a:prstGeom prst="rect">
            <a:avLst/>
          </a:prstGeom>
          <a:noFill/>
          <a:effectLst/>
        </p:spPr>
        <p:txBody>
          <a:bodyPr wrap="none" lIns="91440" tIns="45720" rIns="91440" bIns="45720">
            <a:spAutoFit/>
          </a:bodyPr>
          <a:lstStyle/>
          <a:p>
            <a:pPr algn="ctr"/>
            <a:r>
              <a:rPr lang="es-ES" sz="5400" b="1" cap="all" spc="0" dirty="0" smtClean="0">
                <a:ln w="9000" cmpd="sng">
                  <a:solidFill>
                    <a:schemeClr val="accent4">
                      <a:shade val="50000"/>
                      <a:satMod val="120000"/>
                    </a:schemeClr>
                  </a:solidFill>
                  <a:prstDash val="solid"/>
                </a:ln>
                <a:solidFill>
                  <a:schemeClr val="tx2"/>
                </a:solidFill>
                <a:effectLst>
                  <a:glow rad="228600">
                    <a:schemeClr val="accent3">
                      <a:satMod val="175000"/>
                      <a:alpha val="40000"/>
                    </a:schemeClr>
                  </a:glow>
                  <a:reflection blurRad="12700" stA="28000" endPos="45000" dist="1000" dir="5400000" sy="-100000" algn="bl" rotWithShape="0"/>
                </a:effectLst>
                <a:latin typeface="Segoe Print" pitchFamily="2" charset="0"/>
              </a:rPr>
              <a:t>Carisma</a:t>
            </a:r>
            <a:endParaRPr lang="es-ES" sz="5400" b="1" cap="all" spc="0" dirty="0">
              <a:ln w="9000" cmpd="sng">
                <a:solidFill>
                  <a:schemeClr val="accent4">
                    <a:shade val="50000"/>
                    <a:satMod val="120000"/>
                  </a:schemeClr>
                </a:solidFill>
                <a:prstDash val="solid"/>
              </a:ln>
              <a:solidFill>
                <a:schemeClr val="tx2"/>
              </a:solidFill>
              <a:effectLst>
                <a:glow rad="228600">
                  <a:schemeClr val="accent3">
                    <a:satMod val="175000"/>
                    <a:alpha val="40000"/>
                  </a:schemeClr>
                </a:glow>
                <a:reflection blurRad="12700" stA="28000" endPos="45000" dist="1000" dir="5400000" sy="-100000" algn="bl" rotWithShape="0"/>
              </a:effectLst>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50000">
              <a:schemeClr val="accent1">
                <a:tint val="44500"/>
                <a:satMod val="160000"/>
              </a:schemeClr>
            </a:gs>
            <a:gs pos="100000">
              <a:srgbClr val="92D050"/>
            </a:gs>
          </a:gsLst>
          <a:lin ang="5400000" scaled="0"/>
        </a:gradFill>
        <a:effectLst/>
      </p:bgPr>
    </p:bg>
    <p:spTree>
      <p:nvGrpSpPr>
        <p:cNvPr id="1" name=""/>
        <p:cNvGrpSpPr/>
        <p:nvPr/>
      </p:nvGrpSpPr>
      <p:grpSpPr>
        <a:xfrm>
          <a:off x="0" y="0"/>
          <a:ext cx="0" cy="0"/>
          <a:chOff x="0" y="0"/>
          <a:chExt cx="0" cy="0"/>
        </a:xfrm>
      </p:grpSpPr>
      <p:sp>
        <p:nvSpPr>
          <p:cNvPr id="9" name="8 Rectángulo"/>
          <p:cNvSpPr/>
          <p:nvPr/>
        </p:nvSpPr>
        <p:spPr>
          <a:xfrm>
            <a:off x="251617" y="1149592"/>
            <a:ext cx="3841373" cy="954107"/>
          </a:xfrm>
          <a:prstGeom prst="rect">
            <a:avLst/>
          </a:prstGeom>
          <a:noFill/>
        </p:spPr>
        <p:txBody>
          <a:bodyPr wrap="none" lIns="91440" tIns="45720" rIns="91440" bIns="45720">
            <a:spAutoFit/>
          </a:bodyPr>
          <a:lstStyle/>
          <a:p>
            <a:pPr algn="ctr"/>
            <a:r>
              <a:rPr lang="es-ES" sz="2800" dirty="0" smtClean="0">
                <a:ln w="18415" cmpd="sng">
                  <a:solidFill>
                    <a:schemeClr val="tx1"/>
                  </a:solidFill>
                  <a:prstDash val="solid"/>
                </a:ln>
                <a:solidFill>
                  <a:srgbClr val="000000"/>
                </a:solidFill>
                <a:effectLst>
                  <a:glow rad="139700">
                    <a:schemeClr val="accent4">
                      <a:satMod val="175000"/>
                      <a:alpha val="40000"/>
                    </a:schemeClr>
                  </a:glow>
                  <a:outerShdw blurRad="63500" dir="3600000" algn="tl" rotWithShape="0">
                    <a:srgbClr val="000000">
                      <a:alpha val="70000"/>
                    </a:srgbClr>
                  </a:outerShdw>
                </a:effectLst>
              </a:rPr>
              <a:t>¿Que harían Don Bosco y</a:t>
            </a:r>
          </a:p>
          <a:p>
            <a:pPr algn="ctr"/>
            <a:r>
              <a:rPr lang="es-ES" sz="2800" dirty="0" smtClean="0">
                <a:ln w="18415" cmpd="sng">
                  <a:solidFill>
                    <a:schemeClr val="tx1"/>
                  </a:solidFill>
                  <a:prstDash val="solid"/>
                </a:ln>
                <a:solidFill>
                  <a:srgbClr val="000000"/>
                </a:solidFill>
                <a:effectLst>
                  <a:glow rad="139700">
                    <a:schemeClr val="accent4">
                      <a:satMod val="175000"/>
                      <a:alpha val="40000"/>
                    </a:schemeClr>
                  </a:glow>
                  <a:outerShdw blurRad="63500" dir="3600000" algn="tl" rotWithShape="0">
                    <a:srgbClr val="000000">
                      <a:alpha val="70000"/>
                    </a:srgbClr>
                  </a:outerShdw>
                </a:effectLst>
              </a:rPr>
              <a:t> Madre Mazzarello hoy?</a:t>
            </a:r>
            <a:endParaRPr lang="es-ES" sz="2800" dirty="0">
              <a:ln w="18415" cmpd="sng">
                <a:solidFill>
                  <a:schemeClr val="tx1"/>
                </a:solidFill>
                <a:prstDash val="solid"/>
              </a:ln>
              <a:solidFill>
                <a:srgbClr val="000000"/>
              </a:solidFill>
              <a:effectLst>
                <a:glow rad="139700">
                  <a:schemeClr val="accent4">
                    <a:satMod val="175000"/>
                    <a:alpha val="40000"/>
                  </a:schemeClr>
                </a:glow>
                <a:outerShdw blurRad="63500" dir="3600000" algn="tl" rotWithShape="0">
                  <a:srgbClr val="000000">
                    <a:alpha val="70000"/>
                  </a:srgbClr>
                </a:outerShdw>
              </a:effectLst>
            </a:endParaRPr>
          </a:p>
        </p:txBody>
      </p:sp>
      <p:sp>
        <p:nvSpPr>
          <p:cNvPr id="10" name="9 Nube"/>
          <p:cNvSpPr/>
          <p:nvPr/>
        </p:nvSpPr>
        <p:spPr>
          <a:xfrm rot="488869">
            <a:off x="3881576" y="2981608"/>
            <a:ext cx="5226883" cy="388312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4283968" y="3433561"/>
            <a:ext cx="4534942" cy="286232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s-ES" sz="2000" dirty="0" smtClean="0">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Creo que </a:t>
            </a:r>
            <a:r>
              <a:rPr lang="es-ES" sz="2000" dirty="0" smtClean="0">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D. </a:t>
            </a:r>
            <a:r>
              <a:rPr lang="es-ES" sz="2000" dirty="0" smtClean="0">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Bosco y la </a:t>
            </a:r>
            <a:r>
              <a:rPr lang="es-ES" sz="2000" dirty="0" smtClean="0">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M. </a:t>
            </a:r>
            <a:r>
              <a:rPr lang="es-ES" sz="2000" dirty="0" smtClean="0">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Mazzarello </a:t>
            </a:r>
            <a:endParaRPr lang="es-ES" sz="2000" dirty="0" smtClean="0">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endParaRPr>
          </a:p>
          <a:p>
            <a:pPr algn="ctr"/>
            <a:r>
              <a:rPr lang="es-ES" sz="2000" dirty="0" smtClean="0">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no </a:t>
            </a:r>
            <a:r>
              <a:rPr lang="es-ES" sz="2000" dirty="0" smtClean="0">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se asombrarían tanto de los cambios, con frecuencia  importantes, que se han introducido, como, si se diese el caso,  del poco empuje apostólico a la hora de encontrar caminos de santidad en la vida cotidiana. La fuente genuina de los Fundadores es lo que nos hace significativas en la Iglesia.</a:t>
            </a:r>
            <a:endParaRPr lang="es-ES" sz="2000" dirty="0">
              <a:solidFill>
                <a:schemeClr val="bg1"/>
              </a:solidFill>
              <a:effectLst>
                <a:outerShdw blurRad="38100" dist="38100" dir="2700000" algn="tl">
                  <a:srgbClr val="000000">
                    <a:alpha val="43137"/>
                  </a:srgbClr>
                </a:outerShdw>
              </a:effectLst>
            </a:endParaRPr>
          </a:p>
        </p:txBody>
      </p:sp>
      <p:sp>
        <p:nvSpPr>
          <p:cNvPr id="12" name="11 CuadroTexto"/>
          <p:cNvSpPr txBox="1"/>
          <p:nvPr/>
        </p:nvSpPr>
        <p:spPr>
          <a:xfrm>
            <a:off x="4544238" y="44624"/>
            <a:ext cx="4392488" cy="2800767"/>
          </a:xfrm>
          <a:prstGeom prst="rect">
            <a:avLst/>
          </a:prstGeom>
          <a:solidFill>
            <a:srgbClr val="669900">
              <a:alpha val="34000"/>
            </a:srgb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 sz="2200" dirty="0" smtClean="0">
                <a:solidFill>
                  <a:schemeClr val="bg1"/>
                </a:solidFill>
                <a:latin typeface="Berlin Sans FB" pitchFamily="34" charset="0"/>
              </a:rPr>
              <a:t>El DMA, Y EL “A ti te las confío”  son palabras exigentes de pasión por Dios que se hace compasión sacrificada por lo jóvenes. Son palabras de vida, son nuestra identidad, testimonio y luz  que deben resplandecer en las comunidades .</a:t>
            </a:r>
            <a:endParaRPr lang="es-ES" sz="2200" dirty="0">
              <a:solidFill>
                <a:schemeClr val="bg1"/>
              </a:solidFill>
              <a:latin typeface="Berlin Sans FB" pitchFamily="34" charset="0"/>
            </a:endParaRP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71" y="2420888"/>
            <a:ext cx="3838736" cy="3838736"/>
          </a:xfrm>
          <a:prstGeom prst="rect">
            <a:avLst/>
          </a:prstGeom>
        </p:spPr>
      </p:pic>
      <p:sp>
        <p:nvSpPr>
          <p:cNvPr id="4" name="3 Rectángulo"/>
          <p:cNvSpPr/>
          <p:nvPr/>
        </p:nvSpPr>
        <p:spPr>
          <a:xfrm>
            <a:off x="603861" y="204170"/>
            <a:ext cx="289855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noFill/>
                </a:ln>
                <a:solidFill>
                  <a:srgbClr val="000000"/>
                </a:solidFill>
                <a:effectLst>
                  <a:outerShdw blurRad="50800" dist="39000" dir="5460000" algn="tl">
                    <a:srgbClr val="000000">
                      <a:alpha val="38000"/>
                    </a:srgbClr>
                  </a:outerShdw>
                </a:effectLst>
              </a:rPr>
              <a:t>CARISMA</a:t>
            </a:r>
            <a:endParaRPr lang="es-ES" sz="5400" b="1" cap="none" spc="0" dirty="0">
              <a:ln w="11430">
                <a:noFill/>
              </a:ln>
              <a:solidFill>
                <a:srgbClr val="0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814629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Madre Yvonne\Fotos\images.jpg"/>
          <p:cNvPicPr>
            <a:picLocks noChangeAspect="1" noChangeArrowheads="1"/>
          </p:cNvPicPr>
          <p:nvPr/>
        </p:nvPicPr>
        <p:blipFill>
          <a:blip r:embed="rId2" cstate="print"/>
          <a:srcRect/>
          <a:stretch>
            <a:fillRect/>
          </a:stretch>
        </p:blipFill>
        <p:spPr bwMode="auto">
          <a:xfrm>
            <a:off x="0" y="0"/>
            <a:ext cx="9155784" cy="6858000"/>
          </a:xfrm>
          <a:prstGeom prst="rect">
            <a:avLst/>
          </a:prstGeom>
          <a:noFill/>
        </p:spPr>
      </p:pic>
      <p:sp>
        <p:nvSpPr>
          <p:cNvPr id="4" name="3 Marcador de contenido"/>
          <p:cNvSpPr>
            <a:spLocks noGrp="1"/>
          </p:cNvSpPr>
          <p:nvPr>
            <p:ph idx="1"/>
          </p:nvPr>
        </p:nvSpPr>
        <p:spPr>
          <a:xfrm>
            <a:off x="1115616" y="4509120"/>
            <a:ext cx="7200800" cy="1754326"/>
          </a:xfrm>
          <a:prstGeom prst="rect">
            <a:avLst/>
          </a:prstGeom>
          <a:noFill/>
          <a:effectLst>
            <a:outerShdw blurRad="50800" dist="50800" dir="5400000" algn="ctr" rotWithShape="0">
              <a:schemeClr val="accent6">
                <a:lumMod val="20000"/>
                <a:lumOff val="80000"/>
              </a:schemeClr>
            </a:outerShdw>
          </a:effectLst>
        </p:spPr>
        <p:txBody>
          <a:bodyPr wrap="square" lIns="91440" tIns="45720" rIns="91440" bIns="45720">
            <a:spAutoFit/>
          </a:bodyPr>
          <a:lstStyle/>
          <a:p>
            <a:pPr algn="ctr">
              <a:buNone/>
            </a:pPr>
            <a:r>
              <a:rPr lang="es-ES" sz="54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Vijaya" pitchFamily="34" charset="0"/>
                <a:cs typeface="Vijaya" pitchFamily="34" charset="0"/>
              </a:rPr>
              <a:t>Y a nosotras, </a:t>
            </a:r>
            <a:br>
              <a:rPr lang="es-ES" sz="54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Vijaya" pitchFamily="34" charset="0"/>
                <a:cs typeface="Vijaya" pitchFamily="34" charset="0"/>
              </a:rPr>
            </a:br>
            <a:r>
              <a:rPr lang="es-ES" sz="54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Vijaya" pitchFamily="34" charset="0"/>
                <a:cs typeface="Vijaya" pitchFamily="34" charset="0"/>
              </a:rPr>
              <a:t>¿qué nos dice ella hoy?</a:t>
            </a:r>
            <a:endParaRPr lang="es-ES" sz="54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Vijaya" pitchFamily="34" charset="0"/>
              <a:cs typeface="Vijaya" pitchFamily="34" charset="0"/>
            </a:endParaRPr>
          </a:p>
        </p:txBody>
      </p:sp>
      <p:pic>
        <p:nvPicPr>
          <p:cNvPr id="32771" name="Picture 3" descr="F:\Madre Yvonne\Fotos\timthumb.jpg"/>
          <p:cNvPicPr>
            <a:picLocks noChangeAspect="1" noChangeArrowheads="1"/>
          </p:cNvPicPr>
          <p:nvPr/>
        </p:nvPicPr>
        <p:blipFill>
          <a:blip r:embed="rId3" cstate="print"/>
          <a:srcRect/>
          <a:stretch>
            <a:fillRect/>
          </a:stretch>
        </p:blipFill>
        <p:spPr bwMode="auto">
          <a:xfrm>
            <a:off x="1236721" y="641113"/>
            <a:ext cx="6682342" cy="3456384"/>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p:cTn id="7" dur="1000" fill="hold"/>
                                        <p:tgtEl>
                                          <p:spTgt spid="32771"/>
                                        </p:tgtEl>
                                        <p:attrNameLst>
                                          <p:attrName>ppt_w</p:attrName>
                                        </p:attrNameLst>
                                      </p:cBhvr>
                                      <p:tavLst>
                                        <p:tav tm="0">
                                          <p:val>
                                            <p:fltVal val="0"/>
                                          </p:val>
                                        </p:tav>
                                        <p:tav tm="100000">
                                          <p:val>
                                            <p:strVal val="#ppt_w"/>
                                          </p:val>
                                        </p:tav>
                                      </p:tavLst>
                                    </p:anim>
                                    <p:anim calcmode="lin" valueType="num">
                                      <p:cBhvr>
                                        <p:cTn id="8" dur="1000" fill="hold"/>
                                        <p:tgtEl>
                                          <p:spTgt spid="32771"/>
                                        </p:tgtEl>
                                        <p:attrNameLst>
                                          <p:attrName>ppt_h</p:attrName>
                                        </p:attrNameLst>
                                      </p:cBhvr>
                                      <p:tavLst>
                                        <p:tav tm="0">
                                          <p:val>
                                            <p:fltVal val="0"/>
                                          </p:val>
                                        </p:tav>
                                        <p:tav tm="100000">
                                          <p:val>
                                            <p:strVal val="#ppt_h"/>
                                          </p:val>
                                        </p:tav>
                                      </p:tavLst>
                                    </p:anim>
                                    <p:anim calcmode="lin" valueType="num">
                                      <p:cBhvr>
                                        <p:cTn id="9" dur="1000" fill="hold"/>
                                        <p:tgtEl>
                                          <p:spTgt spid="32771"/>
                                        </p:tgtEl>
                                        <p:attrNameLst>
                                          <p:attrName>style.rotation</p:attrName>
                                        </p:attrNameLst>
                                      </p:cBhvr>
                                      <p:tavLst>
                                        <p:tav tm="0">
                                          <p:val>
                                            <p:fltVal val="90"/>
                                          </p:val>
                                        </p:tav>
                                        <p:tav tm="100000">
                                          <p:val>
                                            <p:fltVal val="0"/>
                                          </p:val>
                                        </p:tav>
                                      </p:tavLst>
                                    </p:anim>
                                    <p:animEffect transition="in" filter="fade">
                                      <p:cBhvr>
                                        <p:cTn id="10" dur="1000"/>
                                        <p:tgtEl>
                                          <p:spTgt spid="3277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6 CuadroTexto"/>
          <p:cNvSpPr txBox="1"/>
          <p:nvPr/>
        </p:nvSpPr>
        <p:spPr>
          <a:xfrm>
            <a:off x="1777273" y="1561288"/>
            <a:ext cx="3514807" cy="4893647"/>
          </a:xfrm>
          <a:prstGeom prst="rect">
            <a:avLst/>
          </a:prstGeom>
          <a:solidFill>
            <a:srgbClr val="0070C0"/>
          </a:solidFill>
          <a:ln w="28575">
            <a:solidFill>
              <a:schemeClr val="bg1"/>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s-ES" sz="2400" dirty="0" smtClean="0">
                <a:solidFill>
                  <a:schemeClr val="bg1"/>
                </a:solidFill>
                <a:latin typeface="Berlin Sans FB" pitchFamily="34" charset="0"/>
              </a:rPr>
              <a:t>Carácter dialogante, paciente y observador, con un gran ardor misionero; busca el contacto directo con las personas y las claves para entender su  realidad.</a:t>
            </a:r>
          </a:p>
          <a:p>
            <a:pPr algn="ctr"/>
            <a:r>
              <a:rPr lang="es-ES" sz="2400" dirty="0" smtClean="0">
                <a:solidFill>
                  <a:schemeClr val="bg1"/>
                </a:solidFill>
                <a:latin typeface="Berlin Sans FB" pitchFamily="34" charset="0"/>
              </a:rPr>
              <a:t>Su sonrisa franca y abierta, deja entrever la presencia del Dios que la habita. Sus palabras y mensajes  son profundos y llenos de vida. </a:t>
            </a:r>
            <a:endParaRPr lang="es-ES" sz="2400" dirty="0">
              <a:solidFill>
                <a:schemeClr val="bg1"/>
              </a:solidFill>
              <a:latin typeface="Berlin Sans FB" pitchFamily="34" charset="0"/>
            </a:endParaRPr>
          </a:p>
        </p:txBody>
      </p:sp>
      <p:pic>
        <p:nvPicPr>
          <p:cNvPr id="9" name="Picture 4" descr="Visita canonica di sr. Ivonne Reungoat: Visita al villaggio"/>
          <p:cNvPicPr>
            <a:picLocks noChangeAspect="1" noChangeArrowheads="1"/>
          </p:cNvPicPr>
          <p:nvPr/>
        </p:nvPicPr>
        <p:blipFill>
          <a:blip r:embed="rId3" cstate="print"/>
          <a:srcRect l="7559" t="15117"/>
          <a:stretch>
            <a:fillRect/>
          </a:stretch>
        </p:blipFill>
        <p:spPr bwMode="auto">
          <a:xfrm>
            <a:off x="5292080" y="3429000"/>
            <a:ext cx="3768970" cy="2714053"/>
          </a:xfrm>
          <a:prstGeom prst="ellipse">
            <a:avLst/>
          </a:prstGeom>
          <a:ln>
            <a:noFill/>
          </a:ln>
          <a:effectLst>
            <a:softEdge rad="112500"/>
          </a:effectLst>
        </p:spPr>
      </p:pic>
      <p:sp>
        <p:nvSpPr>
          <p:cNvPr id="8" name="7 Rectángulo"/>
          <p:cNvSpPr/>
          <p:nvPr/>
        </p:nvSpPr>
        <p:spPr>
          <a:xfrm>
            <a:off x="692202" y="764704"/>
            <a:ext cx="5673349"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noFill/>
                </a:ln>
                <a:solidFill>
                  <a:srgbClr val="002060"/>
                </a:solidFill>
                <a:effectLst>
                  <a:outerShdw blurRad="50800" dist="39000" dir="5460000" algn="tl">
                    <a:srgbClr val="000000">
                      <a:alpha val="38000"/>
                    </a:srgbClr>
                  </a:outerShdw>
                </a:effectLst>
                <a:latin typeface="Alba" pitchFamily="2" charset="0"/>
              </a:rPr>
              <a:t>Rasgos característicos</a:t>
            </a:r>
            <a:endParaRPr lang="es-ES" sz="4400" b="1" cap="none" spc="0" dirty="0">
              <a:ln w="11430">
                <a:noFill/>
              </a:ln>
              <a:solidFill>
                <a:srgbClr val="002060"/>
              </a:solidFill>
              <a:effectLst>
                <a:outerShdw blurRad="50800" dist="39000" dir="5460000" algn="tl">
                  <a:srgbClr val="000000">
                    <a:alpha val="38000"/>
                  </a:srgbClr>
                </a:outerShdw>
              </a:effectLst>
              <a:latin typeface="Alba"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7 CuadroTexto"/>
          <p:cNvSpPr txBox="1"/>
          <p:nvPr/>
        </p:nvSpPr>
        <p:spPr>
          <a:xfrm>
            <a:off x="1707586" y="1631697"/>
            <a:ext cx="3096344" cy="4893647"/>
          </a:xfrm>
          <a:prstGeom prst="rect">
            <a:avLst/>
          </a:prstGeom>
          <a:solidFill>
            <a:srgbClr val="0070C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s-ES" sz="2400" dirty="0" smtClean="0">
                <a:solidFill>
                  <a:schemeClr val="bg1"/>
                </a:solidFill>
                <a:effectLst>
                  <a:outerShdw blurRad="38100" dist="38100" dir="2700000" algn="tl">
                    <a:srgbClr val="000000">
                      <a:alpha val="43137"/>
                    </a:srgbClr>
                  </a:outerShdw>
                </a:effectLst>
                <a:latin typeface="Berlin Sans FB" pitchFamily="34" charset="0"/>
              </a:rPr>
              <a:t>Es de corazón tierno,  con gran capacidad de escucha; vivo interés por conocer la realidad del Instituto en su contexto histórico, social, cultural, religioso, salesiano y misionero así como las vías  de  humanización y evangelización de nuestro  mundo.</a:t>
            </a:r>
            <a:endParaRPr lang="es-ES" sz="2400" dirty="0">
              <a:latin typeface="Berlin Sans FB" pitchFamily="34" charset="0"/>
            </a:endParaRPr>
          </a:p>
        </p:txBody>
      </p:sp>
      <p:pic>
        <p:nvPicPr>
          <p:cNvPr id="9" name="Picture 4" descr="Visita canonica di sr. Ivonne Reungoat: Visita al villaggio"/>
          <p:cNvPicPr>
            <a:picLocks noChangeAspect="1" noChangeArrowheads="1"/>
          </p:cNvPicPr>
          <p:nvPr/>
        </p:nvPicPr>
        <p:blipFill>
          <a:blip r:embed="rId3" cstate="print"/>
          <a:srcRect l="7559" t="15117"/>
          <a:stretch>
            <a:fillRect/>
          </a:stretch>
        </p:blipFill>
        <p:spPr bwMode="auto">
          <a:xfrm>
            <a:off x="4803930" y="3068960"/>
            <a:ext cx="4257120" cy="3065572"/>
          </a:xfrm>
          <a:prstGeom prst="ellipse">
            <a:avLst/>
          </a:prstGeom>
          <a:ln>
            <a:noFill/>
          </a:ln>
          <a:effectLst>
            <a:softEdge rad="112500"/>
          </a:effectLst>
        </p:spPr>
      </p:pic>
      <p:sp>
        <p:nvSpPr>
          <p:cNvPr id="6" name="5 Rectángulo"/>
          <p:cNvSpPr/>
          <p:nvPr/>
        </p:nvSpPr>
        <p:spPr>
          <a:xfrm>
            <a:off x="692202" y="764704"/>
            <a:ext cx="5673349"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noFill/>
                </a:ln>
                <a:solidFill>
                  <a:srgbClr val="002060"/>
                </a:solidFill>
                <a:effectLst>
                  <a:outerShdw blurRad="50800" dist="39000" dir="5460000" algn="tl">
                    <a:srgbClr val="000000">
                      <a:alpha val="38000"/>
                    </a:srgbClr>
                  </a:outerShdw>
                </a:effectLst>
                <a:latin typeface="Alba" pitchFamily="2" charset="0"/>
              </a:rPr>
              <a:t>Rasgos característicos</a:t>
            </a:r>
            <a:endParaRPr lang="es-ES" sz="4400" b="1" cap="none" spc="0" dirty="0">
              <a:ln w="11430">
                <a:noFill/>
              </a:ln>
              <a:solidFill>
                <a:srgbClr val="002060"/>
              </a:solidFill>
              <a:effectLst>
                <a:outerShdw blurRad="50800" dist="39000" dir="5460000" algn="tl">
                  <a:srgbClr val="000000">
                    <a:alpha val="38000"/>
                  </a:srgbClr>
                </a:outerShdw>
              </a:effectLst>
              <a:latin typeface="Alba" pitchFamily="2" charset="0"/>
            </a:endParaRPr>
          </a:p>
        </p:txBody>
      </p:sp>
    </p:spTree>
    <p:extLst>
      <p:ext uri="{BB962C8B-B14F-4D97-AF65-F5344CB8AC3E}">
        <p14:creationId xmlns:p14="http://schemas.microsoft.com/office/powerpoint/2010/main" val="36385721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rotWithShape="1">
          <a:blip r:embed="rId2" cstate="print">
            <a:extLst>
              <a:ext uri="{28A0092B-C50C-407E-A947-70E740481C1C}">
                <a14:useLocalDpi xmlns:a14="http://schemas.microsoft.com/office/drawing/2010/main" val="0"/>
              </a:ext>
            </a:extLst>
          </a:blip>
          <a:srcRect b="4912"/>
          <a:stretch/>
        </p:blipFill>
        <p:spPr>
          <a:xfrm>
            <a:off x="-3374" y="25553"/>
            <a:ext cx="9147374" cy="6832447"/>
          </a:xfrm>
          <a:prstGeom prst="rect">
            <a:avLst/>
          </a:prstGeom>
        </p:spPr>
      </p:pic>
      <p:sp>
        <p:nvSpPr>
          <p:cNvPr id="46" name="45 CuadroTexto"/>
          <p:cNvSpPr txBox="1"/>
          <p:nvPr/>
        </p:nvSpPr>
        <p:spPr>
          <a:xfrm>
            <a:off x="0" y="5657671"/>
            <a:ext cx="9144000" cy="1200329"/>
          </a:xfrm>
          <a:prstGeom prst="rect">
            <a:avLst/>
          </a:prstGeom>
          <a:solidFill>
            <a:srgbClr val="800000">
              <a:alpha val="40000"/>
            </a:srgb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ES" sz="2400" dirty="0" smtClean="0">
                <a:latin typeface="Berlin Sans FB" pitchFamily="34" charset="0"/>
              </a:rPr>
              <a:t>Posee un cariño particular por las hermanas enfermas y ancianas, valora profundamente sus sacrificios y realza su presencia en las comunidades.</a:t>
            </a:r>
            <a:endParaRPr lang="es-ES" sz="2400" dirty="0">
              <a:latin typeface="Berlin Sans FB" pitchFamily="34" charset="0"/>
            </a:endParaRPr>
          </a:p>
        </p:txBody>
      </p:sp>
      <p:pic>
        <p:nvPicPr>
          <p:cNvPr id="1029" name="Picture 5" descr="F:\Madre Yvonne\Fotos\_1_12_8153_.jpg"/>
          <p:cNvPicPr>
            <a:picLocks noChangeAspect="1" noChangeArrowheads="1"/>
          </p:cNvPicPr>
          <p:nvPr/>
        </p:nvPicPr>
        <p:blipFill>
          <a:blip r:embed="rId3" cstate="print"/>
          <a:srcRect/>
          <a:stretch>
            <a:fillRect/>
          </a:stretch>
        </p:blipFill>
        <p:spPr bwMode="auto">
          <a:xfrm>
            <a:off x="1564689" y="759471"/>
            <a:ext cx="6247671" cy="4685754"/>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8" name="47 CuadroTexto"/>
          <p:cNvSpPr txBox="1"/>
          <p:nvPr/>
        </p:nvSpPr>
        <p:spPr>
          <a:xfrm>
            <a:off x="783962" y="1340768"/>
            <a:ext cx="3312368" cy="4524315"/>
          </a:xfrm>
          <a:prstGeom prst="rect">
            <a:avLst/>
          </a:prstGeom>
          <a:solidFill>
            <a:schemeClr val="bg1">
              <a:alpha val="40000"/>
            </a:schemeClr>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ES" sz="2400" dirty="0" smtClean="0">
                <a:solidFill>
                  <a:srgbClr val="002060"/>
                </a:solidFill>
                <a:latin typeface="Berlin Sans FB" pitchFamily="34" charset="0"/>
              </a:rPr>
              <a:t>Su actitud de agradecimiento es viva y constante.</a:t>
            </a:r>
          </a:p>
          <a:p>
            <a:pPr algn="ctr"/>
            <a:r>
              <a:rPr lang="es-ES" sz="2400" dirty="0" smtClean="0">
                <a:solidFill>
                  <a:srgbClr val="002060"/>
                </a:solidFill>
                <a:latin typeface="Berlin Sans FB" pitchFamily="34" charset="0"/>
              </a:rPr>
              <a:t>Vive en plenitud, la llamada del </a:t>
            </a:r>
            <a:r>
              <a:rPr lang="es-ES" sz="2400" dirty="0" smtClean="0">
                <a:solidFill>
                  <a:srgbClr val="002060"/>
                </a:solidFill>
                <a:latin typeface="Berlin Sans FB" pitchFamily="34" charset="0"/>
              </a:rPr>
              <a:t>CG XXII</a:t>
            </a:r>
            <a:r>
              <a:rPr lang="es-ES" sz="2400" dirty="0" smtClean="0">
                <a:solidFill>
                  <a:srgbClr val="002060"/>
                </a:solidFill>
                <a:latin typeface="Berlin Sans FB" pitchFamily="34" charset="0"/>
              </a:rPr>
              <a:t>, y en sus labios solo rebosan experiencias del mandato divino: “Ser hoy signo y expresión del Amor preventivo del Padre para las nuevas generaciones”</a:t>
            </a:r>
            <a:endParaRPr lang="es-ES" sz="2400" dirty="0">
              <a:solidFill>
                <a:srgbClr val="002060"/>
              </a:solidFill>
              <a:latin typeface="Berlin Sans FB" pitchFamily="34" charset="0"/>
            </a:endParaRPr>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8356" y="3291328"/>
            <a:ext cx="4087518" cy="3573016"/>
          </a:xfrm>
          <a:prstGeom prst="rect">
            <a:avLst/>
          </a:prstGeom>
        </p:spPr>
      </p:pic>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8356" y="6344"/>
            <a:ext cx="4075644" cy="3284984"/>
          </a:xfrm>
          <a:prstGeom prst="rect">
            <a:avLst/>
          </a:prstGeom>
        </p:spPr>
      </p:pic>
    </p:spTree>
    <p:extLst>
      <p:ext uri="{BB962C8B-B14F-4D97-AF65-F5344CB8AC3E}">
        <p14:creationId xmlns:p14="http://schemas.microsoft.com/office/powerpoint/2010/main" val="7597899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915330"/>
          </a:xfrm>
          <a:prstGeom prst="rect">
            <a:avLst/>
          </a:prstGeom>
        </p:spPr>
      </p:pic>
      <p:sp>
        <p:nvSpPr>
          <p:cNvPr id="50" name="49 CuadroTexto"/>
          <p:cNvSpPr txBox="1"/>
          <p:nvPr/>
        </p:nvSpPr>
        <p:spPr>
          <a:xfrm>
            <a:off x="21063" y="5660265"/>
            <a:ext cx="9144000" cy="1200329"/>
          </a:xfrm>
          <a:prstGeom prst="rect">
            <a:avLst/>
          </a:prstGeom>
          <a:solidFill>
            <a:srgbClr val="002060">
              <a:alpha val="63000"/>
            </a:srgb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 sz="2400" dirty="0" smtClean="0">
                <a:latin typeface="Berlin Sans FB" pitchFamily="34" charset="0"/>
              </a:rPr>
              <a:t>La presencia de María es para ella muy importante porque como Madre y Maestra  acompaña con firmeza y seguridad este camino de Amor, animándonos a crear comunidad.</a:t>
            </a:r>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11149" cy="5664894"/>
          </a:xfrm>
          <a:prstGeom prst="rect">
            <a:avLst/>
          </a:prstGeom>
          <a:ln>
            <a:solidFill>
              <a:srgbClr val="002060"/>
            </a:solidFill>
          </a:ln>
        </p:spPr>
      </p:pic>
      <p:pic>
        <p:nvPicPr>
          <p:cNvPr id="3" name="2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0232" y="1512168"/>
            <a:ext cx="1763792" cy="3429000"/>
          </a:xfrm>
          <a:prstGeom prst="rect">
            <a:avLst/>
          </a:prstGeom>
        </p:spPr>
      </p:pic>
    </p:spTree>
    <p:extLst>
      <p:ext uri="{BB962C8B-B14F-4D97-AF65-F5344CB8AC3E}">
        <p14:creationId xmlns:p14="http://schemas.microsoft.com/office/powerpoint/2010/main" val="30544185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 y="0"/>
            <a:ext cx="9143999" cy="6858000"/>
          </a:xfrm>
          <a:prstGeom prst="rect">
            <a:avLst/>
          </a:prstGeom>
        </p:spPr>
      </p:pic>
      <p:sp>
        <p:nvSpPr>
          <p:cNvPr id="49" name="48 CuadroTexto"/>
          <p:cNvSpPr txBox="1"/>
          <p:nvPr/>
        </p:nvSpPr>
        <p:spPr>
          <a:xfrm>
            <a:off x="5292080" y="605001"/>
            <a:ext cx="3727700" cy="5632311"/>
          </a:xfrm>
          <a:prstGeom prst="rect">
            <a:avLst/>
          </a:prstGeom>
          <a:solidFill>
            <a:srgbClr val="00A479">
              <a:alpha val="57255"/>
            </a:srgb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S" sz="2400" dirty="0" smtClean="0">
                <a:latin typeface="Berlin Sans FB" pitchFamily="34" charset="0"/>
              </a:rPr>
              <a:t>Es una mujer realista, comprende la realidad difícil del mundo, la carencia de vocaciones, el materialismo, el individualismo, la globalización. Es una   mujer que suscita esperanza y confianza, es capaz de asumir y contagiar una mentalidad de posible transformación. Piensa que este es el mejor momento para </a:t>
            </a:r>
            <a:r>
              <a:rPr lang="es-ES" sz="2400" dirty="0">
                <a:latin typeface="Berlin Sans FB" pitchFamily="34" charset="0"/>
              </a:rPr>
              <a:t> </a:t>
            </a:r>
            <a:r>
              <a:rPr lang="es-ES" sz="2400" dirty="0" smtClean="0">
                <a:latin typeface="Berlin Sans FB" pitchFamily="34" charset="0"/>
              </a:rPr>
              <a:t>ser signo y expresión de Amor.</a:t>
            </a:r>
            <a:endParaRPr lang="es-ES" sz="2400" dirty="0">
              <a:latin typeface="Berlin Sans FB" pitchFamily="34" charset="0"/>
            </a:endParaRP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0" y="1152524"/>
            <a:ext cx="5173142" cy="4552950"/>
          </a:xfrm>
          <a:prstGeom prst="ellipse">
            <a:avLst/>
          </a:prstGeom>
          <a:ln>
            <a:noFill/>
          </a:ln>
          <a:effectLst>
            <a:softEdge rad="112500"/>
          </a:effectLst>
        </p:spPr>
      </p:pic>
    </p:spTree>
    <p:extLst>
      <p:ext uri="{BB962C8B-B14F-4D97-AF65-F5344CB8AC3E}">
        <p14:creationId xmlns:p14="http://schemas.microsoft.com/office/powerpoint/2010/main" val="11968981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5 CuadroTexto"/>
          <p:cNvSpPr txBox="1"/>
          <p:nvPr/>
        </p:nvSpPr>
        <p:spPr>
          <a:xfrm>
            <a:off x="670476" y="1244615"/>
            <a:ext cx="7789956" cy="5262979"/>
          </a:xfrm>
          <a:prstGeom prst="rect">
            <a:avLst/>
          </a:prstGeom>
          <a:gradFill>
            <a:gsLst>
              <a:gs pos="0">
                <a:schemeClr val="bg1"/>
              </a:gs>
              <a:gs pos="45000">
                <a:schemeClr val="bg1">
                  <a:alpha val="16000"/>
                </a:schemeClr>
              </a:gs>
              <a:gs pos="100000">
                <a:schemeClr val="bg1">
                  <a:alpha val="23000"/>
                </a:schemeClr>
              </a:gs>
            </a:gsLst>
          </a:gra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2400" dirty="0" smtClean="0">
                <a:solidFill>
                  <a:srgbClr val="FFFF66"/>
                </a:solidFill>
                <a:latin typeface="Berlin Sans FB" pitchFamily="34" charset="0"/>
              </a:rPr>
              <a:t>Vivía con su familia en el campo. Desde pequeña había tenido alguna inquietud sobre la vida religiosa, pero al no tener un contacto cercano con alguna comunidad, no prestó mayor cuidado. </a:t>
            </a:r>
          </a:p>
          <a:p>
            <a:pPr algn="ctr"/>
            <a:endParaRPr lang="es-ES" sz="2400" dirty="0" smtClean="0">
              <a:solidFill>
                <a:srgbClr val="FFFF66"/>
              </a:solidFill>
              <a:latin typeface="Berlin Sans FB" pitchFamily="34" charset="0"/>
            </a:endParaRPr>
          </a:p>
          <a:p>
            <a:pPr algn="ctr"/>
            <a:r>
              <a:rPr lang="es-ES" sz="2400" dirty="0" smtClean="0">
                <a:solidFill>
                  <a:schemeClr val="bg1"/>
                </a:solidFill>
                <a:latin typeface="Berlin Sans FB" pitchFamily="34" charset="0"/>
              </a:rPr>
              <a:t>A los 14 años asiste a una escuela donde estaban presentes  las hermanas y le impacta sobre manera el clima de familia que reinaba en la comunidad, también el ambiente juvenil, la simpatía, amistad y espiritualidad que se respiraba entre los jóvenes.</a:t>
            </a:r>
          </a:p>
          <a:p>
            <a:pPr algn="ctr"/>
            <a:endParaRPr lang="es-ES" sz="2400" dirty="0" smtClean="0">
              <a:solidFill>
                <a:schemeClr val="tx1"/>
              </a:solidFill>
              <a:latin typeface="Berlin Sans FB" pitchFamily="34" charset="0"/>
            </a:endParaRPr>
          </a:p>
          <a:p>
            <a:pPr algn="ctr"/>
            <a:r>
              <a:rPr lang="es-ES" sz="2400" dirty="0" smtClean="0">
                <a:solidFill>
                  <a:srgbClr val="002060"/>
                </a:solidFill>
                <a:latin typeface="Berlin Sans FB" pitchFamily="34" charset="0"/>
              </a:rPr>
              <a:t> Como ya había pensado alguna vez ser religiosa, percibiendo el espíritu de Don Bosco y Madre Mazzarello, vino de nuevo a su mente la idea de la vocación religiosa.</a:t>
            </a:r>
          </a:p>
        </p:txBody>
      </p:sp>
      <p:sp>
        <p:nvSpPr>
          <p:cNvPr id="2" name="1 Rectángulo"/>
          <p:cNvSpPr/>
          <p:nvPr/>
        </p:nvSpPr>
        <p:spPr>
          <a:xfrm>
            <a:off x="1619672" y="321285"/>
            <a:ext cx="623837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solidFill>
                  <a:srgbClr val="FFC000"/>
                </a:solidFill>
                <a:effectLst>
                  <a:outerShdw blurRad="50800" dist="39000" dir="5460000" algn="tl">
                    <a:srgbClr val="000000">
                      <a:alpha val="38000"/>
                    </a:srgbClr>
                  </a:outerShdw>
                </a:effectLst>
                <a:latin typeface="Alba" pitchFamily="2" charset="0"/>
              </a:rPr>
              <a:t>Así nació su vocación</a:t>
            </a:r>
            <a:endParaRPr lang="es-ES" sz="5400" b="1" cap="none" spc="0" dirty="0">
              <a:ln w="11430"/>
              <a:solidFill>
                <a:srgbClr val="FFC000"/>
              </a:solidFill>
              <a:effectLst>
                <a:outerShdw blurRad="50800" dist="39000" dir="5460000" algn="tl">
                  <a:srgbClr val="000000">
                    <a:alpha val="38000"/>
                  </a:srgbClr>
                </a:outerShdw>
              </a:effectLst>
              <a:latin typeface="Alba"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957</TotalTime>
  <Words>1556</Words>
  <Application>Microsoft Office PowerPoint</Application>
  <PresentationFormat>Presentación en pantalla (4:3)</PresentationFormat>
  <Paragraphs>78</Paragraphs>
  <Slides>28</Slides>
  <Notes>2</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FAMILY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PROPIETARIO</dc:creator>
  <cp:lastModifiedBy>Luffi</cp:lastModifiedBy>
  <cp:revision>141</cp:revision>
  <dcterms:created xsi:type="dcterms:W3CDTF">2012-04-18T15:55:34Z</dcterms:created>
  <dcterms:modified xsi:type="dcterms:W3CDTF">2013-04-19T19:01:44Z</dcterms:modified>
</cp:coreProperties>
</file>