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1" r:id="rId4"/>
    <p:sldId id="280" r:id="rId5"/>
    <p:sldId id="288" r:id="rId6"/>
    <p:sldId id="289" r:id="rId7"/>
    <p:sldId id="290" r:id="rId8"/>
    <p:sldId id="291" r:id="rId9"/>
    <p:sldId id="292" r:id="rId10"/>
    <p:sldId id="293" r:id="rId11"/>
    <p:sldId id="287" r:id="rId12"/>
    <p:sldId id="30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94" r:id="rId21"/>
    <p:sldId id="266" r:id="rId22"/>
    <p:sldId id="267" r:id="rId23"/>
    <p:sldId id="269" r:id="rId24"/>
    <p:sldId id="302" r:id="rId25"/>
    <p:sldId id="303" r:id="rId26"/>
  </p:sldIdLst>
  <p:sldSz cx="9144000" cy="6858000" type="screen4x3"/>
  <p:notesSz cx="6858000" cy="9144000"/>
  <p:defaultTextStyle>
    <a:defPPr>
      <a:defRPr lang="es-V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79F57"/>
    <a:srgbClr val="F5801F"/>
    <a:srgbClr val="FDC935"/>
    <a:srgbClr val="F8F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729DD-71D3-46E6-A605-9C36779A9C64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55F4-A59B-4242-90E1-C091CF8990D7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A5D2B-0AFE-496D-ABAE-180530C65FC7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8167-55DB-4912-9549-C60349A1EEC2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F5099-CE2C-4524-846F-1C8E14C59D50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4137A-A508-42AD-B8A5-3AC5BBCC3197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292DD-00BA-4F55-B9FC-8B97080DACAC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F6418-80EE-41B2-ACD8-8328D268DA58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D4C8B-D1AA-43EB-93F6-10F4A8385F1B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E1F5D-390F-4E15-BC76-79F005568703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AF908-0D0F-4066-AA12-F3C6FE27E99E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0024C-E0F5-4B72-9969-FB57192D379E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0C124-2AE7-48C9-BBDA-AD673D38319A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26E91-7F21-4365-90A5-2636B0E79351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27074-CEF0-4CF0-9347-31B286C1820A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7164-1215-4176-A97F-8AED57D7D259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66643-3CF8-43A9-8C3E-A0D6D7CC84A3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A187-193F-4903-A819-9151FD3BEE12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D3D02-9D57-49ED-B813-BE5C2F3C5822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AF529-EDE5-4309-B24E-5C78EC72C889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A8B4D-450F-4A20-BB3E-6308E7FC71ED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98A2-66E1-4169-89FE-A68C5BAC4B08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VE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C04422-2D29-4EEE-8D66-26478FA9FE07}" type="datetimeFigureOut">
              <a:rPr lang="es-VE"/>
              <a:pPr>
                <a:defRPr/>
              </a:pPr>
              <a:t>08-11-2014</a:t>
            </a:fld>
            <a:endParaRPr lang="es-V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V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8891A15-9990-403F-B639-8AEFCC0AFB77}" type="slidenum">
              <a:rPr lang="es-VE"/>
              <a:pPr>
                <a:defRPr/>
              </a:pPr>
              <a:t>‹Nº›</a:t>
            </a:fld>
            <a:endParaRPr 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.jpeg"/><Relationship Id="rId4" Type="http://schemas.openxmlformats.org/officeDocument/2006/relationships/image" Target="../media/image13.jpeg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26" Type="http://schemas.openxmlformats.org/officeDocument/2006/relationships/image" Target="../media/image57.jpeg"/><Relationship Id="rId3" Type="http://schemas.openxmlformats.org/officeDocument/2006/relationships/image" Target="../media/image34.jpeg"/><Relationship Id="rId21" Type="http://schemas.openxmlformats.org/officeDocument/2006/relationships/image" Target="../media/image52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5" Type="http://schemas.openxmlformats.org/officeDocument/2006/relationships/image" Target="../media/image56.jpeg"/><Relationship Id="rId2" Type="http://schemas.openxmlformats.org/officeDocument/2006/relationships/image" Target="../media/image1.jpeg"/><Relationship Id="rId16" Type="http://schemas.openxmlformats.org/officeDocument/2006/relationships/image" Target="../media/image47.jpeg"/><Relationship Id="rId20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24" Type="http://schemas.openxmlformats.org/officeDocument/2006/relationships/image" Target="../media/image55.jpeg"/><Relationship Id="rId5" Type="http://schemas.openxmlformats.org/officeDocument/2006/relationships/image" Target="../media/image36.jpeg"/><Relationship Id="rId15" Type="http://schemas.openxmlformats.org/officeDocument/2006/relationships/image" Target="../media/image46.jpeg"/><Relationship Id="rId23" Type="http://schemas.openxmlformats.org/officeDocument/2006/relationships/image" Target="../media/image54.jpeg"/><Relationship Id="rId28" Type="http://schemas.openxmlformats.org/officeDocument/2006/relationships/image" Target="../media/image59.jpeg"/><Relationship Id="rId10" Type="http://schemas.openxmlformats.org/officeDocument/2006/relationships/image" Target="../media/image41.jpeg"/><Relationship Id="rId19" Type="http://schemas.openxmlformats.org/officeDocument/2006/relationships/image" Target="../media/image50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Relationship Id="rId22" Type="http://schemas.openxmlformats.org/officeDocument/2006/relationships/image" Target="../media/image53.jpeg"/><Relationship Id="rId27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31576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1091725" y="260648"/>
            <a:ext cx="6625532" cy="415498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Espiritualidad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Juvenil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Salesiana</a:t>
            </a:r>
            <a:endParaRPr lang="es-ES" sz="8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7" name="6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556930"/>
            <a:ext cx="5364088" cy="1310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35877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Siendo así</a:t>
            </a:r>
            <a:endParaRPr lang="es-VE" sz="2400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5072066" y="1285860"/>
            <a:ext cx="3500462" cy="35394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camino espiritual propuesto por Don Bosco es profundo y </a:t>
            </a:r>
            <a:r>
              <a:rPr lang="es-ES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sencillo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Podemos </a:t>
            </a:r>
            <a:r>
              <a:rPr lang="es-ES" sz="3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resumirlo diciendo que consiste en </a:t>
            </a:r>
            <a:r>
              <a:rPr lang="es-ES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vivir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484785"/>
            <a:ext cx="4647661" cy="3340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pic>
        <p:nvPicPr>
          <p:cNvPr id="12292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21" y="125413"/>
            <a:ext cx="27146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2-Camerette-2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6371" y="142532"/>
            <a:ext cx="1643063" cy="123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13 Imagen" descr="04-S_Giovanni_Bosco-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3014" y="4423920"/>
            <a:ext cx="1785938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19 Rectángulo"/>
          <p:cNvSpPr/>
          <p:nvPr/>
        </p:nvSpPr>
        <p:spPr>
          <a:xfrm>
            <a:off x="6108072" y="1443586"/>
            <a:ext cx="155324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alegres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1704265" y="3929066"/>
            <a:ext cx="208191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on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Cristo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3977903" y="4357694"/>
            <a:ext cx="24304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 Iglesia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6178636" y="4000504"/>
            <a:ext cx="29653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ara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mundo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3463564" y="1283945"/>
            <a:ext cx="17295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siempre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2311953" y="5711627"/>
            <a:ext cx="248914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omo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María</a:t>
            </a:r>
          </a:p>
        </p:txBody>
      </p:sp>
      <p:pic>
        <p:nvPicPr>
          <p:cNvPr id="19" name="18 Imagen" descr="dba2.jpg"/>
          <p:cNvPicPr>
            <a:picLocks noChangeAspect="1"/>
          </p:cNvPicPr>
          <p:nvPr/>
        </p:nvPicPr>
        <p:blipFill>
          <a:blip r:embed="rId6" cstate="print"/>
          <a:srcRect l="2059" t="15125" r="3657" b="6125"/>
          <a:stretch>
            <a:fillRect/>
          </a:stretch>
        </p:blipFill>
        <p:spPr>
          <a:xfrm>
            <a:off x="6272626" y="128287"/>
            <a:ext cx="1143008" cy="135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25 Imagen" descr="donboscoa00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5984" y="2894680"/>
            <a:ext cx="1785950" cy="1177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 descr="juan_bosco0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43372" y="2143115"/>
            <a:ext cx="1785950" cy="228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27 Imagen" descr="03-Don_Bosco_Torin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143636" y="2214554"/>
            <a:ext cx="2503668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 de siempre, bien hecho”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(Miguel </a:t>
            </a:r>
            <a:r>
              <a:rPr lang="es-V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Magone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V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78994" y="1247058"/>
            <a:ext cx="492922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Descubrimos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 Dios en los deberes de cada día y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mostramos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nuestro amor cumpliendo nuestras responsabilidades lo mejor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posible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85802" y="3643070"/>
            <a:ext cx="578647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Esto se lo enseñó su Mamá: mientras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ellos trabajaban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 tierra,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ella los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invitaba a contemplar el cielo y los paisajes, diciéndole que Dios era el autor de todas las maravillas y que siempre había que ofrecerle a El todos los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esfuerzos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715271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1</a:t>
            </a:r>
            <a:endParaRPr lang="es-E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8994" y="357166"/>
            <a:ext cx="3993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 lo Cotidiano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7" y="214290"/>
            <a:ext cx="2726701" cy="335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60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5 Imagen" descr="04-S_Giovanni_Bosco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5" y="4572000"/>
            <a:ext cx="1785938" cy="136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Rectángulo"/>
          <p:cNvSpPr/>
          <p:nvPr/>
        </p:nvSpPr>
        <p:spPr>
          <a:xfrm>
            <a:off x="41025" y="441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VE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nosotros se cumple la promesa: </a:t>
            </a: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 te daré la maestra…” </a:t>
            </a:r>
            <a:endParaRPr lang="es-VE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2" name="9 Imagen" descr="_1_10_26_12_14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28625"/>
            <a:ext cx="271462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26 Imagen" descr="04-S_Giovanni_Bosco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08" y="4424379"/>
            <a:ext cx="1785938" cy="1362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3701875" y="1104021"/>
            <a:ext cx="4963992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</a:t>
            </a:r>
            <a:r>
              <a:rPr lang="es-ES" sz="32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Salesian@</a:t>
            </a:r>
            <a:r>
              <a:rPr lang="es-ES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se identifica con la maestra del sueño, así como lo hicieron Mamá Margarita y Juan Bosco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ella, y como ella, aprende a vivir como </a:t>
            </a:r>
            <a:r>
              <a:rPr lang="es-ES" sz="32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hij</a:t>
            </a:r>
            <a:r>
              <a:rPr lang="es-ES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@ de Dios y discípulo@ de Jesús</a:t>
            </a:r>
          </a:p>
        </p:txBody>
      </p:sp>
      <p:pic>
        <p:nvPicPr>
          <p:cNvPr id="14" name="13 Imagen" descr="04-S_Giovanni_Bosco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714752"/>
            <a:ext cx="2722615" cy="2076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58073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María: </a:t>
            </a:r>
            <a:r>
              <a:rPr lang="es-VE" sz="1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Siempre…</a:t>
            </a:r>
            <a:endParaRPr lang="es-VE" sz="1900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00430" y="571480"/>
            <a:ext cx="507209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guardamos en nuestro corazón el misterio del Dios que se hace parte de nuestra vida manifestándose con gran sencillez (</a:t>
            </a:r>
            <a:r>
              <a:rPr lang="es-ES" sz="3200" b="1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Lc</a:t>
            </a:r>
            <a:r>
              <a:rPr lang="es-ES" sz="3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2,53)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1905"/>
                <a:solidFill>
                  <a:srgbClr val="000099"/>
                </a:solidFill>
              </a:rPr>
              <a:t>Disfrutando la cercanía de Dios al contemplarlo presente en la sencillez de la vida diaria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0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20333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mary-and-jesus-art-print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928934"/>
            <a:ext cx="2214578" cy="275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327" y="191590"/>
            <a:ext cx="2198588" cy="248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María: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Siempre, alegres…</a:t>
            </a:r>
            <a:endParaRPr lang="es-VE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00430" y="571480"/>
            <a:ext cx="535785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sentimos que Dios hace grandes cosas en nosotros al abandonarnos humildemente en El, y eso nos hace cantar con gozo sus maravillas (</a:t>
            </a:r>
            <a:r>
              <a:rPr lang="es-ES" sz="2800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Lc</a:t>
            </a:r>
            <a:r>
              <a:rPr lang="es-ES" sz="28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1,46-55)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</a:rPr>
              <a:t>Vivimos alegres al saber que somos parte del Proyecto de Dios y El es quien nos conduce y garantiza nuestra felicidad</a:t>
            </a:r>
            <a:endParaRPr lang="es-ES" sz="2800" dirty="0" smtClean="0">
              <a:ln w="1905"/>
              <a:solidFill>
                <a:srgbClr val="000099"/>
              </a:solidFill>
              <a:latin typeface="+mn-lt"/>
              <a:cs typeface="+mn-cs"/>
            </a:endParaRPr>
          </a:p>
        </p:txBody>
      </p:sp>
      <p:pic>
        <p:nvPicPr>
          <p:cNvPr id="9" name="8 Imagen" descr="20091207-maria%2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714620"/>
            <a:ext cx="2727924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_1_10_26_12_14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420333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María: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Siempre, alegres, con Cristo…</a:t>
            </a:r>
            <a:endParaRPr lang="es-VE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707904" y="571480"/>
            <a:ext cx="4864624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escuchamos a Jesús para poner en práctica su Palabra y celebrar cómo transforma y da sabor a nuestra vida (</a:t>
            </a:r>
            <a:r>
              <a:rPr lang="es-ES" sz="3000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Jn</a:t>
            </a:r>
            <a:r>
              <a:rPr lang="es-ES" sz="30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2,1-5)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2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</a:rPr>
              <a:t>Confiamos totalmente en Jesús, y sostenidos por su Gracia, nos arriesgamos en la aventura de amar como Él, por Él y en Él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8" name="7 Imagen" descr="water-to-wine.jpg"/>
          <p:cNvPicPr>
            <a:picLocks noChangeAspect="1"/>
          </p:cNvPicPr>
          <p:nvPr/>
        </p:nvPicPr>
        <p:blipFill>
          <a:blip r:embed="rId3" cstate="print"/>
          <a:srcRect l="2564" t="2436" r="5128" b="4982"/>
          <a:stretch>
            <a:fillRect/>
          </a:stretch>
        </p:blipFill>
        <p:spPr>
          <a:xfrm>
            <a:off x="357159" y="2643182"/>
            <a:ext cx="2857519" cy="301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8 Imagen" descr="_1_10_26_12_14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96901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María: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Siempre, alegres, con Cristo, en la Iglesia…</a:t>
            </a:r>
            <a:endParaRPr lang="es-VE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00430" y="781838"/>
            <a:ext cx="507209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nos sentimos llamados por Jesús a formar comunidad y cuidar de todos nuestros hermanos (</a:t>
            </a:r>
            <a:r>
              <a:rPr lang="es-ES" sz="2800" dirty="0" err="1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ES" sz="28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19,26-27)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Vivimos y trabajamos como una Comunidad de hermanos que busca anunciar, celebrar y hacer realidad el Evangeli</a:t>
            </a:r>
            <a:r>
              <a:rPr lang="es-ES" sz="2800" dirty="0" smtClean="0">
                <a:ln w="1905"/>
                <a:solidFill>
                  <a:srgbClr val="000099"/>
                </a:solidFill>
              </a:rPr>
              <a:t>o</a:t>
            </a:r>
            <a:endParaRPr lang="es-ES" sz="3200" dirty="0" smtClean="0">
              <a:ln w="1905"/>
              <a:solidFill>
                <a:srgbClr val="000099"/>
              </a:solidFill>
              <a:latin typeface="+mn-lt"/>
              <a:cs typeface="+mn-cs"/>
            </a:endParaRPr>
          </a:p>
        </p:txBody>
      </p:sp>
      <p:pic>
        <p:nvPicPr>
          <p:cNvPr id="9" name="8 Imagen" descr="jescuc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9" y="2560279"/>
            <a:ext cx="1946086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_1_10_26_12_14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147238"/>
            <a:ext cx="1946086" cy="219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 María: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Siempre, alegres, con Cristo, en la Iglesia, para el mundo </a:t>
            </a:r>
            <a:endParaRPr lang="es-VE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00430" y="571480"/>
            <a:ext cx="507209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estar preñados de Evangelio, el Espíritu nos impulsa a atender a los necesitados (</a:t>
            </a:r>
            <a:r>
              <a:rPr lang="es-ES" sz="2800" dirty="0" err="1" smtClean="0">
                <a:ln w="1905"/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Jn</a:t>
            </a:r>
            <a:r>
              <a:rPr lang="es-ES" sz="2800" dirty="0" smtClean="0">
                <a:ln w="1905"/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1,39-45)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800" dirty="0" smtClean="0">
              <a:ln w="1905"/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parte viva de la Iglesia, al escuchar los gemidos del mundo, buscamos su transformación según los criterios del Evangelio </a:t>
            </a:r>
          </a:p>
        </p:txBody>
      </p:sp>
      <p:pic>
        <p:nvPicPr>
          <p:cNvPr id="10" name="9 Imagen" descr="01Visitacion.jpg"/>
          <p:cNvPicPr>
            <a:picLocks noChangeAspect="1"/>
          </p:cNvPicPr>
          <p:nvPr/>
        </p:nvPicPr>
        <p:blipFill>
          <a:blip r:embed="rId3" cstate="print"/>
          <a:srcRect l="9133" t="14584" r="5621"/>
          <a:stretch>
            <a:fillRect/>
          </a:stretch>
        </p:blipFill>
        <p:spPr>
          <a:xfrm>
            <a:off x="928662" y="2500306"/>
            <a:ext cx="2143140" cy="313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7 Imagen" descr="_1_10_26_12_14_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9" y="420333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Estamos haciendo realidad lo que nos pide la Iglesia en América Latina</a:t>
            </a:r>
            <a:endParaRPr lang="es-VE" dirty="0"/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736541" y="420333"/>
            <a:ext cx="51062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discipulado cuyo centro sea la persona de Jesús, fuente de toda madurez humana y cristiana</a:t>
            </a:r>
          </a:p>
          <a:p>
            <a:pPr algn="just">
              <a:defRPr/>
            </a:pPr>
            <a:endParaRPr lang="es-ES" sz="280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discípulos amantes de la Palabra, con vida sacramental,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insertos cordialmente en la comunidad eclesial y social,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800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solidarios en el amor misionero </a:t>
            </a:r>
            <a:r>
              <a:rPr lang="es-ES" sz="2800" dirty="0" smtClean="0">
                <a:ln w="1905"/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(DA, 292)</a:t>
            </a:r>
            <a:endParaRPr lang="es-ES" sz="2800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7 Imagen" descr="_1_10_26_12_14_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420333"/>
            <a:ext cx="1714511" cy="19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DocAparecida.jpg"/>
          <p:cNvPicPr>
            <a:picLocks noChangeAspect="1"/>
          </p:cNvPicPr>
          <p:nvPr/>
        </p:nvPicPr>
        <p:blipFill>
          <a:blip r:embed="rId4" cstate="print"/>
          <a:srcRect l="1940" t="2002" r="3017" b="1912"/>
          <a:stretch>
            <a:fillRect/>
          </a:stretch>
        </p:blipFill>
        <p:spPr>
          <a:xfrm>
            <a:off x="357158" y="2714620"/>
            <a:ext cx="3071834" cy="3009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empezar</a:t>
            </a:r>
            <a:endParaRPr lang="es-V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9 Imagen" descr="_1_10_26_12_14_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28625"/>
            <a:ext cx="414337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615552" y="571480"/>
            <a:ext cx="3885538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Reconocemos que Don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Bosco aprendió de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María una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manera de vivir la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fe en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amor redentor de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Dios con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estilo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juvenil 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786314" y="3000372"/>
            <a:ext cx="38855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El Espíritu Santo fue haciendo los trazos de esta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espiritualidad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j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uvenil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, a través de las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experiencias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que Don Bosco fue viviendo desde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niño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orgullo podemos afirmar que la Espiritualidad Juvenil Salesiana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4286250" y="1500188"/>
            <a:ext cx="3754438" cy="9540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Batang" pitchFamily="18" charset="-127"/>
                <a:cs typeface="+mn-cs"/>
              </a:rPr>
              <a:t>Un proyecto original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Batang" pitchFamily="18" charset="-127"/>
                <a:cs typeface="+mn-cs"/>
              </a:rPr>
              <a:t>de vida Cristiana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642910" y="4286256"/>
            <a:ext cx="6169445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Una manera de vivir las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Bienaventuranzas Juveniles</a:t>
            </a:r>
          </a:p>
        </p:txBody>
      </p:sp>
      <p:pic>
        <p:nvPicPr>
          <p:cNvPr id="12" name="11 Imagen" descr="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3929090" cy="29468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12 CuadroTexto"/>
          <p:cNvSpPr txBox="1"/>
          <p:nvPr/>
        </p:nvSpPr>
        <p:spPr>
          <a:xfrm>
            <a:off x="3214678" y="2857496"/>
            <a:ext cx="5929322" cy="58477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3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 modo nuevo de ser creyente</a:t>
            </a:r>
          </a:p>
        </p:txBody>
      </p:sp>
      <p:pic>
        <p:nvPicPr>
          <p:cNvPr id="15" name="14 Imagen" descr="EJ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357166"/>
            <a:ext cx="1714512" cy="10224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15 Imagen" descr="EJS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17 Rectángulo"/>
          <p:cNvSpPr/>
          <p:nvPr/>
        </p:nvSpPr>
        <p:spPr>
          <a:xfrm>
            <a:off x="6899275" y="642938"/>
            <a:ext cx="72548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3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  <a:ea typeface="Batang" pitchFamily="18" charset="-127"/>
                <a:cs typeface="+mn-cs"/>
              </a:rPr>
              <a:t>es:</a:t>
            </a:r>
            <a:endParaRPr lang="es-VE" sz="32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EJS, desde nuestros orígenes, une íntimamente a </a:t>
            </a:r>
            <a:r>
              <a:rPr lang="es-V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Salesian@s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jóvenes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43108" y="214313"/>
            <a:ext cx="6092825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El </a:t>
            </a:r>
            <a:r>
              <a:rPr lang="es-VE" sz="20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protagonismo </a:t>
            </a:r>
            <a:r>
              <a:rPr lang="es-VE" sz="20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j</a:t>
            </a:r>
            <a:r>
              <a:rPr lang="es-VE" sz="20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uvenil </a:t>
            </a:r>
            <a:r>
              <a:rPr lang="es-VE" sz="20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halló en </a:t>
            </a:r>
            <a:r>
              <a:rPr lang="es-VE" sz="2000" dirty="0" err="1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Valdocco</a:t>
            </a:r>
            <a:endParaRPr lang="es-VE" sz="2000" dirty="0">
              <a:solidFill>
                <a:srgbClr val="000099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un espacio amplio en todos los sectores de la vida, hasta el punto de que los jóvenes fueron llamados por Don Bosco a ser cofundadores, con él, de una nueva Congregación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5143504" y="2000240"/>
            <a:ext cx="371477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Los jóvenes le ayudaron a iniciar, en la vida de cada día, un estilo de santidad nueva, acomodada a las exigencias típicas del desarrollo del </a:t>
            </a:r>
            <a:r>
              <a:rPr lang="es-VE" sz="20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muchacho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Fueron</a:t>
            </a:r>
            <a:r>
              <a:rPr lang="es-VE" sz="20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, así, de algún modo simultáneamente discípulos y </a:t>
            </a:r>
            <a:r>
              <a:rPr lang="es-VE" sz="20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maestros</a:t>
            </a:r>
            <a:endParaRPr lang="es-VE" sz="2000" dirty="0">
              <a:solidFill>
                <a:srgbClr val="000099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pic>
        <p:nvPicPr>
          <p:cNvPr id="8" name="7 Imagen" descr="spag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0"/>
            <a:ext cx="2071702" cy="5849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10 Rectángulo"/>
          <p:cNvSpPr/>
          <p:nvPr/>
        </p:nvSpPr>
        <p:spPr>
          <a:xfrm>
            <a:off x="6286512" y="4857760"/>
            <a:ext cx="15712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CG XXIII, 159</a:t>
            </a:r>
          </a:p>
        </p:txBody>
      </p:sp>
      <p:pic>
        <p:nvPicPr>
          <p:cNvPr id="12" name="11 Imagen" descr="EJS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13 Imagen" descr="donbosco_domingosav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071942"/>
            <a:ext cx="3129836" cy="1665014"/>
          </a:xfrm>
          <a:prstGeom prst="rect">
            <a:avLst/>
          </a:prstGeom>
        </p:spPr>
      </p:pic>
      <p:pic>
        <p:nvPicPr>
          <p:cNvPr id="16" name="15 Imagen" descr="01-San_Domenico_Savio-4.jpg"/>
          <p:cNvPicPr>
            <a:picLocks noChangeAspect="1"/>
          </p:cNvPicPr>
          <p:nvPr/>
        </p:nvPicPr>
        <p:blipFill>
          <a:blip r:embed="rId5" cstate="print"/>
          <a:srcRect l="1909" t="4601" r="2803" b="3533"/>
          <a:stretch>
            <a:fillRect/>
          </a:stretch>
        </p:blipFill>
        <p:spPr>
          <a:xfrm>
            <a:off x="2500298" y="1857364"/>
            <a:ext cx="2428892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en </a:t>
            </a:r>
            <a:r>
              <a:rPr lang="es-VE" sz="2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Emaús</a:t>
            </a: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VE" sz="2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28992" y="667764"/>
            <a:ext cx="542928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Hoy también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el </a:t>
            </a:r>
            <a:r>
              <a:rPr lang="es-VE" sz="24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compromiso </a:t>
            </a:r>
            <a:r>
              <a:rPr lang="es-VE" sz="24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espiritual nace </a:t>
            </a:r>
            <a:r>
              <a:rPr lang="es-VE" sz="24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de un </a:t>
            </a:r>
            <a:r>
              <a:rPr lang="es-VE" sz="24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encuentro que </a:t>
            </a:r>
            <a:r>
              <a:rPr lang="es-VE" sz="24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hace brotar </a:t>
            </a:r>
            <a:r>
              <a:rPr lang="es-VE" sz="24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la amistad </a:t>
            </a:r>
            <a:endParaRPr lang="es-VE" sz="2400" dirty="0">
              <a:solidFill>
                <a:srgbClr val="000099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e inicia un acompañamiento con el que profundizamos en nuestra vocación </a:t>
            </a:r>
            <a:r>
              <a:rPr lang="es-VE" sz="24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bautismal </a:t>
            </a:r>
            <a:r>
              <a:rPr lang="es-VE" sz="24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y caminamos </a:t>
            </a:r>
            <a:r>
              <a:rPr lang="es-VE" sz="2400" dirty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hacia la madurez de la </a:t>
            </a:r>
            <a:r>
              <a:rPr lang="es-VE" sz="2400" dirty="0" smtClean="0">
                <a:solidFill>
                  <a:srgbClr val="000099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fe</a:t>
            </a:r>
            <a:endParaRPr lang="es-VE" sz="2400" dirty="0">
              <a:solidFill>
                <a:srgbClr val="000099"/>
              </a:solidFill>
              <a:latin typeface="Arial" panose="020B0604020202020204" pitchFamily="34" charset="0"/>
              <a:ea typeface="Batang" pitchFamily="18" charset="-127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732240" y="3373046"/>
            <a:ext cx="18581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99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Cf CG </a:t>
            </a:r>
            <a:r>
              <a:rPr lang="es-E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0099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XXIII, 159</a:t>
            </a:r>
          </a:p>
        </p:txBody>
      </p:sp>
      <p:pic>
        <p:nvPicPr>
          <p:cNvPr id="8" name="7 Imagen" descr="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311" y="120964"/>
            <a:ext cx="2500330" cy="1875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8 Imagen" descr="DSC02693.JPG"/>
          <p:cNvPicPr>
            <a:picLocks noChangeAspect="1"/>
          </p:cNvPicPr>
          <p:nvPr/>
        </p:nvPicPr>
        <p:blipFill>
          <a:blip r:embed="rId3" cstate="print"/>
          <a:srcRect t="37143"/>
          <a:stretch>
            <a:fillRect/>
          </a:stretch>
        </p:blipFill>
        <p:spPr>
          <a:xfrm>
            <a:off x="3418155" y="4214818"/>
            <a:ext cx="3939927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11 Imagen" descr="EJS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13 Imagen" descr="Los discípilos de Emaús.jpg"/>
          <p:cNvPicPr>
            <a:picLocks noChangeAspect="1"/>
          </p:cNvPicPr>
          <p:nvPr/>
        </p:nvPicPr>
        <p:blipFill>
          <a:blip r:embed="rId5" cstate="print"/>
          <a:srcRect l="938" r="5312" b="2438"/>
          <a:stretch>
            <a:fillRect/>
          </a:stretch>
        </p:blipFill>
        <p:spPr>
          <a:xfrm>
            <a:off x="136311" y="4259729"/>
            <a:ext cx="2680706" cy="1715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19 Imagen" descr="emaus.jpg"/>
          <p:cNvPicPr>
            <a:picLocks noChangeAspect="1"/>
          </p:cNvPicPr>
          <p:nvPr/>
        </p:nvPicPr>
        <p:blipFill>
          <a:blip r:embed="rId6" cstate="print"/>
          <a:srcRect l="6466" t="8373" r="9482" b="13875"/>
          <a:stretch>
            <a:fillRect/>
          </a:stretch>
        </p:blipFill>
        <p:spPr>
          <a:xfrm>
            <a:off x="250596" y="1958138"/>
            <a:ext cx="218600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Para poder propagar esta espiritualidad en nuestras presencias, debemos…</a:t>
            </a:r>
            <a:endParaRPr lang="es-VE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4313" y="214313"/>
            <a:ext cx="5412059" cy="35702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“Poner al joven,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con sus dinamismos interiores,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en el centro de la atención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del educador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y como criterio práctico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para establecer los itinerarios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que hay que seguir, </a:t>
            </a:r>
            <a:endParaRPr lang="es-VE" sz="24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sz="1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Esta es </a:t>
            </a: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la característica fundamental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de la espiritualidad juvenil…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-300038" y="3857625"/>
            <a:ext cx="8658226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…pide a los educadores que acompañen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y compartan la vida con los jóvenes”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786578" y="4286256"/>
            <a:ext cx="15711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+mn-lt"/>
                <a:cs typeface="+mn-cs"/>
              </a:rPr>
              <a:t>CG XXIII, 160</a:t>
            </a:r>
          </a:p>
        </p:txBody>
      </p:sp>
      <p:pic>
        <p:nvPicPr>
          <p:cNvPr id="14" name="13 Imagen" descr="DSC018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42852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14 Imagen" descr="DSC026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143140"/>
            <a:ext cx="2381235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15 Imagen" descr="DSC09892.JPG"/>
          <p:cNvPicPr>
            <a:picLocks noChangeAspect="1"/>
          </p:cNvPicPr>
          <p:nvPr/>
        </p:nvPicPr>
        <p:blipFill>
          <a:blip r:embed="rId4" cstate="print"/>
          <a:srcRect l="6250" t="33333" r="10937" b="8333"/>
          <a:stretch>
            <a:fillRect/>
          </a:stretch>
        </p:blipFill>
        <p:spPr>
          <a:xfrm>
            <a:off x="71406" y="4628630"/>
            <a:ext cx="7358114" cy="2229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12 Imagen" descr="EJS 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-32" y="24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</a:t>
            </a:r>
            <a:r>
              <a:rPr lang="es-VE" sz="2800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 Don Bosco, al vivir la santidad </a:t>
            </a:r>
            <a:endParaRPr lang="es-VE" sz="2800" dirty="0">
              <a:solidFill>
                <a:srgbClr val="000099"/>
              </a:solidFill>
            </a:endParaRPr>
          </a:p>
        </p:txBody>
      </p:sp>
      <p:pic>
        <p:nvPicPr>
          <p:cNvPr id="9" name="8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10 Imagen" descr="100_3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90477"/>
            <a:ext cx="2000264" cy="2667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18 Imagen" descr="devereu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42852"/>
            <a:ext cx="114300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19 Imagen" descr="pict 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-1"/>
            <a:ext cx="1214446" cy="204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20 Imagen" descr="pict 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28860" y="-24"/>
            <a:ext cx="135732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21 Imagen" descr="pict 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3570" y="0"/>
            <a:ext cx="1519238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24 Imagen" descr="pict 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447800" cy="2146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22 Imagen" descr="pict 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4414" y="0"/>
            <a:ext cx="1369228" cy="2161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23 Imagen" descr="pict 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2071678"/>
            <a:ext cx="1447800" cy="250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25 Imagen" descr="pict 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00760" y="3643313"/>
            <a:ext cx="1519238" cy="2158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26 Imagen" descr="pict 5.jpg"/>
          <p:cNvPicPr>
            <a:picLocks noChangeAspect="1"/>
          </p:cNvPicPr>
          <p:nvPr/>
        </p:nvPicPr>
        <p:blipFill>
          <a:blip r:embed="rId12" cstate="print"/>
          <a:srcRect t="32143" r="21052"/>
          <a:stretch>
            <a:fillRect/>
          </a:stretch>
        </p:blipFill>
        <p:spPr>
          <a:xfrm>
            <a:off x="4786314" y="3786190"/>
            <a:ext cx="1285884" cy="203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27 Imagen" descr="picy 1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070" y="4430678"/>
            <a:ext cx="1256016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29 Imagen" descr="Zatti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72462" y="3805249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30 Imagen" descr="Caravario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286644" y="4000504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31 Imagen" descr="Cimatti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214810" y="3857628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33 Imagen" descr="eusebiapalomin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405054" y="4162439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34 Imagen" descr="FelipeRinaldi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214414" y="1785926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37 Imagen" descr="mariaromero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715008" y="4357694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" name="39 Imagen" descr="Mazzarello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8358214" y="4786322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" name="41 Imagen" descr="MiguelRua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7429520" y="2857496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44 Imagen" descr="occhiena.jp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8191500" y="2643182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6" name="45 Imagen" descr="quadrio0.jp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3428992" y="4071942"/>
            <a:ext cx="100013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7" name="46 Imagen" descr="valse.jp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762112" y="4786322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36 Imagen" descr="image025.jpg"/>
          <p:cNvPicPr>
            <a:picLocks noChangeAspect="1"/>
          </p:cNvPicPr>
          <p:nvPr/>
        </p:nvPicPr>
        <p:blipFill>
          <a:blip r:embed="rId25" cstate="print"/>
          <a:srcRect l="5579" t="4342" r="5157" b="136"/>
          <a:stretch>
            <a:fillRect/>
          </a:stretch>
        </p:blipFill>
        <p:spPr>
          <a:xfrm>
            <a:off x="1000100" y="4366624"/>
            <a:ext cx="928694" cy="1276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32 Imagen" descr="Domingo-Savio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833682" y="4805381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4" name="43 Imagen" descr="Namuncura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4000496" y="4857760"/>
            <a:ext cx="952500" cy="1266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47 Imagen" descr="Versiglia.jp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2000232" y="2145974"/>
            <a:ext cx="857256" cy="114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763072" y="1857364"/>
            <a:ext cx="7166514" cy="230832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“caminamos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con los pies en la tierra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y la mirada puesta en Dios”</a:t>
            </a:r>
            <a:endParaRPr lang="es-E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 Bosco nos invitó antes de morir </a:t>
            </a:r>
            <a:endParaRPr lang="es-VE" sz="4400" dirty="0"/>
          </a:p>
        </p:txBody>
      </p:sp>
      <p:sp>
        <p:nvSpPr>
          <p:cNvPr id="8" name="7 Rectángulo"/>
          <p:cNvSpPr/>
          <p:nvPr/>
        </p:nvSpPr>
        <p:spPr>
          <a:xfrm>
            <a:off x="857224" y="285728"/>
            <a:ext cx="7528408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  <a:cs typeface="+mn-cs"/>
              </a:rPr>
              <a:t>“los espero en el paraíso”</a:t>
            </a:r>
            <a:endParaRPr lang="es-E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9" name="8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17 Imagen" descr="San-Juan-Bosco-1-Media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1214422"/>
            <a:ext cx="4929222" cy="3795501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5143504" y="1785926"/>
            <a:ext cx="4000496" cy="1384995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obo Std" pitchFamily="34" charset="0"/>
                <a:ea typeface="Batang" pitchFamily="18" charset="-127"/>
                <a:cs typeface="+mn-cs"/>
              </a:rPr>
              <a:t>Nosotros no queremos que se quede esperándonos</a:t>
            </a:r>
            <a:endParaRPr lang="es-VE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obo Std" pitchFamily="34" charset="0"/>
              <a:ea typeface="Batang" pitchFamily="18" charset="-127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74618 -2.59259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 dirty="0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así fue que…</a:t>
            </a:r>
            <a:endParaRPr lang="es-VE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857751" y="274921"/>
            <a:ext cx="334082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Juan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Bosco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aprendió y comunicó a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todos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el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deseo de Dios sobre nosotros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que lleguemos a s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er santos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y </a:t>
            </a:r>
            <a:endParaRPr lang="es-ES" sz="2200" b="1" dirty="0" smtClean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que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 fácil alcanzar la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santidad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orque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 Dios quien nos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santifica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857752" y="3272344"/>
            <a:ext cx="334082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Vivió la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santidad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como María, sostenido en un amor profundo a Dios y sus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hermanos.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La expresó con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6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+mn-cs"/>
              </a:rPr>
              <a:t>características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117436"/>
            <a:ext cx="4283968" cy="3558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“lo de siempre, bien hecho”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(Miguel </a:t>
            </a:r>
            <a:r>
              <a:rPr lang="es-V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Magone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V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3578994" y="1247058"/>
            <a:ext cx="492922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Descubrimos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 Dios en los deberes de cada día y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mostramos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nuestro amor cumpliendo nuestras responsabilidades lo mejor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posible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85802" y="3643070"/>
            <a:ext cx="578647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Esto se lo enseñó su Mamá: mientras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ellos trabajaban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 tierra,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ella los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invitaba a contemplar el cielo y los paisajes, diciéndole que Dios era el autor de todas las maravillas y que siempre había que ofrecerle a El todos los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esfuerzos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7715271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1</a:t>
            </a:r>
            <a:endParaRPr lang="es-ES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578994" y="357166"/>
            <a:ext cx="3993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 lo Cotidiano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47" y="214290"/>
            <a:ext cx="2726701" cy="3355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112" y="3773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“hacemos consistir la santidad en estar siempre alegres” </a:t>
            </a:r>
            <a:r>
              <a:rPr lang="es-V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(Domingo </a:t>
            </a:r>
            <a:r>
              <a:rPr lang="es-VE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</a:t>
            </a:r>
            <a:r>
              <a:rPr lang="es-VE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VE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500562" y="1428736"/>
            <a:ext cx="4000528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Enfrentamos la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vida con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optimismo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y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sincera alegría, convencidos de que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Dios se supera cualquier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problema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71472" y="3786190"/>
            <a:ext cx="702881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Esto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lo aprendió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Juan conforme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tomaba conciencia que todos los problemas que golpearon su vida desde pequeño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(la muerte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del papá,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 pobreza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,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las dificultades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para estudiar)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los superaba gracias a su constancia y confianza en la providencia de Dios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8119441" y="216972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52095" y="360425"/>
            <a:ext cx="33924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 Alegría y el Optimismo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5" y="748684"/>
            <a:ext cx="3937473" cy="2547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“Mis amigos serán Jesús y María”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(Domingo </a:t>
            </a:r>
            <a:r>
              <a:rPr lang="es-VE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Savio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V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357686" y="1285860"/>
            <a:ext cx="428628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Nos relacionamos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Jesús como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un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amigo cercano al que se le confía todo y por quien se hace cualquier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esfuerzo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500034" y="4071942"/>
            <a:ext cx="7528876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Esto lo aprendió de su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primera catequista: Mamá Margarita le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enseñó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desde niño a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tener una relación fundada en el amor cercano y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confiado en Dios que salva, más que en el temor al castigo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715272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3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113535" y="357166"/>
            <a:ext cx="29243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 Amistad con Jesús</a:t>
            </a:r>
          </a:p>
        </p:txBody>
      </p:sp>
      <p:pic>
        <p:nvPicPr>
          <p:cNvPr id="10" name="9 Imagen" descr="donboscoa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122" y="785806"/>
            <a:ext cx="3793093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-21043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“Para reunir a los hijos de Dios dispersos”</a:t>
            </a:r>
            <a:r>
              <a:rPr lang="es-VE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(Reglamento del Oratorio SFS 1854)</a:t>
            </a:r>
            <a:endParaRPr lang="es-V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071934" y="1357298"/>
            <a:ext cx="4643470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Vivimos un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amor profundo a la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Iglesia: somos parte de la comunidad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de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los creyentes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que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en la comunión celebramos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la fe y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nos dedicamos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 la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evangelización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000496" y="3214686"/>
            <a:ext cx="496399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Con Mamá Margarita, Juan aprende desde niño a participar en el apostolado de la Iglesia. Las predicaciones que escucha las transmitía a sus compañeros, mientras los divertía con sus juegos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715272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050282" y="357166"/>
            <a:ext cx="3050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la </a:t>
            </a:r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pertenencia </a:t>
            </a: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</a:t>
            </a:r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clesial</a:t>
            </a:r>
            <a:endParaRPr lang="es-E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1" name="10 Imagen" descr="juan_bosco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158" y="1172839"/>
            <a:ext cx="2953247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“Buenos cristianos y honrados ciudadanos” </a:t>
            </a:r>
            <a:r>
              <a:rPr lang="es-V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(Don Bosco)</a:t>
            </a:r>
            <a:endParaRPr lang="es-VE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572000" y="1358144"/>
            <a:ext cx="395697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Servimos con un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amor profundo y solidario a los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necesitados, buscando con esfuerzo unas estructuras sociales más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justas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para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mundo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857224" y="3714752"/>
            <a:ext cx="7671752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Juan lo aprendió en su casa viendo que, en medio de su gran pobreza, Mamá Margarita compartía el alimento con los vecinos necesitados, atendía a los soldados perseguidos y los motivaba para que ayudaran a sus compañeros a ser mejores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715272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399244" y="357166"/>
            <a:ext cx="33297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del </a:t>
            </a:r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servicio </a:t>
            </a: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r</a:t>
            </a:r>
            <a:r>
              <a:rPr lang="es-E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esponsable</a:t>
            </a:r>
            <a:endParaRPr lang="es-ES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" name="9 Imagen" descr="03-Don_Bosco_Tor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357166"/>
            <a:ext cx="3857652" cy="2751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0" y="5857875"/>
            <a:ext cx="91440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VE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“Ella lo ha hecho todo” </a:t>
            </a:r>
            <a:endParaRPr lang="es-VE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17 Imagen" descr="EJS 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58082" y="5286388"/>
            <a:ext cx="1343027" cy="1361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18 Rectángulo"/>
          <p:cNvSpPr/>
          <p:nvPr/>
        </p:nvSpPr>
        <p:spPr>
          <a:xfrm>
            <a:off x="4500562" y="1357298"/>
            <a:ext cx="4429156" cy="17851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Vivimos un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amor profundo y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filial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 María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que,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como Madre y Maestra, es Auxilio para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que cumplamos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fielmente la voluntad de Dios y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alegremos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el 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mundo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28596" y="3786190"/>
            <a:ext cx="7957504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Juan aprendió en su casa a saludar a la Virgen tres veces al día, a respetar las </a:t>
            </a:r>
            <a:r>
              <a:rPr lang="es-ES" sz="2200" b="1" dirty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f</a:t>
            </a:r>
            <a:r>
              <a:rPr lang="es-ES" sz="2200" b="1" dirty="0" smtClean="0">
                <a:ln w="1905"/>
                <a:solidFill>
                  <a:srgbClr val="00009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iestas del Rosario, a amarla como madre y tenerla como un modelo de vida</a:t>
            </a:r>
            <a:endParaRPr lang="es-ES" sz="2200" b="1" dirty="0">
              <a:ln w="1905"/>
              <a:solidFill>
                <a:srgbClr val="00009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7715272" y="214290"/>
            <a:ext cx="54213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6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4631542" y="357166"/>
            <a:ext cx="2512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Espiritualidad del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amor filial a María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4" y="295329"/>
            <a:ext cx="3468974" cy="3429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1379</Words>
  <Application>Microsoft Office PowerPoint</Application>
  <PresentationFormat>Presentación en pantalla (4:3)</PresentationFormat>
  <Paragraphs>133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Carlos</dc:creator>
  <cp:lastModifiedBy>Carmen Elena</cp:lastModifiedBy>
  <cp:revision>232</cp:revision>
  <dcterms:created xsi:type="dcterms:W3CDTF">2010-01-21T00:27:47Z</dcterms:created>
  <dcterms:modified xsi:type="dcterms:W3CDTF">2014-11-08T21:11:35Z</dcterms:modified>
</cp:coreProperties>
</file>