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8" r:id="rId4"/>
    <p:sldId id="288" r:id="rId5"/>
    <p:sldId id="259" r:id="rId6"/>
    <p:sldId id="260" r:id="rId7"/>
    <p:sldId id="261" r:id="rId8"/>
    <p:sldId id="262" r:id="rId9"/>
    <p:sldId id="263" r:id="rId10"/>
    <p:sldId id="264" r:id="rId11"/>
    <p:sldId id="265" r:id="rId12"/>
    <p:sldId id="287" r:id="rId13"/>
    <p:sldId id="266" r:id="rId14"/>
    <p:sldId id="267" r:id="rId15"/>
    <p:sldId id="289" r:id="rId16"/>
    <p:sldId id="269" r:id="rId17"/>
    <p:sldId id="270" r:id="rId18"/>
    <p:sldId id="271" r:id="rId19"/>
    <p:sldId id="286" r:id="rId20"/>
    <p:sldId id="272" r:id="rId21"/>
    <p:sldId id="273" r:id="rId22"/>
    <p:sldId id="274" r:id="rId23"/>
    <p:sldId id="275" r:id="rId24"/>
    <p:sldId id="290" r:id="rId25"/>
    <p:sldId id="291" r:id="rId26"/>
    <p:sldId id="292" r:id="rId27"/>
    <p:sldId id="293" r:id="rId28"/>
    <p:sldId id="294" r:id="rId29"/>
    <p:sldId id="296" r:id="rId30"/>
    <p:sldId id="295" r:id="rId31"/>
    <p:sldId id="297" r:id="rId32"/>
    <p:sldId id="298" r:id="rId33"/>
    <p:sldId id="300" r:id="rId34"/>
    <p:sldId id="301" r:id="rId35"/>
    <p:sldId id="302" r:id="rId36"/>
    <p:sldId id="304" r:id="rId37"/>
    <p:sldId id="305" r:id="rId38"/>
    <p:sldId id="299" r:id="rId39"/>
    <p:sldId id="306" r:id="rId40"/>
    <p:sldId id="303" r:id="rId41"/>
    <p:sldId id="276" r:id="rId42"/>
    <p:sldId id="277" r:id="rId43"/>
    <p:sldId id="285" r:id="rId44"/>
    <p:sldId id="281"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3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45F943-9149-4A43-A492-A3AA714AAE1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9E78F68-A54F-49F1-89F1-87088603CEDE}" type="datetimeFigureOut">
              <a:rPr lang="es-ES" smtClean="0"/>
              <a:pPr/>
              <a:t>25/08/2015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F145F943-9149-4A43-A492-A3AA714AAE1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E78F68-A54F-49F1-89F1-87088603CEDE}" type="datetimeFigureOut">
              <a:rPr lang="es-ES" smtClean="0"/>
              <a:pPr/>
              <a:t>25/08/2015</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45F943-9149-4A43-A492-A3AA714AAE1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7752" y="901674"/>
            <a:ext cx="3462320" cy="5229653"/>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391696" y="901675"/>
            <a:ext cx="3532232" cy="5198379"/>
          </a:xfrm>
          <a:prstGeom prst="rect">
            <a:avLst/>
          </a:prstGeom>
          <a:ln>
            <a:noFill/>
          </a:ln>
          <a:effectLst>
            <a:softEdge rad="112500"/>
          </a:effectLst>
        </p:spPr>
      </p:pic>
      <p:sp>
        <p:nvSpPr>
          <p:cNvPr id="3" name="2 Subtítulo"/>
          <p:cNvSpPr>
            <a:spLocks noGrp="1"/>
          </p:cNvSpPr>
          <p:nvPr>
            <p:ph type="subTitle" idx="1"/>
          </p:nvPr>
        </p:nvSpPr>
        <p:spPr>
          <a:xfrm>
            <a:off x="2071670" y="5786454"/>
            <a:ext cx="5429288" cy="629092"/>
          </a:xfrm>
          <a:solidFill>
            <a:schemeClr val="bg2">
              <a:lumMod val="75000"/>
            </a:schemeClr>
          </a:solidFill>
        </p:spPr>
        <p:txBody>
          <a:bodyPr>
            <a:normAutofit/>
          </a:bodyP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Luis </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Versiglia</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 Calixto </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Caravario</a:t>
            </a:r>
            <a:endPar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ES" dirty="0" smtClean="0"/>
          </a:p>
          <a:p>
            <a:endParaRPr lang="es-ES" dirty="0" smtClean="0"/>
          </a:p>
          <a:p>
            <a:endParaRPr lang="es-E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apa de Relieve Sombreado de Hong Kong y Macao, China"/>
          <p:cNvPicPr>
            <a:picLocks noChangeAspect="1" noChangeArrowheads="1"/>
          </p:cNvPicPr>
          <p:nvPr/>
        </p:nvPicPr>
        <p:blipFill>
          <a:blip r:embed="rId2" cstate="print"/>
          <a:srcRect/>
          <a:stretch>
            <a:fillRect/>
          </a:stretch>
        </p:blipFill>
        <p:spPr bwMode="auto">
          <a:xfrm>
            <a:off x="0" y="-106823"/>
            <a:ext cx="9144000" cy="6964823"/>
          </a:xfrm>
          <a:prstGeom prst="rect">
            <a:avLst/>
          </a:prstGeom>
          <a:noFill/>
        </p:spPr>
      </p:pic>
      <p:sp>
        <p:nvSpPr>
          <p:cNvPr id="2" name="1 CuadroTexto"/>
          <p:cNvSpPr txBox="1"/>
          <p:nvPr/>
        </p:nvSpPr>
        <p:spPr>
          <a:xfrm>
            <a:off x="285720" y="5643578"/>
            <a:ext cx="6715172" cy="923330"/>
          </a:xfrm>
          <a:prstGeom prst="rect">
            <a:avLst/>
          </a:prstGeom>
          <a:solidFill>
            <a:schemeClr val="bg1">
              <a:lumMod val="20000"/>
              <a:lumOff val="80000"/>
            </a:schemeClr>
          </a:solidFill>
        </p:spPr>
        <p:txBody>
          <a:bodyPr wrap="square" rtlCol="0">
            <a:spAutoFit/>
          </a:bodyPr>
          <a:lstStyle/>
          <a:p>
            <a:pPr algn="ctr"/>
            <a:r>
              <a:rPr lang="es-ES" i="1" dirty="0" smtClean="0">
                <a:solidFill>
                  <a:schemeClr val="accent3">
                    <a:lumMod val="50000"/>
                  </a:schemeClr>
                </a:solidFill>
              </a:rPr>
              <a:t>El 18 de Enero zarpaba para Génova (Donde estaba aprendiendo lenguas) para la China, a la cabeza del primer grupo misionero de otros cinco hermanos salesianos.</a:t>
            </a:r>
            <a:endParaRPr lang="es-ES" i="1" dirty="0">
              <a:solidFill>
                <a:schemeClr val="accent3">
                  <a:lumMod val="50000"/>
                </a:schemeClr>
              </a:solidFill>
            </a:endParaRPr>
          </a:p>
        </p:txBody>
      </p:sp>
      <p:pic>
        <p:nvPicPr>
          <p:cNvPr id="4098" name="Picture 2" descr="dragon-chino-tatuaje"/>
          <p:cNvPicPr>
            <a:picLocks noChangeAspect="1" noChangeArrowheads="1"/>
          </p:cNvPicPr>
          <p:nvPr/>
        </p:nvPicPr>
        <p:blipFill>
          <a:blip r:embed="rId3" cstate="print"/>
          <a:srcRect/>
          <a:stretch>
            <a:fillRect/>
          </a:stretch>
        </p:blipFill>
        <p:spPr bwMode="auto">
          <a:xfrm>
            <a:off x="285720" y="0"/>
            <a:ext cx="2071702" cy="1988835"/>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lum bright="20000"/>
          </a:blip>
          <a:srcRect/>
          <a:stretch>
            <a:fillRect/>
          </a:stretch>
        </p:blipFill>
        <p:spPr bwMode="auto">
          <a:xfrm>
            <a:off x="844969" y="826367"/>
            <a:ext cx="7454062" cy="5569968"/>
          </a:xfrm>
          <a:prstGeom prst="rect">
            <a:avLst/>
          </a:prstGeom>
          <a:noFill/>
          <a:ln w="9525">
            <a:noFill/>
            <a:miter lim="800000"/>
            <a:headEnd/>
            <a:tailEnd/>
          </a:ln>
          <a:effectLst/>
        </p:spPr>
      </p:pic>
      <p:sp>
        <p:nvSpPr>
          <p:cNvPr id="4" name="3 CuadroTexto"/>
          <p:cNvSpPr txBox="1"/>
          <p:nvPr/>
        </p:nvSpPr>
        <p:spPr>
          <a:xfrm>
            <a:off x="844969" y="5342749"/>
            <a:ext cx="7454063" cy="1569660"/>
          </a:xfrm>
          <a:prstGeom prst="rect">
            <a:avLst/>
          </a:prstGeom>
          <a:solidFill>
            <a:schemeClr val="tx1">
              <a:lumMod val="50000"/>
              <a:lumOff val="50000"/>
            </a:schemeClr>
          </a:solidFill>
        </p:spPr>
        <p:txBody>
          <a:bodyPr wrap="square" rtlCol="0">
            <a:spAutoFit/>
          </a:bodyPr>
          <a:lstStyle/>
          <a:p>
            <a:r>
              <a:rPr lang="es-ES" sz="2400" dirty="0" smtClean="0">
                <a:solidFill>
                  <a:schemeClr val="bg1">
                    <a:lumMod val="20000"/>
                    <a:lumOff val="80000"/>
                  </a:schemeClr>
                </a:solidFill>
              </a:rPr>
              <a:t>Los primeros cinco años (1906-1910) los desenvolvió como director del orfanatorio Inmaculada Concepción. El dice: </a:t>
            </a:r>
            <a:r>
              <a:rPr lang="es-ES" sz="2400" i="1" dirty="0" smtClean="0">
                <a:solidFill>
                  <a:schemeClr val="bg1">
                    <a:lumMod val="20000"/>
                    <a:lumOff val="80000"/>
                  </a:schemeClr>
                </a:solidFill>
              </a:rPr>
              <a:t>“Fueron años de pena y de sacrificios, diría casi de desilusiones”</a:t>
            </a:r>
            <a:endParaRPr lang="es-ES" sz="2400" dirty="0">
              <a:solidFill>
                <a:schemeClr val="bg1">
                  <a:lumMod val="20000"/>
                  <a:lumOff val="80000"/>
                </a:schemeClr>
              </a:solidFill>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1143001" y="-1143001"/>
            <a:ext cx="6858000" cy="9144000"/>
          </a:xfrm>
          <a:prstGeom prst="rect">
            <a:avLst/>
          </a:prstGeom>
          <a:noFill/>
          <a:ln w="9525">
            <a:solidFill>
              <a:schemeClr val="bg2">
                <a:lumMod val="50000"/>
              </a:schemeClr>
            </a:solidFill>
            <a:miter lim="800000"/>
            <a:headEnd/>
            <a:tailEnd/>
          </a:ln>
          <a:effec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2267744" y="947374"/>
            <a:ext cx="5260815" cy="4985792"/>
          </a:xfrm>
          <a:prstGeom prst="rect">
            <a:avLst/>
          </a:prstGeom>
          <a:noFill/>
          <a:ln w="9525">
            <a:noFill/>
            <a:miter lim="800000"/>
            <a:headEnd/>
            <a:tailEnd/>
          </a:ln>
          <a:effectLst/>
        </p:spPr>
      </p:pic>
      <p:sp>
        <p:nvSpPr>
          <p:cNvPr id="2" name="1 CuadroTexto"/>
          <p:cNvSpPr txBox="1"/>
          <p:nvPr/>
        </p:nvSpPr>
        <p:spPr>
          <a:xfrm>
            <a:off x="0" y="5934670"/>
            <a:ext cx="9144000" cy="923330"/>
          </a:xfrm>
          <a:prstGeom prst="rect">
            <a:avLst/>
          </a:prstGeom>
          <a:solidFill>
            <a:schemeClr val="accent3">
              <a:lumMod val="50000"/>
            </a:schemeClr>
          </a:solidFill>
        </p:spPr>
        <p:txBody>
          <a:bodyPr wrap="square" rtlCol="0">
            <a:spAutoFit/>
          </a:bodyPr>
          <a:lstStyle/>
          <a:p>
            <a:r>
              <a:rPr lang="es-ES" dirty="0" smtClean="0">
                <a:solidFill>
                  <a:schemeClr val="bg1">
                    <a:lumMod val="20000"/>
                    <a:lumOff val="80000"/>
                  </a:schemeClr>
                </a:solidFill>
              </a:rPr>
              <a:t>La expulsión </a:t>
            </a:r>
            <a:r>
              <a:rPr lang="es-ES" dirty="0" smtClean="0">
                <a:solidFill>
                  <a:schemeClr val="bg1">
                    <a:lumMod val="20000"/>
                    <a:lumOff val="80000"/>
                  </a:schemeClr>
                </a:solidFill>
              </a:rPr>
              <a:t>de los </a:t>
            </a:r>
            <a:r>
              <a:rPr lang="es-ES" dirty="0" smtClean="0">
                <a:solidFill>
                  <a:schemeClr val="bg1">
                    <a:lumMod val="20000"/>
                    <a:lumOff val="80000"/>
                  </a:schemeClr>
                </a:solidFill>
              </a:rPr>
              <a:t>salesianos de Macao (29 de noviembre de 1920) y la revolución portuguesa, abrieron a Don Versiglia un nuevo y basto campo… la misión de </a:t>
            </a:r>
            <a:r>
              <a:rPr lang="es-ES" dirty="0" err="1" smtClean="0">
                <a:solidFill>
                  <a:schemeClr val="bg1">
                    <a:lumMod val="20000"/>
                    <a:lumOff val="80000"/>
                  </a:schemeClr>
                </a:solidFill>
              </a:rPr>
              <a:t>Heungshan</a:t>
            </a:r>
            <a:r>
              <a:rPr lang="es-ES" dirty="0" smtClean="0">
                <a:solidFill>
                  <a:schemeClr val="bg1">
                    <a:lumMod val="20000"/>
                    <a:lumOff val="80000"/>
                  </a:schemeClr>
                </a:solidFill>
              </a:rPr>
              <a:t>. Realiza actos </a:t>
            </a:r>
            <a:r>
              <a:rPr lang="es-ES" dirty="0" err="1" smtClean="0">
                <a:solidFill>
                  <a:schemeClr val="bg1">
                    <a:lumMod val="20000"/>
                    <a:lumOff val="80000"/>
                  </a:schemeClr>
                </a:solidFill>
              </a:rPr>
              <a:t>heróicos</a:t>
            </a:r>
            <a:r>
              <a:rPr lang="es-ES" dirty="0" smtClean="0">
                <a:solidFill>
                  <a:schemeClr val="bg1">
                    <a:lumMod val="20000"/>
                    <a:lumOff val="80000"/>
                  </a:schemeClr>
                </a:solidFill>
              </a:rPr>
              <a:t> </a:t>
            </a:r>
            <a:r>
              <a:rPr lang="es-ES" dirty="0" smtClean="0">
                <a:solidFill>
                  <a:schemeClr val="bg1">
                    <a:lumMod val="20000"/>
                    <a:lumOff val="80000"/>
                  </a:schemeClr>
                </a:solidFill>
              </a:rPr>
              <a:t>entre los enfermos de un lazareto y entre los leprosos.</a:t>
            </a:r>
            <a:endParaRPr lang="es-ES" dirty="0">
              <a:solidFill>
                <a:schemeClr val="bg1">
                  <a:lumMod val="20000"/>
                  <a:lumOff val="8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lum bright="20000"/>
          </a:blip>
          <a:srcRect/>
          <a:stretch>
            <a:fillRect/>
          </a:stretch>
        </p:blipFill>
        <p:spPr bwMode="auto">
          <a:xfrm>
            <a:off x="0" y="0"/>
            <a:ext cx="9143999" cy="6858000"/>
          </a:xfrm>
          <a:prstGeom prst="rect">
            <a:avLst/>
          </a:prstGeom>
          <a:noFill/>
          <a:ln w="9525">
            <a:noFill/>
            <a:miter lim="800000"/>
            <a:headEnd/>
            <a:tailEnd/>
          </a:ln>
          <a:effectLst/>
        </p:spPr>
      </p:pic>
      <p:sp>
        <p:nvSpPr>
          <p:cNvPr id="2" name="1 CuadroTexto"/>
          <p:cNvSpPr txBox="1"/>
          <p:nvPr/>
        </p:nvSpPr>
        <p:spPr>
          <a:xfrm>
            <a:off x="750066" y="5310997"/>
            <a:ext cx="7643866" cy="1569660"/>
          </a:xfrm>
          <a:prstGeom prst="rect">
            <a:avLst/>
          </a:prstGeom>
          <a:solidFill>
            <a:schemeClr val="accent2">
              <a:lumMod val="20000"/>
              <a:lumOff val="80000"/>
            </a:schemeClr>
          </a:solidFill>
        </p:spPr>
        <p:txBody>
          <a:bodyPr wrap="square" rtlCol="0">
            <a:spAutoFit/>
          </a:bodyPr>
          <a:lstStyle/>
          <a:p>
            <a:pPr algn="ctr"/>
            <a:r>
              <a:rPr lang="es-ES" sz="2400" dirty="0" smtClean="0">
                <a:solidFill>
                  <a:schemeClr val="tx1">
                    <a:lumMod val="95000"/>
                    <a:lumOff val="5000"/>
                  </a:schemeClr>
                </a:solidFill>
              </a:rPr>
              <a:t>El 22 de Abril fue erigida como sede del vicariato la misión de </a:t>
            </a:r>
            <a:r>
              <a:rPr lang="es-ES" sz="2400" dirty="0" err="1" smtClean="0">
                <a:solidFill>
                  <a:schemeClr val="tx1">
                    <a:lumMod val="95000"/>
                    <a:lumOff val="5000"/>
                  </a:schemeClr>
                </a:solidFill>
              </a:rPr>
              <a:t>Shiuchow</a:t>
            </a:r>
            <a:r>
              <a:rPr lang="es-ES" sz="2400" dirty="0" smtClean="0">
                <a:solidFill>
                  <a:schemeClr val="tx1">
                    <a:lumMod val="95000"/>
                    <a:lumOff val="5000"/>
                  </a:schemeClr>
                </a:solidFill>
              </a:rPr>
              <a:t>.</a:t>
            </a:r>
          </a:p>
          <a:p>
            <a:pPr algn="ctr"/>
            <a:r>
              <a:rPr lang="es-ES" sz="2400" dirty="0" smtClean="0">
                <a:solidFill>
                  <a:schemeClr val="tx1">
                    <a:lumMod val="95000"/>
                    <a:lumOff val="5000"/>
                  </a:schemeClr>
                </a:solidFill>
              </a:rPr>
              <a:t>Don </a:t>
            </a:r>
            <a:r>
              <a:rPr lang="es-ES" sz="2400" dirty="0" err="1" smtClean="0">
                <a:solidFill>
                  <a:schemeClr val="tx1">
                    <a:lumMod val="95000"/>
                    <a:lumOff val="5000"/>
                  </a:schemeClr>
                </a:solidFill>
              </a:rPr>
              <a:t>Versiglia</a:t>
            </a:r>
            <a:r>
              <a:rPr lang="es-ES" sz="2400" dirty="0" smtClean="0">
                <a:solidFill>
                  <a:schemeClr val="tx1">
                    <a:lumMod val="95000"/>
                    <a:lumOff val="5000"/>
                  </a:schemeClr>
                </a:solidFill>
              </a:rPr>
              <a:t> es consagrado obispo en </a:t>
            </a:r>
            <a:r>
              <a:rPr lang="es-ES" sz="2400" dirty="0" err="1" smtClean="0">
                <a:solidFill>
                  <a:schemeClr val="tx1">
                    <a:lumMod val="95000"/>
                    <a:lumOff val="5000"/>
                  </a:schemeClr>
                </a:solidFill>
              </a:rPr>
              <a:t>Canton</a:t>
            </a:r>
            <a:r>
              <a:rPr lang="es-ES" sz="2400" dirty="0" smtClean="0">
                <a:solidFill>
                  <a:schemeClr val="tx1">
                    <a:lumMod val="95000"/>
                    <a:lumOff val="5000"/>
                  </a:schemeClr>
                </a:solidFill>
              </a:rPr>
              <a:t> el 9 de Enero de 1921</a:t>
            </a:r>
            <a:endParaRPr lang="es-ES" sz="2400" dirty="0">
              <a:solidFill>
                <a:schemeClr val="tx1">
                  <a:lumMod val="95000"/>
                  <a:lumOff val="5000"/>
                </a:schemeClr>
              </a:solidFill>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190" r="4287"/>
          <a:stretch/>
        </p:blipFill>
        <p:spPr bwMode="auto">
          <a:xfrm rot="5400000">
            <a:off x="1726224" y="87455"/>
            <a:ext cx="5691551" cy="7834501"/>
          </a:xfrm>
          <a:prstGeom prst="rect">
            <a:avLst/>
          </a:prstGeom>
          <a:noFill/>
          <a:ln w="9525">
            <a:noFill/>
            <a:miter lim="800000"/>
            <a:headEnd/>
            <a:tailEnd/>
          </a:ln>
          <a:effectLst/>
        </p:spPr>
      </p:pic>
      <p:sp>
        <p:nvSpPr>
          <p:cNvPr id="3" name="2 CuadroTexto"/>
          <p:cNvSpPr txBox="1"/>
          <p:nvPr/>
        </p:nvSpPr>
        <p:spPr>
          <a:xfrm>
            <a:off x="2051720" y="1182743"/>
            <a:ext cx="6437530" cy="1200329"/>
          </a:xfrm>
          <a:prstGeom prst="rect">
            <a:avLst/>
          </a:prstGeom>
          <a:solidFill>
            <a:schemeClr val="tx1"/>
          </a:solidFill>
        </p:spPr>
        <p:txBody>
          <a:bodyPr wrap="square" rtlCol="0">
            <a:spAutoFit/>
          </a:bodyPr>
          <a:lstStyle/>
          <a:p>
            <a:pPr algn="ctr"/>
            <a:r>
              <a:rPr lang="es-ES" dirty="0" smtClean="0">
                <a:solidFill>
                  <a:schemeClr val="bg1">
                    <a:lumMod val="20000"/>
                    <a:lumOff val="80000"/>
                  </a:schemeClr>
                </a:solidFill>
              </a:rPr>
              <a:t>A las estructuras materiales, </a:t>
            </a:r>
            <a:r>
              <a:rPr lang="es-ES" dirty="0" err="1" smtClean="0">
                <a:solidFill>
                  <a:schemeClr val="bg1">
                    <a:lumMod val="20000"/>
                    <a:lumOff val="80000"/>
                  </a:schemeClr>
                </a:solidFill>
              </a:rPr>
              <a:t>mons.</a:t>
            </a:r>
            <a:r>
              <a:rPr lang="es-ES" dirty="0" smtClean="0">
                <a:solidFill>
                  <a:schemeClr val="bg1">
                    <a:lumMod val="20000"/>
                    <a:lumOff val="80000"/>
                  </a:schemeClr>
                </a:solidFill>
              </a:rPr>
              <a:t> Sabía agregar una sabia organización de la acción y de la vida misionera, y una segura tradición del celo apostólico, de caridad fraterna y de vida de familia entre los misioneros</a:t>
            </a:r>
            <a:endParaRPr lang="es-ES" dirty="0">
              <a:solidFill>
                <a:schemeClr val="bg1">
                  <a:lumMod val="20000"/>
                  <a:lumOff val="80000"/>
                </a:schemeClr>
              </a:solidFill>
            </a:endParaRPr>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bright="20000"/>
          </a:blip>
          <a:srcRect/>
          <a:stretch>
            <a:fillRect/>
          </a:stretch>
        </p:blipFill>
        <p:spPr bwMode="auto">
          <a:xfrm rot="16200000">
            <a:off x="1723373" y="-110020"/>
            <a:ext cx="5697255" cy="7596338"/>
          </a:xfrm>
          <a:prstGeom prst="rect">
            <a:avLst/>
          </a:prstGeom>
          <a:ln>
            <a:noFill/>
          </a:ln>
          <a:effectLst>
            <a:softEdge rad="112500"/>
          </a:effectLst>
        </p:spPr>
      </p:pic>
      <p:sp>
        <p:nvSpPr>
          <p:cNvPr id="5" name="4 CuadroTexto"/>
          <p:cNvSpPr txBox="1"/>
          <p:nvPr/>
        </p:nvSpPr>
        <p:spPr>
          <a:xfrm>
            <a:off x="1" y="5934669"/>
            <a:ext cx="9144000" cy="1200329"/>
          </a:xfrm>
          <a:prstGeom prst="rect">
            <a:avLst/>
          </a:prstGeom>
          <a:solidFill>
            <a:schemeClr val="tx1"/>
          </a:solidFill>
        </p:spPr>
        <p:txBody>
          <a:bodyPr wrap="square" rtlCol="0">
            <a:spAutoFit/>
          </a:bodyPr>
          <a:lstStyle/>
          <a:p>
            <a:r>
              <a:rPr lang="es-ES" sz="2400" dirty="0" smtClean="0">
                <a:solidFill>
                  <a:schemeClr val="bg1">
                    <a:lumMod val="20000"/>
                    <a:lumOff val="80000"/>
                  </a:schemeClr>
                </a:solidFill>
              </a:rPr>
              <a:t>Acogía como padre, afrontaba viajes largos y masacrantes para visitar y ayudar a los misioneros en su ministerio, y si estaban enfermos , él se convertía habitualmente en su </a:t>
            </a:r>
            <a:r>
              <a:rPr lang="es-ES" sz="2400" dirty="0" smtClean="0">
                <a:solidFill>
                  <a:schemeClr val="bg1">
                    <a:lumMod val="20000"/>
                    <a:lumOff val="80000"/>
                  </a:schemeClr>
                </a:solidFill>
              </a:rPr>
              <a:t>enfermero.</a:t>
            </a:r>
            <a:endParaRPr lang="es-ES" sz="2400" dirty="0">
              <a:solidFill>
                <a:schemeClr val="bg1">
                  <a:lumMod val="20000"/>
                  <a:lumOff val="80000"/>
                </a:schemeClr>
              </a:solidFill>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1412776"/>
            <a:ext cx="3571900" cy="1477328"/>
          </a:xfrm>
          <a:prstGeom prst="rect">
            <a:avLst/>
          </a:prstGeom>
          <a:noFill/>
        </p:spPr>
        <p:txBody>
          <a:bodyPr wrap="square" rtlCol="0">
            <a:spAutoFit/>
          </a:bodyPr>
          <a:lstStyle/>
          <a:p>
            <a:r>
              <a:rPr lang="es-ES" dirty="0" smtClean="0"/>
              <a:t>A los sufrimientos de una vida misionera llena de fatigas  de desprecios y de peligros, Mons. Agregaba penitencias extraordinarias.</a:t>
            </a:r>
            <a:endParaRPr lang="es-ES" dirty="0"/>
          </a:p>
        </p:txBody>
      </p:sp>
      <p:sp>
        <p:nvSpPr>
          <p:cNvPr id="3" name="2 CuadroTexto"/>
          <p:cNvSpPr txBox="1"/>
          <p:nvPr/>
        </p:nvSpPr>
        <p:spPr>
          <a:xfrm>
            <a:off x="142844" y="3791579"/>
            <a:ext cx="3714776" cy="646331"/>
          </a:xfrm>
          <a:prstGeom prst="rect">
            <a:avLst/>
          </a:prstGeom>
          <a:noFill/>
        </p:spPr>
        <p:txBody>
          <a:bodyPr wrap="square" rtlCol="0">
            <a:spAutoFit/>
          </a:bodyPr>
          <a:lstStyle/>
          <a:p>
            <a:pPr algn="ctr"/>
            <a:r>
              <a:rPr lang="es-ES" dirty="0" smtClean="0"/>
              <a:t>Creía en la </a:t>
            </a:r>
            <a:r>
              <a:rPr lang="es-ES" dirty="0" smtClean="0"/>
              <a:t>oración y era muy piadoso</a:t>
            </a:r>
            <a:endParaRPr lang="es-ES" dirty="0" smtClean="0"/>
          </a:p>
        </p:txBody>
      </p:sp>
      <p:pic>
        <p:nvPicPr>
          <p:cNvPr id="27650" name="Picture 2"/>
          <p:cNvPicPr>
            <a:picLocks noChangeAspect="1" noChangeArrowheads="1"/>
          </p:cNvPicPr>
          <p:nvPr/>
        </p:nvPicPr>
        <p:blipFill rotWithShape="1">
          <a:blip r:embed="rId2" cstate="print"/>
          <a:srcRect r="3963"/>
          <a:stretch/>
        </p:blipFill>
        <p:spPr bwMode="auto">
          <a:xfrm>
            <a:off x="3999996" y="0"/>
            <a:ext cx="5459314" cy="6858000"/>
          </a:xfrm>
          <a:prstGeom prst="rect">
            <a:avLst/>
          </a:prstGeom>
          <a:noFill/>
          <a:ln w="9525">
            <a:noFill/>
            <a:miter lim="800000"/>
            <a:headEnd/>
            <a:tailEnd/>
          </a:ln>
          <a:effec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to="" calcmode="lin" valueType="num">
                                      <p:cBhvr>
                                        <p:cTn id="7" dur="1" fill="hold"/>
                                        <p:tgtEl>
                                          <p:spTgt spid="276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285728"/>
            <a:ext cx="8358246" cy="1200329"/>
          </a:xfrm>
          <a:prstGeom prst="rect">
            <a:avLst/>
          </a:prstGeom>
          <a:noFill/>
        </p:spPr>
        <p:txBody>
          <a:bodyPr wrap="square" rtlCol="0">
            <a:spAutoFit/>
          </a:bodyPr>
          <a:lstStyle/>
          <a:p>
            <a:r>
              <a:rPr lang="es-ES" dirty="0" smtClean="0"/>
              <a:t>Siempre ternura materna entre sus misioneros, creciente sed de sacrificio por salvar las almas, profunda humildad, ardiente deseo de santidad… también sed de martirio, del ofrecimiento de la propia vida por el bien de las misiones, del desprendimiento de la tierra de un alma únicamente absorta en Dios.</a:t>
            </a:r>
          </a:p>
        </p:txBody>
      </p:sp>
      <p:pic>
        <p:nvPicPr>
          <p:cNvPr id="2050" name="Picture 2"/>
          <p:cNvPicPr>
            <a:picLocks noChangeAspect="1" noChangeArrowheads="1"/>
          </p:cNvPicPr>
          <p:nvPr/>
        </p:nvPicPr>
        <p:blipFill>
          <a:blip r:embed="rId2" cstate="print">
            <a:lum bright="30000"/>
          </a:blip>
          <a:srcRect/>
          <a:stretch>
            <a:fillRect/>
          </a:stretch>
        </p:blipFill>
        <p:spPr bwMode="auto">
          <a:xfrm rot="16200000">
            <a:off x="2053176" y="18470"/>
            <a:ext cx="5357826" cy="8321234"/>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1 CuadroTexto"/>
          <p:cNvSpPr txBox="1"/>
          <p:nvPr/>
        </p:nvSpPr>
        <p:spPr>
          <a:xfrm>
            <a:off x="304934" y="548680"/>
            <a:ext cx="8215370" cy="1200329"/>
          </a:xfrm>
          <a:prstGeom prst="rect">
            <a:avLst/>
          </a:prstGeom>
          <a:noFill/>
        </p:spPr>
        <p:txBody>
          <a:bodyPr wrap="square" rtlCol="0">
            <a:spAutoFit/>
          </a:bodyPr>
          <a:lstStyle/>
          <a:p>
            <a:pPr algn="ctr"/>
            <a:r>
              <a:rPr lang="es-ES" sz="2400" dirty="0" smtClean="0"/>
              <a:t>Tantas eran las virtudes que don Felipe  </a:t>
            </a:r>
            <a:r>
              <a:rPr lang="es-ES" sz="2400" dirty="0" err="1" smtClean="0"/>
              <a:t>Rinaldi</a:t>
            </a:r>
            <a:r>
              <a:rPr lang="es-ES" sz="2400" dirty="0" smtClean="0"/>
              <a:t> aseguró que su causa de beatificación se podía introducir aún prescindiendo del martirio.</a:t>
            </a:r>
            <a:endParaRPr lang="es-ES" sz="2400"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571480"/>
            <a:ext cx="4286280" cy="369332"/>
          </a:xfrm>
          <a:prstGeom prst="rect">
            <a:avLst/>
          </a:prstGeom>
          <a:noFill/>
        </p:spPr>
        <p:txBody>
          <a:bodyPr wrap="square" rtlCol="0">
            <a:spAutoFit/>
          </a:bodyPr>
          <a:lstStyle/>
          <a:p>
            <a:endParaRPr lang="es-ES"/>
          </a:p>
        </p:txBody>
      </p:sp>
      <p:sp>
        <p:nvSpPr>
          <p:cNvPr id="3" name="2 CuadroTexto"/>
          <p:cNvSpPr txBox="1"/>
          <p:nvPr/>
        </p:nvSpPr>
        <p:spPr>
          <a:xfrm>
            <a:off x="1071538" y="714356"/>
            <a:ext cx="7143800" cy="2308324"/>
          </a:xfrm>
          <a:prstGeom prst="rect">
            <a:avLst/>
          </a:prstGeom>
          <a:noFill/>
        </p:spPr>
        <p:txBody>
          <a:bodyPr wrap="square" rtlCol="0">
            <a:spAutoFit/>
          </a:bodyPr>
          <a:lstStyle/>
          <a:p>
            <a:pPr algn="ctr"/>
            <a:r>
              <a:rPr lang="es-ES" dirty="0" smtClean="0"/>
              <a:t>San Luis </a:t>
            </a:r>
            <a:r>
              <a:rPr lang="es-ES" dirty="0" err="1" smtClean="0"/>
              <a:t>Versiglia</a:t>
            </a:r>
            <a:r>
              <a:rPr lang="es-ES" dirty="0" smtClean="0"/>
              <a:t>  y san Calixto </a:t>
            </a:r>
            <a:r>
              <a:rPr lang="es-ES" dirty="0" err="1" smtClean="0"/>
              <a:t>Caravario</a:t>
            </a:r>
            <a:r>
              <a:rPr lang="es-ES" dirty="0" smtClean="0"/>
              <a:t>  forman parte de la XXXIX expedición misionera de los salesianos hacia China, de la que también participan:</a:t>
            </a:r>
          </a:p>
          <a:p>
            <a:pPr algn="ctr">
              <a:buFont typeface="Arial" pitchFamily="34" charset="0"/>
              <a:buChar char="•"/>
            </a:pPr>
            <a:r>
              <a:rPr lang="es-ES" dirty="0" smtClean="0"/>
              <a:t> Don Pietro </a:t>
            </a:r>
            <a:r>
              <a:rPr lang="es-ES" dirty="0" err="1" smtClean="0"/>
              <a:t>Beruti</a:t>
            </a:r>
            <a:endParaRPr lang="es-ES" dirty="0" smtClean="0"/>
          </a:p>
          <a:p>
            <a:pPr algn="ctr">
              <a:buFont typeface="Arial" pitchFamily="34" charset="0"/>
              <a:buChar char="•"/>
            </a:pPr>
            <a:r>
              <a:rPr lang="es-ES" dirty="0" smtClean="0"/>
              <a:t>Mons. Giovanni </a:t>
            </a:r>
            <a:r>
              <a:rPr lang="es-ES" dirty="0" err="1" smtClean="0"/>
              <a:t>Batt</a:t>
            </a:r>
            <a:r>
              <a:rPr lang="es-ES" dirty="0" smtClean="0"/>
              <a:t>. </a:t>
            </a:r>
            <a:r>
              <a:rPr lang="es-ES" dirty="0" err="1" smtClean="0"/>
              <a:t>Couturon</a:t>
            </a:r>
            <a:endParaRPr lang="es-ES" dirty="0" smtClean="0"/>
          </a:p>
          <a:p>
            <a:pPr algn="ctr">
              <a:buFont typeface="Arial" pitchFamily="34" charset="0"/>
              <a:buChar char="•"/>
            </a:pPr>
            <a:r>
              <a:rPr lang="es-ES" dirty="0" smtClean="0"/>
              <a:t>Don Giovanni </a:t>
            </a:r>
            <a:r>
              <a:rPr lang="es-ES" dirty="0" err="1" smtClean="0"/>
              <a:t>Fergani</a:t>
            </a:r>
            <a:endParaRPr lang="es-ES" dirty="0" smtClean="0"/>
          </a:p>
          <a:p>
            <a:pPr algn="ctr">
              <a:buFont typeface="Arial" pitchFamily="34" charset="0"/>
              <a:buChar char="•"/>
            </a:pPr>
            <a:r>
              <a:rPr lang="es-ES" dirty="0" smtClean="0"/>
              <a:t>Don </a:t>
            </a:r>
            <a:r>
              <a:rPr lang="es-ES" dirty="0" err="1" smtClean="0"/>
              <a:t>Lodovico</a:t>
            </a:r>
            <a:r>
              <a:rPr lang="es-ES" dirty="0" smtClean="0"/>
              <a:t> Olive</a:t>
            </a:r>
          </a:p>
          <a:p>
            <a:pPr algn="ctr">
              <a:buFont typeface="Arial" pitchFamily="34" charset="0"/>
              <a:buChar char="•"/>
            </a:pPr>
            <a:r>
              <a:rPr lang="es-ES" dirty="0" smtClean="0"/>
              <a:t>Don Bruno </a:t>
            </a:r>
            <a:r>
              <a:rPr lang="es-ES" dirty="0" err="1" smtClean="0"/>
              <a:t>Orjuela</a:t>
            </a:r>
            <a:endParaRPr lang="es-ES" dirty="0"/>
          </a:p>
        </p:txBody>
      </p:sp>
      <p:pic>
        <p:nvPicPr>
          <p:cNvPr id="5" name="Picture 2"/>
          <p:cNvPicPr>
            <a:picLocks noChangeAspect="1" noChangeArrowheads="1"/>
          </p:cNvPicPr>
          <p:nvPr/>
        </p:nvPicPr>
        <p:blipFill>
          <a:blip r:embed="rId2" cstate="print"/>
          <a:srcRect/>
          <a:stretch>
            <a:fillRect/>
          </a:stretch>
        </p:blipFill>
        <p:spPr bwMode="auto">
          <a:xfrm>
            <a:off x="2500298" y="3286124"/>
            <a:ext cx="4572032" cy="30574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lum bright="20000"/>
          </a:blip>
          <a:srcRect/>
          <a:stretch>
            <a:fillRect/>
          </a:stretch>
        </p:blipFill>
        <p:spPr bwMode="auto">
          <a:xfrm>
            <a:off x="2428860" y="214290"/>
            <a:ext cx="4071934" cy="50127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Rectángulo"/>
          <p:cNvSpPr/>
          <p:nvPr/>
        </p:nvSpPr>
        <p:spPr>
          <a:xfrm>
            <a:off x="1857356" y="4357694"/>
            <a:ext cx="550072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5400" b="1" cap="none" spc="0"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latin typeface="Edwardian Script ITC" pitchFamily="66" charset="0"/>
              </a:rPr>
              <a:t>San Calixto </a:t>
            </a:r>
            <a:r>
              <a:rPr lang="es-ES" sz="5400" b="1" cap="none" spc="0" dirty="0" err="1"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latin typeface="Edwardian Script ITC" pitchFamily="66" charset="0"/>
              </a:rPr>
              <a:t>Caravario</a:t>
            </a:r>
            <a:endParaRPr lang="es-ES" sz="5400" b="1" cap="none" spc="0"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latin typeface="Edwardian Script ITC" pitchFamily="66" charset="0"/>
            </a:endParaRPr>
          </a:p>
        </p:txBody>
      </p:sp>
      <p:sp>
        <p:nvSpPr>
          <p:cNvPr id="5" name="4 CuadroTexto"/>
          <p:cNvSpPr txBox="1"/>
          <p:nvPr/>
        </p:nvSpPr>
        <p:spPr>
          <a:xfrm>
            <a:off x="428596" y="5357826"/>
            <a:ext cx="8286808" cy="1200329"/>
          </a:xfrm>
          <a:prstGeom prst="rect">
            <a:avLst/>
          </a:prstGeom>
          <a:noFill/>
        </p:spPr>
        <p:txBody>
          <a:bodyPr wrap="square" rtlCol="0">
            <a:spAutoFit/>
          </a:bodyPr>
          <a:lstStyle/>
          <a:p>
            <a:pPr>
              <a:buFont typeface="Arial" pitchFamily="34" charset="0"/>
              <a:buChar char="•"/>
            </a:pPr>
            <a:r>
              <a:rPr lang="es-ES" dirty="0" smtClean="0"/>
              <a:t>Nace en </a:t>
            </a:r>
            <a:r>
              <a:rPr lang="es-ES" dirty="0" err="1" smtClean="0"/>
              <a:t>Courgnè</a:t>
            </a:r>
            <a:r>
              <a:rPr lang="es-ES" dirty="0" smtClean="0"/>
              <a:t>, Turín el 18 de Enero de 1903</a:t>
            </a:r>
          </a:p>
          <a:p>
            <a:pPr>
              <a:buFont typeface="Arial" pitchFamily="34" charset="0"/>
              <a:buChar char="•"/>
            </a:pPr>
            <a:r>
              <a:rPr lang="es-ES" dirty="0" smtClean="0"/>
              <a:t>Profesa en </a:t>
            </a:r>
            <a:r>
              <a:rPr lang="es-ES" dirty="0" err="1" smtClean="0"/>
              <a:t>Foglizzo</a:t>
            </a:r>
            <a:r>
              <a:rPr lang="es-ES" dirty="0" smtClean="0"/>
              <a:t>, Turín el 19 de septiembre de 1919</a:t>
            </a:r>
          </a:p>
          <a:p>
            <a:pPr>
              <a:buFont typeface="Arial" pitchFamily="34" charset="0"/>
              <a:buChar char="•"/>
            </a:pPr>
            <a:r>
              <a:rPr lang="es-ES" dirty="0" smtClean="0"/>
              <a:t>Ordenación sacerdotal en </a:t>
            </a:r>
            <a:r>
              <a:rPr lang="es-ES" dirty="0" err="1" smtClean="0"/>
              <a:t>Schiuchow</a:t>
            </a:r>
            <a:r>
              <a:rPr lang="es-ES" dirty="0" smtClean="0"/>
              <a:t> (</a:t>
            </a:r>
            <a:r>
              <a:rPr lang="es-ES" dirty="0" err="1" smtClean="0"/>
              <a:t>Kwangtung</a:t>
            </a:r>
            <a:r>
              <a:rPr lang="es-ES" dirty="0" smtClean="0"/>
              <a:t>- China) el 18 de mayo de 1929</a:t>
            </a:r>
          </a:p>
          <a:p>
            <a:pPr>
              <a:buFont typeface="Arial" pitchFamily="34" charset="0"/>
              <a:buChar char="•"/>
            </a:pPr>
            <a:r>
              <a:rPr lang="es-ES" dirty="0" smtClean="0"/>
              <a:t>Muere en </a:t>
            </a:r>
            <a:r>
              <a:rPr lang="es-ES" dirty="0" err="1" smtClean="0"/>
              <a:t>Litowtsui</a:t>
            </a:r>
            <a:r>
              <a:rPr lang="es-ES" dirty="0" smtClean="0"/>
              <a:t> el 25 de Febrero de 1930</a:t>
            </a:r>
            <a:endParaRPr lang="es-E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428604"/>
            <a:ext cx="8001056" cy="1815882"/>
          </a:xfrm>
          <a:prstGeom prst="rect">
            <a:avLst/>
          </a:prstGeom>
          <a:noFill/>
        </p:spPr>
        <p:txBody>
          <a:bodyPr wrap="square" rtlCol="0">
            <a:spAutoFit/>
          </a:bodyPr>
          <a:lstStyle/>
          <a:p>
            <a:r>
              <a:rPr lang="es-ES" sz="2800" dirty="0" smtClean="0"/>
              <a:t>Testimonio de su hermana:</a:t>
            </a:r>
          </a:p>
          <a:p>
            <a:r>
              <a:rPr lang="es-ES" sz="2800" i="1" dirty="0" smtClean="0"/>
              <a:t>“De pocos años, manifestó una índole seria y una fuerte inclinación al recogimiento de su casa y una grande veneración por la mamá”</a:t>
            </a:r>
            <a:endParaRPr lang="es-ES" sz="2800" i="1" dirty="0"/>
          </a:p>
        </p:txBody>
      </p:sp>
      <p:pic>
        <p:nvPicPr>
          <p:cNvPr id="6" name="Picture 5"/>
          <p:cNvPicPr>
            <a:picLocks noChangeAspect="1" noChangeArrowheads="1"/>
          </p:cNvPicPr>
          <p:nvPr/>
        </p:nvPicPr>
        <p:blipFill>
          <a:blip r:embed="rId2" cstate="print"/>
          <a:srcRect/>
          <a:stretch>
            <a:fillRect/>
          </a:stretch>
        </p:blipFill>
        <p:spPr bwMode="auto">
          <a:xfrm>
            <a:off x="1714480" y="2214554"/>
            <a:ext cx="6038498" cy="4286256"/>
          </a:xfrm>
          <a:prstGeom prst="ellipse">
            <a:avLst/>
          </a:prstGeom>
          <a:ln>
            <a:noFill/>
          </a:ln>
          <a:effectLst>
            <a:softEdge rad="112500"/>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356069" y="1125354"/>
            <a:ext cx="4429156" cy="1323439"/>
          </a:xfrm>
          <a:prstGeom prst="rect">
            <a:avLst/>
          </a:prstGeom>
          <a:noFill/>
        </p:spPr>
        <p:txBody>
          <a:bodyPr wrap="square" rtlCol="0">
            <a:spAutoFit/>
          </a:bodyPr>
          <a:lstStyle/>
          <a:p>
            <a:r>
              <a:rPr lang="es-ES" sz="2000" dirty="0" smtClean="0"/>
              <a:t>El Señor y su mamá fueron </a:t>
            </a:r>
            <a:r>
              <a:rPr lang="es-ES" sz="2000" dirty="0" err="1" smtClean="0"/>
              <a:t>ls</a:t>
            </a:r>
            <a:r>
              <a:rPr lang="es-ES" sz="2000" dirty="0" smtClean="0"/>
              <a:t> dos polos de atracción para Calixto. Sus maestros vieron en él un jovencito singular por su bondad y su inteligencia</a:t>
            </a:r>
            <a:endParaRPr lang="es-ES" sz="2000" dirty="0"/>
          </a:p>
        </p:txBody>
      </p:sp>
      <p:sp>
        <p:nvSpPr>
          <p:cNvPr id="4" name="3 CuadroTexto"/>
          <p:cNvSpPr txBox="1"/>
          <p:nvPr/>
        </p:nvSpPr>
        <p:spPr>
          <a:xfrm>
            <a:off x="4429124" y="2478375"/>
            <a:ext cx="4214842" cy="2246769"/>
          </a:xfrm>
          <a:prstGeom prst="rect">
            <a:avLst/>
          </a:prstGeom>
          <a:noFill/>
        </p:spPr>
        <p:txBody>
          <a:bodyPr wrap="square" rtlCol="0">
            <a:spAutoFit/>
          </a:bodyPr>
          <a:lstStyle/>
          <a:p>
            <a:r>
              <a:rPr lang="es-ES" sz="2000" dirty="0" smtClean="0"/>
              <a:t>Demostró siempre una piedad superior para sus años, especialmente cuando se estaba preparando para la primera comunión… </a:t>
            </a:r>
            <a:r>
              <a:rPr lang="es-ES" sz="2000" i="1" dirty="0" smtClean="0"/>
              <a:t>quiere permanecer tres días en retiro en un Instituto de Hermanas con apenas siete años</a:t>
            </a:r>
            <a:endParaRPr lang="es-ES" sz="2000" dirty="0"/>
          </a:p>
        </p:txBody>
      </p:sp>
      <p:sp>
        <p:nvSpPr>
          <p:cNvPr id="5" name="4 CuadroTexto"/>
          <p:cNvSpPr txBox="1"/>
          <p:nvPr/>
        </p:nvSpPr>
        <p:spPr>
          <a:xfrm>
            <a:off x="4500562" y="4725144"/>
            <a:ext cx="4000528" cy="1938992"/>
          </a:xfrm>
          <a:prstGeom prst="rect">
            <a:avLst/>
          </a:prstGeom>
          <a:noFill/>
        </p:spPr>
        <p:txBody>
          <a:bodyPr wrap="square" rtlCol="0">
            <a:spAutoFit/>
          </a:bodyPr>
          <a:lstStyle/>
          <a:p>
            <a:r>
              <a:rPr lang="es-ES" sz="2000" dirty="0" smtClean="0"/>
              <a:t>En el ambiente del oratorio festivo de “san José”, y del colegio salesiano “Juan Evangelista”, su atracción por el Señor se concretó en el deseo de consagrarse en el sacerdocio.</a:t>
            </a:r>
            <a:endParaRPr lang="es-ES" sz="2000" dirty="0"/>
          </a:p>
        </p:txBody>
      </p:sp>
      <p:pic>
        <p:nvPicPr>
          <p:cNvPr id="6" name="Picture 2"/>
          <p:cNvPicPr>
            <a:picLocks noChangeAspect="1" noChangeArrowheads="1"/>
          </p:cNvPicPr>
          <p:nvPr/>
        </p:nvPicPr>
        <p:blipFill>
          <a:blip r:embed="rId2" cstate="print">
            <a:lum bright="20000"/>
          </a:blip>
          <a:srcRect/>
          <a:stretch>
            <a:fillRect/>
          </a:stretch>
        </p:blipFill>
        <p:spPr bwMode="auto">
          <a:xfrm>
            <a:off x="285719" y="593516"/>
            <a:ext cx="4070349" cy="6070620"/>
          </a:xfrm>
          <a:prstGeom prst="ellipse">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2" y="1700808"/>
            <a:ext cx="4500594" cy="2246769"/>
          </a:xfrm>
          <a:prstGeom prst="rect">
            <a:avLst/>
          </a:prstGeom>
          <a:noFill/>
        </p:spPr>
        <p:txBody>
          <a:bodyPr wrap="square" rtlCol="0">
            <a:spAutoFit/>
          </a:bodyPr>
          <a:lstStyle/>
          <a:p>
            <a:r>
              <a:rPr lang="es-ES" sz="2800" dirty="0" smtClean="0"/>
              <a:t>A uno que le preguntó sobre su deseo le dice:</a:t>
            </a:r>
          </a:p>
          <a:p>
            <a:r>
              <a:rPr lang="es-ES" sz="2800" i="1" dirty="0" smtClean="0"/>
              <a:t>“Pedí al Señor la gracia de ser como San Luis y ser sacerdote”</a:t>
            </a:r>
            <a:endParaRPr lang="es-ES" sz="2800" i="1" dirty="0"/>
          </a:p>
        </p:txBody>
      </p:sp>
      <p:pic>
        <p:nvPicPr>
          <p:cNvPr id="4" name="Picture 2"/>
          <p:cNvPicPr>
            <a:picLocks noChangeAspect="1" noChangeArrowheads="1"/>
          </p:cNvPicPr>
          <p:nvPr/>
        </p:nvPicPr>
        <p:blipFill>
          <a:blip r:embed="rId2" cstate="print">
            <a:lum bright="20000"/>
          </a:blip>
          <a:srcRect/>
          <a:stretch>
            <a:fillRect/>
          </a:stretch>
        </p:blipFill>
        <p:spPr bwMode="auto">
          <a:xfrm>
            <a:off x="6000760" y="77695"/>
            <a:ext cx="2428860" cy="6780305"/>
          </a:xfrm>
          <a:prstGeom prst="rect">
            <a:avLst/>
          </a:prstGeom>
          <a:ln>
            <a:noFill/>
          </a:ln>
          <a:effectLst>
            <a:softEdge rad="112500"/>
          </a:effectLst>
        </p:spPr>
      </p:pic>
      <p:sp>
        <p:nvSpPr>
          <p:cNvPr id="5" name="4 CuadroTexto"/>
          <p:cNvSpPr txBox="1"/>
          <p:nvPr/>
        </p:nvSpPr>
        <p:spPr>
          <a:xfrm>
            <a:off x="154072" y="5500700"/>
            <a:ext cx="5572164" cy="830997"/>
          </a:xfrm>
          <a:prstGeom prst="rect">
            <a:avLst/>
          </a:prstGeom>
          <a:noFill/>
        </p:spPr>
        <p:txBody>
          <a:bodyPr wrap="square" rtlCol="0">
            <a:spAutoFit/>
          </a:bodyPr>
          <a:lstStyle/>
          <a:p>
            <a:pPr algn="ctr"/>
            <a:r>
              <a:rPr lang="es-ES" sz="2400" dirty="0" smtClean="0">
                <a:latin typeface="Berlin Sans FB" pitchFamily="34" charset="0"/>
              </a:rPr>
              <a:t>Y toda su vida fue orientada a conseguir esta meta</a:t>
            </a:r>
            <a:endParaRPr lang="es-ES" sz="2400" dirty="0">
              <a:latin typeface="Berlin Sans FB"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ulturasdomundo.com/images/cultura-chines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CuadroTexto"/>
          <p:cNvSpPr txBox="1"/>
          <p:nvPr/>
        </p:nvSpPr>
        <p:spPr>
          <a:xfrm>
            <a:off x="428596" y="214290"/>
            <a:ext cx="8501122" cy="1200329"/>
          </a:xfrm>
          <a:prstGeom prst="rect">
            <a:avLst/>
          </a:prstGeom>
          <a:solidFill>
            <a:schemeClr val="tx1"/>
          </a:solidFill>
        </p:spPr>
        <p:txBody>
          <a:bodyPr wrap="square" rtlCol="0">
            <a:spAutoFit/>
          </a:bodyPr>
          <a:lstStyle/>
          <a:p>
            <a:pPr>
              <a:buFont typeface="Wingdings" pitchFamily="2" charset="2"/>
              <a:buChar char="ü"/>
            </a:pPr>
            <a:r>
              <a:rPr lang="es-ES" sz="2400" dirty="0" smtClean="0"/>
              <a:t> </a:t>
            </a:r>
            <a:r>
              <a:rPr lang="es-ES" sz="2400" dirty="0" smtClean="0">
                <a:solidFill>
                  <a:schemeClr val="bg2">
                    <a:lumMod val="20000"/>
                    <a:lumOff val="80000"/>
                  </a:schemeClr>
                </a:solidFill>
              </a:rPr>
              <a:t>En la escuela y en el noviciado fue modelo por compostura y </a:t>
            </a:r>
            <a:r>
              <a:rPr lang="es-ES" sz="2400" dirty="0" smtClean="0">
                <a:solidFill>
                  <a:schemeClr val="bg2">
                    <a:lumMod val="20000"/>
                    <a:lumOff val="80000"/>
                  </a:schemeClr>
                </a:solidFill>
              </a:rPr>
              <a:t>diligencia. </a:t>
            </a:r>
            <a:r>
              <a:rPr lang="es-ES" sz="2400" dirty="0" smtClean="0">
                <a:solidFill>
                  <a:schemeClr val="bg2">
                    <a:lumMod val="20000"/>
                    <a:lumOff val="80000"/>
                  </a:schemeClr>
                </a:solidFill>
              </a:rPr>
              <a:t>Y en 1924 puede realizar su sueño misionero. Parte el 7 de octubre para </a:t>
            </a:r>
            <a:r>
              <a:rPr lang="es-ES" sz="2400" dirty="0" err="1" smtClean="0">
                <a:solidFill>
                  <a:schemeClr val="bg2">
                    <a:lumMod val="20000"/>
                    <a:lumOff val="80000"/>
                  </a:schemeClr>
                </a:solidFill>
              </a:rPr>
              <a:t>Shangai</a:t>
            </a:r>
            <a:endParaRPr lang="es-ES" sz="2400" dirty="0">
              <a:solidFill>
                <a:schemeClr val="bg2">
                  <a:lumMod val="20000"/>
                  <a:lumOff val="80000"/>
                </a:schemeClr>
              </a:solidFill>
            </a:endParaRPr>
          </a:p>
        </p:txBody>
      </p:sp>
      <p:pic>
        <p:nvPicPr>
          <p:cNvPr id="4" name="Picture 9"/>
          <p:cNvPicPr>
            <a:picLocks noChangeAspect="1" noChangeArrowheads="1"/>
          </p:cNvPicPr>
          <p:nvPr/>
        </p:nvPicPr>
        <p:blipFill>
          <a:blip r:embed="rId3" cstate="print">
            <a:lum bright="20000"/>
          </a:blip>
          <a:srcRect/>
          <a:stretch>
            <a:fillRect/>
          </a:stretch>
        </p:blipFill>
        <p:spPr bwMode="auto">
          <a:xfrm>
            <a:off x="3203848" y="1589750"/>
            <a:ext cx="2446712" cy="5301208"/>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9239" y="2276872"/>
            <a:ext cx="2357454" cy="3539430"/>
          </a:xfrm>
          <a:prstGeom prst="rect">
            <a:avLst/>
          </a:prstGeom>
          <a:noFill/>
        </p:spPr>
        <p:txBody>
          <a:bodyPr wrap="square" rtlCol="0">
            <a:spAutoFit/>
          </a:bodyPr>
          <a:lstStyle/>
          <a:p>
            <a:pPr algn="ctr"/>
            <a:r>
              <a:rPr lang="es-ES" sz="3200" i="1" dirty="0" smtClean="0"/>
              <a:t>“Señor, yo no quiero que mi cruz sea ligera  ni pesada, sino que se haga tu Voluntad”</a:t>
            </a:r>
            <a:endParaRPr lang="es-ES" sz="3200" i="1" dirty="0"/>
          </a:p>
        </p:txBody>
      </p:sp>
      <p:pic>
        <p:nvPicPr>
          <p:cNvPr id="3" name="Picture 3"/>
          <p:cNvPicPr>
            <a:picLocks noChangeAspect="1" noChangeArrowheads="1"/>
          </p:cNvPicPr>
          <p:nvPr/>
        </p:nvPicPr>
        <p:blipFill>
          <a:blip r:embed="rId2" cstate="print"/>
          <a:srcRect/>
          <a:stretch>
            <a:fillRect/>
          </a:stretch>
        </p:blipFill>
        <p:spPr bwMode="auto">
          <a:xfrm>
            <a:off x="2500298" y="571480"/>
            <a:ext cx="3929090" cy="5573178"/>
          </a:xfrm>
          <a:prstGeom prst="ellipse">
            <a:avLst/>
          </a:prstGeom>
          <a:ln>
            <a:noFill/>
          </a:ln>
          <a:effectLst>
            <a:softEdge rad="112500"/>
          </a:effectLst>
        </p:spPr>
      </p:pic>
      <p:sp>
        <p:nvSpPr>
          <p:cNvPr id="4" name="3 CuadroTexto"/>
          <p:cNvSpPr txBox="1"/>
          <p:nvPr/>
        </p:nvSpPr>
        <p:spPr>
          <a:xfrm>
            <a:off x="6429388" y="2564904"/>
            <a:ext cx="2214578" cy="2554545"/>
          </a:xfrm>
          <a:prstGeom prst="rect">
            <a:avLst/>
          </a:prstGeom>
          <a:noFill/>
        </p:spPr>
        <p:txBody>
          <a:bodyPr wrap="square" rtlCol="0">
            <a:spAutoFit/>
          </a:bodyPr>
          <a:lstStyle/>
          <a:p>
            <a:pPr algn="ctr"/>
            <a:r>
              <a:rPr lang="es-ES" sz="3200" i="1" dirty="0" smtClean="0"/>
              <a:t>«Solo te pido quela pueda llevar con gusto».</a:t>
            </a:r>
            <a:endParaRPr lang="es-ES" sz="3200" dirty="0"/>
          </a:p>
        </p:txBody>
      </p:sp>
      <p:sp>
        <p:nvSpPr>
          <p:cNvPr id="5" name="4 CuadroTexto"/>
          <p:cNvSpPr txBox="1"/>
          <p:nvPr/>
        </p:nvSpPr>
        <p:spPr>
          <a:xfrm>
            <a:off x="401394" y="759306"/>
            <a:ext cx="2631236" cy="830997"/>
          </a:xfrm>
          <a:prstGeom prst="rect">
            <a:avLst/>
          </a:prstGeom>
          <a:noFill/>
        </p:spPr>
        <p:txBody>
          <a:bodyPr wrap="square" rtlCol="0">
            <a:spAutoFit/>
          </a:bodyPr>
          <a:lstStyle/>
          <a:p>
            <a:r>
              <a:rPr lang="es-ES" sz="2400" dirty="0" smtClean="0"/>
              <a:t>En su diario escribe:</a:t>
            </a:r>
            <a:endParaRPr lang="es-ES" sz="2400" dirty="0"/>
          </a:p>
        </p:txBody>
      </p:sp>
    </p:spTree>
  </p:cSld>
  <p:clrMapOvr>
    <a:masterClrMapping/>
  </p:clrMapOvr>
  <p:transition spd="slow">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0" y="0"/>
            <a:ext cx="9219192" cy="6858000"/>
          </a:xfrm>
          <a:prstGeom prst="rect">
            <a:avLst/>
          </a:prstGeom>
          <a:noFill/>
          <a:ln w="9525">
            <a:noFill/>
            <a:miter lim="800000"/>
            <a:headEnd/>
            <a:tailEnd/>
          </a:ln>
          <a:effectLst/>
        </p:spPr>
      </p:pic>
      <p:sp>
        <p:nvSpPr>
          <p:cNvPr id="3" name="2 CuadroTexto"/>
          <p:cNvSpPr txBox="1"/>
          <p:nvPr/>
        </p:nvSpPr>
        <p:spPr>
          <a:xfrm>
            <a:off x="1142976" y="214290"/>
            <a:ext cx="7429552" cy="523220"/>
          </a:xfrm>
          <a:custGeom>
            <a:avLst/>
            <a:gdLst>
              <a:gd name="connsiteX0" fmla="*/ 0 w 4286280"/>
              <a:gd name="connsiteY0" fmla="*/ 0 h 369332"/>
              <a:gd name="connsiteX1" fmla="*/ 4286280 w 4286280"/>
              <a:gd name="connsiteY1" fmla="*/ 0 h 369332"/>
              <a:gd name="connsiteX2" fmla="*/ 4286280 w 4286280"/>
              <a:gd name="connsiteY2" fmla="*/ 369332 h 369332"/>
              <a:gd name="connsiteX3" fmla="*/ 0 w 4286280"/>
              <a:gd name="connsiteY3" fmla="*/ 369332 h 369332"/>
              <a:gd name="connsiteX4" fmla="*/ 0 w 428628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80" h="369332">
                <a:moveTo>
                  <a:pt x="0" y="0"/>
                </a:moveTo>
                <a:lnTo>
                  <a:pt x="4286280" y="0"/>
                </a:lnTo>
                <a:lnTo>
                  <a:pt x="4286280" y="369332"/>
                </a:lnTo>
                <a:lnTo>
                  <a:pt x="0" y="369332"/>
                </a:lnTo>
                <a:lnTo>
                  <a:pt x="0" y="0"/>
                </a:lnTo>
                <a:close/>
              </a:path>
            </a:pathLst>
          </a:custGeom>
          <a:solidFill>
            <a:schemeClr val="tx1">
              <a:lumMod val="65000"/>
              <a:lumOff val="35000"/>
            </a:schemeClr>
          </a:solidFill>
          <a:ln>
            <a:noFill/>
          </a:ln>
          <a:effectLst>
            <a:outerShdw blurRad="225425" dist="50800" dir="5220000" algn="ctr">
              <a:srgbClr val="000000">
                <a:alpha val="33000"/>
              </a:srgbClr>
            </a:outerShdw>
          </a:effectLst>
        </p:spPr>
        <p:txBody>
          <a:bodyPr wrap="square" rtlCol="0">
            <a:spAutoFit/>
          </a:bodyPr>
          <a:lstStyle/>
          <a:p>
            <a:r>
              <a:rPr lang="es-ES" sz="2800" dirty="0" smtClean="0">
                <a:solidFill>
                  <a:srgbClr val="FFFFFF"/>
                </a:solidFill>
              </a:rPr>
              <a:t>Las líneas orientadoras de su vida fueron:</a:t>
            </a:r>
          </a:p>
        </p:txBody>
      </p:sp>
      <p:sp>
        <p:nvSpPr>
          <p:cNvPr id="4" name="3 Arco"/>
          <p:cNvSpPr/>
          <p:nvPr/>
        </p:nvSpPr>
        <p:spPr>
          <a:xfrm>
            <a:off x="571472" y="85723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0" y="1142984"/>
            <a:ext cx="3714776" cy="461665"/>
          </a:xfrm>
          <a:prstGeom prst="rect">
            <a:avLst/>
          </a:prstGeom>
          <a:solidFill>
            <a:schemeClr val="tx2">
              <a:lumMod val="20000"/>
              <a:lumOff val="80000"/>
            </a:schemeClr>
          </a:solidFill>
          <a:ln>
            <a:solidFill>
              <a:schemeClr val="tx1"/>
            </a:solidFill>
          </a:ln>
          <a:scene3d>
            <a:camera prst="perspectiveContrastingRightFacing"/>
            <a:lightRig rig="threePt" dir="t"/>
          </a:scene3d>
        </p:spPr>
        <p:txBody>
          <a:bodyPr wrap="square" rtlCol="0">
            <a:spAutoFit/>
          </a:bodyPr>
          <a:lstStyle/>
          <a:p>
            <a:r>
              <a:rPr lang="es-ES" sz="2400" dirty="0" smtClean="0">
                <a:solidFill>
                  <a:schemeClr val="accent1">
                    <a:lumMod val="50000"/>
                  </a:schemeClr>
                </a:solidFill>
              </a:rPr>
              <a:t>La Voluntad de Dios </a:t>
            </a:r>
            <a:endParaRPr lang="es-ES" sz="2400" dirty="0">
              <a:solidFill>
                <a:schemeClr val="accent1">
                  <a:lumMod val="50000"/>
                </a:schemeClr>
              </a:solidFill>
            </a:endParaRPr>
          </a:p>
        </p:txBody>
      </p:sp>
      <p:sp>
        <p:nvSpPr>
          <p:cNvPr id="6" name="5 CuadroTexto"/>
          <p:cNvSpPr txBox="1"/>
          <p:nvPr/>
        </p:nvSpPr>
        <p:spPr>
          <a:xfrm>
            <a:off x="3071802" y="6072206"/>
            <a:ext cx="3357586" cy="461665"/>
          </a:xfrm>
          <a:prstGeom prst="rect">
            <a:avLst/>
          </a:prstGeom>
          <a:solidFill>
            <a:schemeClr val="bg1">
              <a:lumMod val="20000"/>
              <a:lumOff val="80000"/>
            </a:schemeClr>
          </a:solidFill>
          <a:ln>
            <a:solidFill>
              <a:schemeClr val="tx1"/>
            </a:solidFill>
          </a:ln>
          <a:scene3d>
            <a:camera prst="perspectiveContrastingRightFacing"/>
            <a:lightRig rig="threePt" dir="t"/>
          </a:scene3d>
        </p:spPr>
        <p:txBody>
          <a:bodyPr wrap="square" rtlCol="0">
            <a:spAutoFit/>
          </a:bodyPr>
          <a:lstStyle/>
          <a:p>
            <a:r>
              <a:rPr lang="es-ES" sz="2400" dirty="0" smtClean="0">
                <a:solidFill>
                  <a:schemeClr val="accent1">
                    <a:lumMod val="50000"/>
                  </a:schemeClr>
                </a:solidFill>
              </a:rPr>
              <a:t>La meta del sacerdocio</a:t>
            </a:r>
            <a:endParaRPr lang="es-ES" sz="2400" dirty="0">
              <a:solidFill>
                <a:schemeClr val="accent1">
                  <a:lumMod val="50000"/>
                </a:schemeClr>
              </a:solidFill>
            </a:endParaRPr>
          </a:p>
        </p:txBody>
      </p:sp>
      <p:sp>
        <p:nvSpPr>
          <p:cNvPr id="7" name="6 CuadroTexto"/>
          <p:cNvSpPr txBox="1"/>
          <p:nvPr/>
        </p:nvSpPr>
        <p:spPr>
          <a:xfrm>
            <a:off x="5572132" y="928670"/>
            <a:ext cx="4429156" cy="461665"/>
          </a:xfrm>
          <a:prstGeom prst="rect">
            <a:avLst/>
          </a:prstGeom>
          <a:solidFill>
            <a:schemeClr val="bg1">
              <a:lumMod val="20000"/>
              <a:lumOff val="80000"/>
            </a:schemeClr>
          </a:solidFill>
          <a:ln>
            <a:solidFill>
              <a:schemeClr val="tx1"/>
            </a:solidFill>
          </a:ln>
          <a:scene3d>
            <a:camera prst="perspectiveContrastingRightFacing"/>
            <a:lightRig rig="threePt" dir="t"/>
          </a:scene3d>
        </p:spPr>
        <p:txBody>
          <a:bodyPr wrap="square" rtlCol="0">
            <a:spAutoFit/>
          </a:bodyPr>
          <a:lstStyle/>
          <a:p>
            <a:r>
              <a:rPr lang="es-ES" sz="2400" dirty="0" smtClean="0">
                <a:solidFill>
                  <a:schemeClr val="accent1">
                    <a:lumMod val="50000"/>
                  </a:schemeClr>
                </a:solidFill>
              </a:rPr>
              <a:t>El recuerdo de su buena mamá</a:t>
            </a:r>
            <a:endParaRPr lang="es-ES" sz="2400" dirty="0">
              <a:solidFill>
                <a:schemeClr val="accent1">
                  <a:lumMod val="50000"/>
                </a:schemeClr>
              </a:solidFill>
            </a:endParaRPr>
          </a:p>
        </p:txBody>
      </p:sp>
    </p:spTree>
  </p:cSld>
  <p:clrMapOvr>
    <a:masterClrMapping/>
  </p:clrMapOvr>
  <p:transition spd="slow">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323957"/>
            <a:ext cx="2607140" cy="6555641"/>
          </a:xfrm>
          <a:prstGeom prst="rect">
            <a:avLst/>
          </a:prstGeom>
          <a:noFill/>
        </p:spPr>
        <p:txBody>
          <a:bodyPr wrap="square" rtlCol="0">
            <a:spAutoFit/>
          </a:bodyPr>
          <a:lstStyle/>
          <a:p>
            <a:pPr algn="ctr"/>
            <a:r>
              <a:rPr lang="es-ES" sz="2000" dirty="0" smtClean="0"/>
              <a:t>En sus dos años en </a:t>
            </a:r>
            <a:r>
              <a:rPr lang="es-ES" sz="2000" dirty="0" err="1" smtClean="0"/>
              <a:t>Shangai</a:t>
            </a:r>
            <a:r>
              <a:rPr lang="es-ES" sz="2000" dirty="0" smtClean="0"/>
              <a:t> (20 de noviembre de 1924 a 9 de enero de 1927) atiende con tanta </a:t>
            </a:r>
            <a:r>
              <a:rPr lang="es-ES" sz="2000" dirty="0" err="1" smtClean="0"/>
              <a:t>dedicaión</a:t>
            </a:r>
            <a:r>
              <a:rPr lang="es-ES" sz="2000" dirty="0" smtClean="0"/>
              <a:t>, tacto pedagógico y espíritu religioso  la instrucción religiosa y la asistencia de un centenar de jóvenes </a:t>
            </a:r>
            <a:r>
              <a:rPr lang="es-ES" sz="2000" dirty="0" err="1" smtClean="0"/>
              <a:t>huerfanos</a:t>
            </a:r>
            <a:r>
              <a:rPr lang="es-ES" sz="2000" dirty="0" smtClean="0"/>
              <a:t> paganos, que contribuye eficazmente a “</a:t>
            </a:r>
            <a:r>
              <a:rPr lang="es-ES" sz="2000" dirty="0" err="1" smtClean="0"/>
              <a:t>avvicinarli</a:t>
            </a:r>
            <a:r>
              <a:rPr lang="es-ES" sz="2000" dirty="0" smtClean="0"/>
              <a:t>”  al cristianismo: Veinte reciben el bautismo, y algunos piden retomar los estudios para lanzarse al sacerdocio.</a:t>
            </a:r>
            <a:endParaRPr lang="es-ES" sz="2000" dirty="0"/>
          </a:p>
        </p:txBody>
      </p:sp>
      <p:pic>
        <p:nvPicPr>
          <p:cNvPr id="5" name="Picture 3"/>
          <p:cNvPicPr>
            <a:picLocks noChangeAspect="1" noChangeArrowheads="1"/>
          </p:cNvPicPr>
          <p:nvPr/>
        </p:nvPicPr>
        <p:blipFill>
          <a:blip r:embed="rId2" cstate="print"/>
          <a:srcRect/>
          <a:stretch>
            <a:fillRect/>
          </a:stretch>
        </p:blipFill>
        <p:spPr bwMode="auto">
          <a:xfrm>
            <a:off x="2786050" y="1071546"/>
            <a:ext cx="6072230" cy="436044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vocearancio.ingdirect.it/wp-content/uploads/2010/01/petrolio21.jpg"/>
          <p:cNvPicPr>
            <a:picLocks noChangeAspect="1" noChangeArrowheads="1"/>
          </p:cNvPicPr>
          <p:nvPr/>
        </p:nvPicPr>
        <p:blipFill>
          <a:blip r:embed="rId2" cstate="print"/>
          <a:srcRect/>
          <a:stretch>
            <a:fillRect/>
          </a:stretch>
        </p:blipFill>
        <p:spPr bwMode="auto">
          <a:xfrm>
            <a:off x="1043608" y="980728"/>
            <a:ext cx="7380312" cy="5578498"/>
          </a:xfrm>
          <a:prstGeom prst="rect">
            <a:avLst/>
          </a:prstGeom>
          <a:noFill/>
        </p:spPr>
      </p:pic>
      <p:sp>
        <p:nvSpPr>
          <p:cNvPr id="3" name="2 CuadroTexto"/>
          <p:cNvSpPr txBox="1"/>
          <p:nvPr/>
        </p:nvSpPr>
        <p:spPr>
          <a:xfrm>
            <a:off x="2051720" y="4989566"/>
            <a:ext cx="6048672" cy="1569660"/>
          </a:xfrm>
          <a:prstGeom prst="rect">
            <a:avLst/>
          </a:prstGeom>
          <a:noFill/>
        </p:spPr>
        <p:txBody>
          <a:bodyPr wrap="square" rtlCol="0">
            <a:spAutoFit/>
          </a:bodyPr>
          <a:lstStyle/>
          <a:p>
            <a:r>
              <a:rPr lang="es-ES" sz="2400" dirty="0" smtClean="0">
                <a:solidFill>
                  <a:srgbClr val="FFFFFF"/>
                </a:solidFill>
              </a:rPr>
              <a:t>Las revueltas políticas de 1926 obligaron al os salesianos a abandonar la escuela profesional. </a:t>
            </a:r>
            <a:r>
              <a:rPr lang="es-ES" sz="2400" dirty="0" err="1" smtClean="0">
                <a:solidFill>
                  <a:srgbClr val="FFFFFF"/>
                </a:solidFill>
              </a:rPr>
              <a:t>Caravario</a:t>
            </a:r>
            <a:r>
              <a:rPr lang="es-ES" sz="2400" dirty="0" smtClean="0">
                <a:solidFill>
                  <a:srgbClr val="FFFFFF"/>
                </a:solidFill>
              </a:rPr>
              <a:t> fue destinado a Timor, Indonesia</a:t>
            </a:r>
            <a:endParaRPr lang="es-ES" sz="2400"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voyagesphotosmanu.com/Complet/images/mapa_geografico_indonesia.gif"/>
          <p:cNvPicPr>
            <a:picLocks noChangeAspect="1" noChangeArrowheads="1"/>
          </p:cNvPicPr>
          <p:nvPr/>
        </p:nvPicPr>
        <p:blipFill>
          <a:blip r:embed="rId2" cstate="print"/>
          <a:srcRect/>
          <a:stretch>
            <a:fillRect/>
          </a:stretch>
        </p:blipFill>
        <p:spPr bwMode="auto">
          <a:xfrm>
            <a:off x="0" y="0"/>
            <a:ext cx="9144000" cy="6890326"/>
          </a:xfrm>
          <a:prstGeom prst="rect">
            <a:avLst/>
          </a:prstGeom>
          <a:noFill/>
        </p:spPr>
      </p:pic>
      <p:sp>
        <p:nvSpPr>
          <p:cNvPr id="4" name="3 Rectángulo"/>
          <p:cNvSpPr/>
          <p:nvPr/>
        </p:nvSpPr>
        <p:spPr>
          <a:xfrm>
            <a:off x="5286380" y="4143380"/>
            <a:ext cx="1785950" cy="100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000760" y="4643446"/>
            <a:ext cx="805029" cy="369332"/>
          </a:xfrm>
          <a:prstGeom prst="rect">
            <a:avLst/>
          </a:prstGeom>
          <a:noFill/>
        </p:spPr>
        <p:txBody>
          <a:bodyPr wrap="none" rtlCol="0">
            <a:spAutoFit/>
          </a:bodyPr>
          <a:lstStyle/>
          <a:p>
            <a:r>
              <a:rPr lang="es-ES" dirty="0" smtClean="0">
                <a:solidFill>
                  <a:srgbClr val="FF0000"/>
                </a:solidFill>
              </a:rPr>
              <a:t>Timor</a:t>
            </a:r>
            <a:endParaRPr lang="es-ES" dirty="0"/>
          </a:p>
        </p:txBody>
      </p:sp>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2555776" y="836712"/>
            <a:ext cx="3978476" cy="5304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profesorenlinea.cl/imagenPaises/TimorOriental-mapa.gif"/>
          <p:cNvPicPr>
            <a:picLocks noChangeAspect="1" noChangeArrowheads="1"/>
          </p:cNvPicPr>
          <p:nvPr/>
        </p:nvPicPr>
        <p:blipFill>
          <a:blip r:embed="rId2" cstate="print"/>
          <a:srcRect/>
          <a:stretch>
            <a:fillRect/>
          </a:stretch>
        </p:blipFill>
        <p:spPr bwMode="auto">
          <a:xfrm>
            <a:off x="0" y="0"/>
            <a:ext cx="9217845" cy="6858000"/>
          </a:xfrm>
          <a:prstGeom prst="rect">
            <a:avLst/>
          </a:prstGeom>
          <a:noFill/>
        </p:spPr>
      </p:pic>
      <p:sp>
        <p:nvSpPr>
          <p:cNvPr id="3" name="2 CuadroTexto"/>
          <p:cNvSpPr txBox="1"/>
          <p:nvPr/>
        </p:nvSpPr>
        <p:spPr>
          <a:xfrm>
            <a:off x="4714876" y="4286256"/>
            <a:ext cx="4321620" cy="1815882"/>
          </a:xfrm>
          <a:prstGeom prst="rect">
            <a:avLst/>
          </a:prstGeom>
          <a:noFill/>
        </p:spPr>
        <p:txBody>
          <a:bodyPr wrap="square" rtlCol="0">
            <a:spAutoFit/>
          </a:bodyPr>
          <a:lstStyle/>
          <a:p>
            <a:pPr algn="ctr"/>
            <a:r>
              <a:rPr lang="es-ES" sz="2800" dirty="0" smtClean="0"/>
              <a:t>«Debo recorrer el mundo: es el Señor quien lo dispone así. Que se haga su Voluntad»</a:t>
            </a:r>
            <a:endParaRPr lang="es-ES" sz="2800" dirty="0"/>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36962" y="-25618"/>
            <a:ext cx="9180962" cy="6883617"/>
          </a:xfrm>
          <a:prstGeom prst="rect">
            <a:avLst/>
          </a:prstGeom>
          <a:solidFill>
            <a:schemeClr val="tx1">
              <a:lumMod val="50000"/>
              <a:lumOff val="50000"/>
            </a:schemeClr>
          </a:solidFill>
          <a:ln w="9525">
            <a:noFill/>
            <a:miter lim="800000"/>
            <a:headEnd/>
            <a:tailEnd/>
          </a:ln>
          <a:effectLst/>
        </p:spPr>
      </p:pic>
      <p:sp>
        <p:nvSpPr>
          <p:cNvPr id="4" name="3 Rectángulo"/>
          <p:cNvSpPr/>
          <p:nvPr/>
        </p:nvSpPr>
        <p:spPr>
          <a:xfrm>
            <a:off x="6516216" y="784700"/>
            <a:ext cx="2627784" cy="5632311"/>
          </a:xfrm>
          <a:prstGeom prst="rect">
            <a:avLst/>
          </a:prstGeom>
        </p:spPr>
        <p:txBody>
          <a:bodyPr wrap="square">
            <a:spAutoFit/>
          </a:bodyPr>
          <a:lstStyle/>
          <a:p>
            <a:pPr lvl="0"/>
            <a:r>
              <a:rPr lang="es-ES" sz="2400" dirty="0">
                <a:solidFill>
                  <a:schemeClr val="bg1">
                    <a:lumMod val="40000"/>
                    <a:lumOff val="60000"/>
                  </a:schemeClr>
                </a:solidFill>
              </a:rPr>
              <a:t>La meta no lejana del sacerdocio y la exigencia  de ser un sacerdote santo se hace siempre más </a:t>
            </a:r>
            <a:r>
              <a:rPr lang="es-ES" sz="2400" dirty="0" smtClean="0">
                <a:solidFill>
                  <a:schemeClr val="bg1">
                    <a:lumMod val="40000"/>
                    <a:lumOff val="60000"/>
                  </a:schemeClr>
                </a:solidFill>
              </a:rPr>
              <a:t>profunda </a:t>
            </a:r>
            <a:r>
              <a:rPr lang="es-ES" sz="2400" dirty="0">
                <a:solidFill>
                  <a:schemeClr val="bg1">
                    <a:lumMod val="40000"/>
                    <a:lumOff val="60000"/>
                  </a:schemeClr>
                </a:solidFill>
              </a:rPr>
              <a:t>y ocupa toda su alma. Pero las dificultades retardaron un año su ordenación, esto no lo turbó; siempre sometido dócilmente a la Voluntad de Dios.</a:t>
            </a:r>
            <a:endParaRPr lang="es-ES" sz="2400" dirty="0">
              <a:solidFill>
                <a:schemeClr val="bg1">
                  <a:lumMod val="40000"/>
                  <a:lumOff val="60000"/>
                </a:schemeClr>
              </a:solidFill>
            </a:endParaRPr>
          </a:p>
        </p:txBody>
      </p:sp>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gentedelpuerto.com/wp-content/uploads/2010/10/ignaciogaztelu_ordenacion1_puertosantamaria.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95004" y="2372110"/>
            <a:ext cx="4915035" cy="3672408"/>
          </a:xfrm>
          <a:prstGeom prst="rect">
            <a:avLst/>
          </a:prstGeom>
          <a:noFill/>
        </p:spPr>
      </p:pic>
      <p:sp>
        <p:nvSpPr>
          <p:cNvPr id="2" name="1 CuadroTexto"/>
          <p:cNvSpPr txBox="1"/>
          <p:nvPr/>
        </p:nvSpPr>
        <p:spPr>
          <a:xfrm>
            <a:off x="5627062" y="3745570"/>
            <a:ext cx="3258683" cy="923330"/>
          </a:xfrm>
          <a:prstGeom prst="rect">
            <a:avLst/>
          </a:prstGeom>
          <a:solidFill>
            <a:schemeClr val="bg2">
              <a:lumMod val="20000"/>
              <a:lumOff val="80000"/>
            </a:schemeClr>
          </a:solidFill>
        </p:spPr>
        <p:txBody>
          <a:bodyPr wrap="square" rtlCol="0">
            <a:spAutoFit/>
          </a:bodyPr>
          <a:lstStyle/>
          <a:p>
            <a:pPr algn="ctr"/>
            <a:r>
              <a:rPr lang="es-ES" dirty="0" smtClean="0"/>
              <a:t>El sábado 18 de mayo  de 1929 Versiglia le confiere el </a:t>
            </a:r>
            <a:r>
              <a:rPr lang="es-ES" dirty="0" smtClean="0"/>
              <a:t>Presbiterado</a:t>
            </a:r>
            <a:r>
              <a:rPr lang="es-ES" dirty="0" smtClean="0"/>
              <a:t>. </a:t>
            </a:r>
            <a:endParaRPr lang="es-ES" dirty="0"/>
          </a:p>
        </p:txBody>
      </p:sp>
      <p:sp>
        <p:nvSpPr>
          <p:cNvPr id="3" name="2 CuadroTexto"/>
          <p:cNvSpPr txBox="1"/>
          <p:nvPr/>
        </p:nvSpPr>
        <p:spPr>
          <a:xfrm>
            <a:off x="4099399" y="836712"/>
            <a:ext cx="4786346" cy="1015663"/>
          </a:xfrm>
          <a:prstGeom prst="rect">
            <a:avLst/>
          </a:prstGeom>
          <a:solidFill>
            <a:schemeClr val="bg2">
              <a:lumMod val="20000"/>
              <a:lumOff val="80000"/>
            </a:schemeClr>
          </a:solidFill>
        </p:spPr>
        <p:txBody>
          <a:bodyPr wrap="square" rtlCol="0">
            <a:spAutoFit/>
          </a:bodyPr>
          <a:lstStyle/>
          <a:p>
            <a:pPr algn="ctr"/>
            <a:r>
              <a:rPr lang="es-ES" sz="2000" dirty="0" smtClean="0"/>
              <a:t>Cerrada la misión de Timor, </a:t>
            </a:r>
            <a:r>
              <a:rPr lang="es-ES" sz="2000" dirty="0" err="1" smtClean="0"/>
              <a:t>Caravario</a:t>
            </a:r>
            <a:r>
              <a:rPr lang="es-ES" sz="2000" dirty="0" smtClean="0"/>
              <a:t> alcanza su última meta en la misión de </a:t>
            </a:r>
            <a:r>
              <a:rPr lang="es-ES" sz="2000" dirty="0" err="1" smtClean="0"/>
              <a:t>Shiuchow</a:t>
            </a:r>
            <a:r>
              <a:rPr lang="es-ES" sz="2000" dirty="0" smtClean="0"/>
              <a:t>…</a:t>
            </a:r>
            <a:endParaRPr lang="es-ES" sz="2000" dirty="0"/>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rainforestradio.com/wordpress/wp-content/uploads/2011/12/paisaje-lago-chi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CuadroTexto"/>
          <p:cNvSpPr txBox="1"/>
          <p:nvPr/>
        </p:nvSpPr>
        <p:spPr>
          <a:xfrm>
            <a:off x="2571736" y="1571612"/>
            <a:ext cx="3714776" cy="2554545"/>
          </a:xfrm>
          <a:prstGeom prst="rect">
            <a:avLst/>
          </a:prstGeom>
          <a:noFill/>
        </p:spPr>
        <p:txBody>
          <a:bodyPr wrap="square" rtlCol="0">
            <a:spAutoFit/>
          </a:bodyPr>
          <a:lstStyle/>
          <a:p>
            <a:r>
              <a:rPr lang="es-ES" sz="3200" dirty="0" smtClean="0">
                <a:solidFill>
                  <a:schemeClr val="bg1">
                    <a:lumMod val="20000"/>
                    <a:lumOff val="80000"/>
                  </a:schemeClr>
                </a:solidFill>
                <a:latin typeface="Brush Script MT" pitchFamily="66" charset="0"/>
              </a:rPr>
              <a:t>“</a:t>
            </a:r>
            <a:r>
              <a:rPr lang="es-ES" sz="4000" dirty="0" smtClean="0">
                <a:solidFill>
                  <a:schemeClr val="bg1">
                    <a:lumMod val="20000"/>
                    <a:lumOff val="80000"/>
                  </a:schemeClr>
                </a:solidFill>
                <a:latin typeface="Brush Script MT" pitchFamily="66" charset="0"/>
              </a:rPr>
              <a:t>Mamá tu Calixto es sacerdote para siempre.</a:t>
            </a:r>
          </a:p>
          <a:p>
            <a:r>
              <a:rPr lang="es-ES" sz="4000" dirty="0" smtClean="0">
                <a:solidFill>
                  <a:schemeClr val="bg1">
                    <a:lumMod val="20000"/>
                    <a:lumOff val="80000"/>
                  </a:schemeClr>
                </a:solidFill>
                <a:latin typeface="Brush Script MT" pitchFamily="66" charset="0"/>
              </a:rPr>
              <a:t>Agradece al Señor.”</a:t>
            </a:r>
            <a:endParaRPr lang="es-ES" sz="4000" dirty="0">
              <a:solidFill>
                <a:schemeClr val="bg1">
                  <a:lumMod val="20000"/>
                  <a:lumOff val="80000"/>
                </a:schemeClr>
              </a:solidFill>
              <a:latin typeface="Brush Script MT" pitchFamily="66"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hormiga.org/fondosescritorio/wallpapers/Paisajes-y-naturaleza/fotos/Paisajes-4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CuadroTexto"/>
          <p:cNvSpPr txBox="1"/>
          <p:nvPr/>
        </p:nvSpPr>
        <p:spPr>
          <a:xfrm>
            <a:off x="4000496" y="214290"/>
            <a:ext cx="4929222" cy="1569660"/>
          </a:xfrm>
          <a:prstGeom prst="rect">
            <a:avLst/>
          </a:prstGeom>
          <a:noFill/>
        </p:spPr>
        <p:txBody>
          <a:bodyPr wrap="square" rtlCol="0">
            <a:spAutoFit/>
          </a:bodyPr>
          <a:lstStyle/>
          <a:p>
            <a:r>
              <a:rPr lang="es-ES" sz="2400" dirty="0" smtClean="0"/>
              <a:t>En la misión de </a:t>
            </a:r>
            <a:r>
              <a:rPr lang="es-ES" sz="2400" dirty="0" err="1" smtClean="0"/>
              <a:t>Linshow</a:t>
            </a:r>
            <a:r>
              <a:rPr lang="es-ES" sz="2400" dirty="0" smtClean="0"/>
              <a:t> Don </a:t>
            </a:r>
            <a:r>
              <a:rPr lang="es-ES" sz="2400" dirty="0" err="1" smtClean="0"/>
              <a:t>Guarona</a:t>
            </a:r>
            <a:r>
              <a:rPr lang="es-ES" sz="2400" dirty="0" smtClean="0"/>
              <a:t> escribe:</a:t>
            </a:r>
          </a:p>
          <a:p>
            <a:r>
              <a:rPr lang="es-ES" sz="2400" dirty="0" smtClean="0"/>
              <a:t>“</a:t>
            </a:r>
            <a:r>
              <a:rPr lang="es-ES" sz="2400" dirty="0" err="1" smtClean="0"/>
              <a:t>Èl</a:t>
            </a:r>
            <a:r>
              <a:rPr lang="es-ES" sz="2400" dirty="0" smtClean="0"/>
              <a:t> es modelo para los sacerdotes misioneros”</a:t>
            </a:r>
            <a:endParaRPr lang="es-ES" sz="2400" dirty="0"/>
          </a:p>
        </p:txBody>
      </p:sp>
      <p:sp>
        <p:nvSpPr>
          <p:cNvPr id="3" name="2 CuadroTexto"/>
          <p:cNvSpPr txBox="1"/>
          <p:nvPr/>
        </p:nvSpPr>
        <p:spPr>
          <a:xfrm>
            <a:off x="12394" y="4565064"/>
            <a:ext cx="4572000" cy="1815882"/>
          </a:xfrm>
          <a:prstGeom prst="rect">
            <a:avLst/>
          </a:prstGeom>
          <a:noFill/>
        </p:spPr>
        <p:txBody>
          <a:bodyPr wrap="square" rtlCol="0">
            <a:spAutoFit/>
          </a:bodyPr>
          <a:lstStyle/>
          <a:p>
            <a:r>
              <a:rPr lang="es-ES" sz="2800" dirty="0" smtClean="0">
                <a:solidFill>
                  <a:schemeClr val="bg2">
                    <a:lumMod val="60000"/>
                    <a:lumOff val="40000"/>
                  </a:schemeClr>
                </a:solidFill>
              </a:rPr>
              <a:t>Don Carlo Braga: “La vida de Don Caravario fue nítida </a:t>
            </a:r>
            <a:r>
              <a:rPr lang="es-ES" sz="2800" i="1" dirty="0" smtClean="0">
                <a:solidFill>
                  <a:schemeClr val="bg2">
                    <a:lumMod val="60000"/>
                    <a:lumOff val="40000"/>
                  </a:schemeClr>
                </a:solidFill>
              </a:rPr>
              <a:t>desde la mañana hasta la tarde</a:t>
            </a:r>
            <a:r>
              <a:rPr lang="es-ES" sz="2800" dirty="0" smtClean="0">
                <a:solidFill>
                  <a:schemeClr val="bg2">
                    <a:lumMod val="60000"/>
                    <a:lumOff val="40000"/>
                  </a:schemeClr>
                </a:solidFill>
              </a:rPr>
              <a:t>”</a:t>
            </a:r>
            <a:endParaRPr lang="es-ES" sz="2800"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1.bp.blogspot.com/_59sqa4-xklY/TCNpXMlXAxI/AAAAAAAAAJo/F6cOFiPgXsY/s400/fotos_de_paisajes_amaneceres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CuadroTexto"/>
          <p:cNvSpPr txBox="1"/>
          <p:nvPr/>
        </p:nvSpPr>
        <p:spPr>
          <a:xfrm>
            <a:off x="2285984" y="1357298"/>
            <a:ext cx="4357718" cy="2800767"/>
          </a:xfrm>
          <a:prstGeom prst="rect">
            <a:avLst/>
          </a:prstGeom>
          <a:noFill/>
        </p:spPr>
        <p:txBody>
          <a:bodyPr wrap="square" rtlCol="0">
            <a:spAutoFit/>
          </a:bodyPr>
          <a:lstStyle/>
          <a:p>
            <a:pPr algn="ctr"/>
            <a:r>
              <a:rPr lang="es-ES" sz="4400" dirty="0" smtClean="0">
                <a:solidFill>
                  <a:schemeClr val="bg1">
                    <a:lumMod val="20000"/>
                    <a:lumOff val="80000"/>
                  </a:schemeClr>
                </a:solidFill>
                <a:latin typeface="Brush Script MT" pitchFamily="66" charset="0"/>
              </a:rPr>
              <a:t>Partiendo de Timor escribe:</a:t>
            </a:r>
          </a:p>
          <a:p>
            <a:pPr algn="ctr"/>
            <a:r>
              <a:rPr lang="es-ES" sz="4400" dirty="0" smtClean="0">
                <a:solidFill>
                  <a:schemeClr val="bg1">
                    <a:lumMod val="20000"/>
                    <a:lumOff val="80000"/>
                  </a:schemeClr>
                </a:solidFill>
                <a:latin typeface="Brush Script MT" pitchFamily="66" charset="0"/>
              </a:rPr>
              <a:t>“Voy a donde me espera el martirio</a:t>
            </a:r>
            <a:endParaRPr lang="es-ES" sz="4400" dirty="0">
              <a:solidFill>
                <a:schemeClr val="bg1">
                  <a:lumMod val="20000"/>
                  <a:lumOff val="80000"/>
                </a:schemeClr>
              </a:solidFill>
              <a:latin typeface="Brush Script MT"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37451" y="908720"/>
            <a:ext cx="3500462" cy="3046988"/>
          </a:xfrm>
          <a:prstGeom prst="rect">
            <a:avLst/>
          </a:prstGeom>
          <a:noFill/>
          <a:ln>
            <a:noFill/>
          </a:ln>
        </p:spPr>
        <p:txBody>
          <a:bodyPr wrap="square" rtlCol="0">
            <a:spAutoFit/>
          </a:bodyPr>
          <a:lstStyle/>
          <a:p>
            <a:pPr algn="just"/>
            <a:r>
              <a:rPr lang="es-ES" sz="2400" dirty="0" smtClean="0"/>
              <a:t>La mañana del 24 de febrero de 1930 Mons. </a:t>
            </a:r>
            <a:r>
              <a:rPr lang="es-ES" sz="2400" dirty="0" err="1" smtClean="0"/>
              <a:t>Versiglia</a:t>
            </a:r>
            <a:r>
              <a:rPr lang="es-ES" sz="2400" dirty="0" smtClean="0"/>
              <a:t> y Don </a:t>
            </a:r>
            <a:r>
              <a:rPr lang="es-ES" sz="2400" dirty="0" err="1" smtClean="0"/>
              <a:t>Caravario</a:t>
            </a:r>
            <a:r>
              <a:rPr lang="es-ES" sz="2400" dirty="0" smtClean="0"/>
              <a:t> partieron de </a:t>
            </a:r>
            <a:r>
              <a:rPr lang="es-ES" sz="2400" dirty="0" err="1" smtClean="0"/>
              <a:t>Shiuchow</a:t>
            </a:r>
            <a:r>
              <a:rPr lang="es-ES" sz="2400" dirty="0" smtClean="0"/>
              <a:t> a la cabeza de una pequeña comitiva: dos jóvenes maestras y su hermana, una joven catequista.</a:t>
            </a:r>
            <a:endParaRPr lang="es-ES" sz="2400" dirty="0"/>
          </a:p>
        </p:txBody>
      </p:sp>
      <p:pic>
        <p:nvPicPr>
          <p:cNvPr id="3" name="Picture 2"/>
          <p:cNvPicPr>
            <a:picLocks noChangeAspect="1" noChangeArrowheads="1"/>
          </p:cNvPicPr>
          <p:nvPr/>
        </p:nvPicPr>
        <p:blipFill>
          <a:blip r:embed="rId2" cstate="print"/>
          <a:srcRect/>
          <a:stretch>
            <a:fillRect/>
          </a:stretch>
        </p:blipFill>
        <p:spPr bwMode="auto">
          <a:xfrm>
            <a:off x="539552" y="764704"/>
            <a:ext cx="4214272" cy="5824979"/>
          </a:xfrm>
          <a:prstGeom prst="rect">
            <a:avLst/>
          </a:prstGeom>
          <a:ln>
            <a:noFill/>
          </a:ln>
          <a:effectLst>
            <a:softEdge rad="112500"/>
          </a:effectLst>
        </p:spPr>
      </p:pic>
      <p:sp>
        <p:nvSpPr>
          <p:cNvPr id="4" name="3 CuadroTexto"/>
          <p:cNvSpPr txBox="1"/>
          <p:nvPr/>
        </p:nvSpPr>
        <p:spPr>
          <a:xfrm>
            <a:off x="5214942" y="4714884"/>
            <a:ext cx="3500462" cy="1200329"/>
          </a:xfrm>
          <a:prstGeom prst="rect">
            <a:avLst/>
          </a:prstGeom>
          <a:noFill/>
        </p:spPr>
        <p:txBody>
          <a:bodyPr wrap="square" rtlCol="0">
            <a:spAutoFit/>
          </a:bodyPr>
          <a:lstStyle/>
          <a:p>
            <a:r>
              <a:rPr lang="es-ES" dirty="0" smtClean="0"/>
              <a:t>Ellos solían acompañar en largos viajes a sus alumnos porque la presencia del misionero era motivo de seguridad.</a:t>
            </a:r>
            <a:endParaRPr lang="es-ES" dirty="0"/>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3019" y="0"/>
            <a:ext cx="9157019" cy="6858001"/>
          </a:xfrm>
          <a:prstGeom prst="rect">
            <a:avLst/>
          </a:prstGeom>
          <a:noFill/>
          <a:ln w="9525">
            <a:noFill/>
            <a:miter lim="800000"/>
            <a:headEnd/>
            <a:tailEnd/>
          </a:ln>
          <a:effectLst/>
        </p:spPr>
      </p:pic>
      <p:sp>
        <p:nvSpPr>
          <p:cNvPr id="3" name="2 CuadroTexto"/>
          <p:cNvSpPr txBox="1"/>
          <p:nvPr/>
        </p:nvSpPr>
        <p:spPr>
          <a:xfrm>
            <a:off x="357158" y="214290"/>
            <a:ext cx="8001056" cy="923330"/>
          </a:xfrm>
          <a:prstGeom prst="rect">
            <a:avLst/>
          </a:prstGeom>
          <a:noFill/>
        </p:spPr>
        <p:txBody>
          <a:bodyPr wrap="square" rtlCol="0">
            <a:spAutoFit/>
          </a:bodyPr>
          <a:lstStyle/>
          <a:p>
            <a:r>
              <a:rPr lang="es-ES" dirty="0" smtClean="0">
                <a:solidFill>
                  <a:schemeClr val="tx1">
                    <a:lumMod val="85000"/>
                    <a:lumOff val="15000"/>
                  </a:schemeClr>
                </a:solidFill>
              </a:rPr>
              <a:t>Pasado el 25 de Febrero después de cinco horas de camino, por el mediodía, su barca fue atacada por un grupo de diez piratas armados. El atraco había sido premeditado y al menos dos eran ex soldados </a:t>
            </a:r>
            <a:r>
              <a:rPr lang="es-ES" dirty="0" err="1" smtClean="0">
                <a:solidFill>
                  <a:schemeClr val="tx1">
                    <a:lumMod val="85000"/>
                    <a:lumOff val="15000"/>
                  </a:schemeClr>
                </a:solidFill>
              </a:rPr>
              <a:t>bolscevichi</a:t>
            </a:r>
            <a:r>
              <a:rPr lang="es-ES" dirty="0" smtClean="0">
                <a:solidFill>
                  <a:schemeClr val="tx1">
                    <a:lumMod val="85000"/>
                    <a:lumOff val="15000"/>
                  </a:schemeClr>
                </a:solidFill>
              </a:rPr>
              <a:t>.</a:t>
            </a:r>
            <a:endParaRPr lang="es-ES" dirty="0">
              <a:solidFill>
                <a:schemeClr val="tx1">
                  <a:lumMod val="85000"/>
                  <a:lumOff val="15000"/>
                </a:schemeClr>
              </a:solidFill>
            </a:endParaRPr>
          </a:p>
        </p:txBody>
      </p:sp>
      <p:sp>
        <p:nvSpPr>
          <p:cNvPr id="4" name="3 CuadroTexto"/>
          <p:cNvSpPr txBox="1"/>
          <p:nvPr/>
        </p:nvSpPr>
        <p:spPr>
          <a:xfrm>
            <a:off x="107504" y="1106566"/>
            <a:ext cx="8928992" cy="2308324"/>
          </a:xfrm>
          <a:prstGeom prst="rect">
            <a:avLst/>
          </a:prstGeom>
          <a:noFill/>
        </p:spPr>
        <p:txBody>
          <a:bodyPr wrap="square" rtlCol="0">
            <a:spAutoFit/>
          </a:bodyPr>
          <a:lstStyle/>
          <a:p>
            <a:pPr>
              <a:buFont typeface="Wingdings" pitchFamily="2" charset="2"/>
              <a:buChar char="Ø"/>
            </a:pPr>
            <a:r>
              <a:rPr lang="es-ES" dirty="0" smtClean="0">
                <a:solidFill>
                  <a:schemeClr val="tx1">
                    <a:lumMod val="95000"/>
                    <a:lumOff val="5000"/>
                  </a:schemeClr>
                </a:solidFill>
              </a:rPr>
              <a:t> Primero  pidieron  de rescate una suma de dinero que los misioneros, obviamente no podían tener consigo.</a:t>
            </a:r>
          </a:p>
          <a:p>
            <a:pPr>
              <a:buFont typeface="Wingdings" pitchFamily="2" charset="2"/>
              <a:buChar char="Ø"/>
            </a:pPr>
            <a:r>
              <a:rPr lang="es-ES" dirty="0" smtClean="0">
                <a:solidFill>
                  <a:schemeClr val="tx1">
                    <a:lumMod val="95000"/>
                    <a:lumOff val="5000"/>
                  </a:schemeClr>
                </a:solidFill>
              </a:rPr>
              <a:t>Vislumbrando  las tres jóvenes en la barca  quisieron raptarlas. Mons. </a:t>
            </a:r>
            <a:r>
              <a:rPr lang="es-ES" dirty="0" err="1" smtClean="0">
                <a:solidFill>
                  <a:schemeClr val="tx1">
                    <a:lumMod val="95000"/>
                    <a:lumOff val="5000"/>
                  </a:schemeClr>
                </a:solidFill>
              </a:rPr>
              <a:t>Versiglia</a:t>
            </a:r>
            <a:r>
              <a:rPr lang="es-ES" dirty="0" smtClean="0">
                <a:solidFill>
                  <a:schemeClr val="tx1">
                    <a:lumMod val="95000"/>
                    <a:lumOff val="5000"/>
                  </a:schemeClr>
                </a:solidFill>
              </a:rPr>
              <a:t> y don </a:t>
            </a:r>
            <a:r>
              <a:rPr lang="es-ES" dirty="0" err="1" smtClean="0">
                <a:solidFill>
                  <a:schemeClr val="tx1">
                    <a:lumMod val="95000"/>
                    <a:lumOff val="5000"/>
                  </a:schemeClr>
                </a:solidFill>
              </a:rPr>
              <a:t>Caravario</a:t>
            </a:r>
            <a:r>
              <a:rPr lang="es-ES" dirty="0" smtClean="0">
                <a:solidFill>
                  <a:schemeClr val="tx1">
                    <a:lumMod val="95000"/>
                    <a:lumOff val="5000"/>
                  </a:schemeClr>
                </a:solidFill>
              </a:rPr>
              <a:t> se opusieron con todas sus fuerzas, dispuestos a dar la vida por la defensa de la virginidad de las catequistas.</a:t>
            </a:r>
          </a:p>
          <a:p>
            <a:pPr>
              <a:buFont typeface="Wingdings" pitchFamily="2" charset="2"/>
              <a:buChar char="Ø"/>
            </a:pPr>
            <a:r>
              <a:rPr lang="es-ES" dirty="0" smtClean="0">
                <a:solidFill>
                  <a:schemeClr val="tx1">
                    <a:lumMod val="95000"/>
                    <a:lumOff val="5000"/>
                  </a:schemeClr>
                </a:solidFill>
              </a:rPr>
              <a:t>Fueron </a:t>
            </a:r>
            <a:r>
              <a:rPr lang="es-ES" dirty="0" smtClean="0">
                <a:solidFill>
                  <a:schemeClr val="tx1">
                    <a:lumMod val="95000"/>
                    <a:lumOff val="5000"/>
                  </a:schemeClr>
                </a:solidFill>
              </a:rPr>
              <a:t>bárbaramente </a:t>
            </a:r>
            <a:r>
              <a:rPr lang="es-ES" dirty="0" smtClean="0">
                <a:solidFill>
                  <a:schemeClr val="tx1">
                    <a:lumMod val="95000"/>
                    <a:lumOff val="5000"/>
                  </a:schemeClr>
                </a:solidFill>
              </a:rPr>
              <a:t>golpeados  con los cascos de los fusiles y con bastones , hasta que cayeron agotados bajo los golpes</a:t>
            </a:r>
          </a:p>
          <a:p>
            <a:pPr>
              <a:buFont typeface="Wingdings" pitchFamily="2" charset="2"/>
              <a:buChar char="Ø"/>
            </a:pPr>
            <a:endParaRPr lang="es-ES" dirty="0">
              <a:solidFill>
                <a:schemeClr val="bg1">
                  <a:lumMod val="20000"/>
                  <a:lumOff val="80000"/>
                </a:schemeClr>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3 CuadroTexto"/>
          <p:cNvSpPr txBox="1"/>
          <p:nvPr/>
        </p:nvSpPr>
        <p:spPr>
          <a:xfrm>
            <a:off x="2411760" y="4797152"/>
            <a:ext cx="5940152" cy="1938992"/>
          </a:xfrm>
          <a:prstGeom prst="rect">
            <a:avLst/>
          </a:prstGeom>
          <a:noFill/>
        </p:spPr>
        <p:txBody>
          <a:bodyPr wrap="square" rtlCol="0">
            <a:spAutoFit/>
          </a:bodyPr>
          <a:lstStyle/>
          <a:p>
            <a:r>
              <a:rPr lang="es-ES" sz="2400" b="1" dirty="0" smtClean="0">
                <a:solidFill>
                  <a:schemeClr val="bg1">
                    <a:lumMod val="20000"/>
                    <a:lumOff val="80000"/>
                  </a:schemeClr>
                </a:solidFill>
              </a:rPr>
              <a:t>Arrastraron a la ribera las tres jóvenes y después los dos misioneros, vomitando injurias  contra la religión  y ensalzando al “</a:t>
            </a:r>
            <a:r>
              <a:rPr lang="es-ES" sz="2400" b="1" dirty="0" err="1" smtClean="0">
                <a:solidFill>
                  <a:schemeClr val="bg1">
                    <a:lumMod val="20000"/>
                    <a:lumOff val="80000"/>
                  </a:schemeClr>
                </a:solidFill>
              </a:rPr>
              <a:t>bolscevismo</a:t>
            </a:r>
            <a:r>
              <a:rPr lang="es-ES" sz="2400" b="1" dirty="0" smtClean="0">
                <a:solidFill>
                  <a:schemeClr val="bg1">
                    <a:lumMod val="20000"/>
                    <a:lumOff val="80000"/>
                  </a:schemeClr>
                </a:solidFill>
              </a:rPr>
              <a:t>”, que habría destruido todas las religiones</a:t>
            </a:r>
            <a:endParaRPr lang="es-ES" sz="2400" b="1" dirty="0">
              <a:solidFill>
                <a:schemeClr val="bg1">
                  <a:lumMod val="20000"/>
                  <a:lumOff val="80000"/>
                </a:schemeClr>
              </a:solidFill>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landertmontes.files.wordpress.com/2012/05/paisajes-de-atardecer.jpg"/>
          <p:cNvPicPr>
            <a:picLocks noChangeAspect="1" noChangeArrowheads="1"/>
          </p:cNvPicPr>
          <p:nvPr/>
        </p:nvPicPr>
        <p:blipFill>
          <a:blip r:embed="rId2" cstate="print"/>
          <a:srcRect/>
          <a:stretch>
            <a:fillRect/>
          </a:stretch>
        </p:blipFill>
        <p:spPr bwMode="auto">
          <a:xfrm>
            <a:off x="0" y="-1"/>
            <a:ext cx="9144000" cy="6882791"/>
          </a:xfrm>
          <a:prstGeom prst="rect">
            <a:avLst/>
          </a:prstGeom>
          <a:noFill/>
        </p:spPr>
      </p:pic>
      <p:sp>
        <p:nvSpPr>
          <p:cNvPr id="3" name="2 CuadroTexto"/>
          <p:cNvSpPr txBox="1"/>
          <p:nvPr/>
        </p:nvSpPr>
        <p:spPr>
          <a:xfrm>
            <a:off x="0" y="5334505"/>
            <a:ext cx="9144000" cy="1200329"/>
          </a:xfrm>
          <a:prstGeom prst="rect">
            <a:avLst/>
          </a:prstGeom>
          <a:noFill/>
        </p:spPr>
        <p:txBody>
          <a:bodyPr wrap="square" rtlCol="0">
            <a:spAutoFit/>
          </a:bodyPr>
          <a:lstStyle/>
          <a:p>
            <a:pPr algn="ctr"/>
            <a:r>
              <a:rPr lang="es-ES" sz="2400" b="1" dirty="0" smtClean="0">
                <a:solidFill>
                  <a:schemeClr val="bg1">
                    <a:lumMod val="20000"/>
                    <a:lumOff val="80000"/>
                  </a:schemeClr>
                </a:solidFill>
              </a:rPr>
              <a:t>Mons. </a:t>
            </a:r>
            <a:r>
              <a:rPr lang="es-ES" sz="2400" b="1" dirty="0" err="1" smtClean="0">
                <a:solidFill>
                  <a:schemeClr val="bg1">
                    <a:lumMod val="20000"/>
                    <a:lumOff val="80000"/>
                  </a:schemeClr>
                </a:solidFill>
              </a:rPr>
              <a:t>Versiglia</a:t>
            </a:r>
            <a:r>
              <a:rPr lang="es-ES" sz="2400" b="1" dirty="0" smtClean="0">
                <a:solidFill>
                  <a:schemeClr val="bg1">
                    <a:lumMod val="20000"/>
                    <a:lumOff val="80000"/>
                  </a:schemeClr>
                </a:solidFill>
              </a:rPr>
              <a:t> y don </a:t>
            </a:r>
            <a:r>
              <a:rPr lang="es-ES" sz="2400" b="1" dirty="0" err="1" smtClean="0">
                <a:solidFill>
                  <a:schemeClr val="bg1">
                    <a:lumMod val="20000"/>
                    <a:lumOff val="80000"/>
                  </a:schemeClr>
                </a:solidFill>
              </a:rPr>
              <a:t>Caravario</a:t>
            </a:r>
            <a:r>
              <a:rPr lang="es-ES" sz="2400" b="1" dirty="0" smtClean="0">
                <a:solidFill>
                  <a:schemeClr val="bg1">
                    <a:lumMod val="20000"/>
                    <a:lumOff val="80000"/>
                  </a:schemeClr>
                </a:solidFill>
              </a:rPr>
              <a:t> después de haber exhortado a la fe en Dios a las tres jóvenes que habían testimoniado tan valientemente su fe, se arrodillaron y fueron fusilados</a:t>
            </a:r>
            <a:endParaRPr lang="es-ES" sz="2400" b="1" dirty="0">
              <a:solidFill>
                <a:schemeClr val="bg1">
                  <a:lumMod val="20000"/>
                  <a:lumOff val="80000"/>
                </a:schemeClr>
              </a:solidFill>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14282" y="428604"/>
            <a:ext cx="8520172" cy="614366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med">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mg.fotocommunity.com/images/Naturaleza/Paisajes/Amanecer-a28922215.jpg"/>
          <p:cNvPicPr>
            <a:picLocks noChangeAspect="1" noChangeArrowheads="1"/>
          </p:cNvPicPr>
          <p:nvPr/>
        </p:nvPicPr>
        <p:blipFill>
          <a:blip r:embed="rId2" cstate="print"/>
          <a:srcRect/>
          <a:stretch>
            <a:fillRect/>
          </a:stretch>
        </p:blipFill>
        <p:spPr bwMode="auto">
          <a:xfrm>
            <a:off x="0" y="0"/>
            <a:ext cx="9229119" cy="685800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357158" y="2147875"/>
            <a:ext cx="3000396" cy="4147156"/>
          </a:xfrm>
          <a:prstGeom prst="rect">
            <a:avLst/>
          </a:prstGeom>
          <a:ln>
            <a:noFill/>
          </a:ln>
          <a:effectLst>
            <a:softEdge rad="112500"/>
          </a:effectLst>
        </p:spPr>
      </p:pic>
      <p:sp>
        <p:nvSpPr>
          <p:cNvPr id="7" name="6 CuadroTexto"/>
          <p:cNvSpPr txBox="1"/>
          <p:nvPr/>
        </p:nvSpPr>
        <p:spPr>
          <a:xfrm>
            <a:off x="357158" y="472369"/>
            <a:ext cx="8358246" cy="1384995"/>
          </a:xfrm>
          <a:prstGeom prst="rect">
            <a:avLst/>
          </a:prstGeom>
          <a:noFill/>
        </p:spPr>
        <p:txBody>
          <a:bodyPr wrap="square" rtlCol="0">
            <a:spAutoFit/>
          </a:bodyPr>
          <a:lstStyle/>
          <a:p>
            <a:pPr algn="ctr"/>
            <a:r>
              <a:rPr lang="es-ES" sz="2800" dirty="0" smtClean="0">
                <a:solidFill>
                  <a:schemeClr val="bg1">
                    <a:lumMod val="20000"/>
                    <a:lumOff val="80000"/>
                  </a:schemeClr>
                </a:solidFill>
              </a:rPr>
              <a:t>Las tres jóvenes liberadas  después  de cinco días de cautiverio, escribiendo sobre el martirio de los dos </a:t>
            </a:r>
            <a:r>
              <a:rPr lang="es-ES" sz="2800" dirty="0" smtClean="0">
                <a:solidFill>
                  <a:schemeClr val="bg1">
                    <a:lumMod val="20000"/>
                    <a:lumOff val="80000"/>
                  </a:schemeClr>
                </a:solidFill>
              </a:rPr>
              <a:t>misioneros y </a:t>
            </a:r>
            <a:r>
              <a:rPr lang="es-ES" sz="2800" dirty="0" smtClean="0">
                <a:solidFill>
                  <a:schemeClr val="bg1">
                    <a:lumMod val="20000"/>
                    <a:lumOff val="80000"/>
                  </a:schemeClr>
                </a:solidFill>
              </a:rPr>
              <a:t>dicen… </a:t>
            </a:r>
            <a:endParaRPr lang="es-ES" sz="2800" dirty="0">
              <a:solidFill>
                <a:schemeClr val="bg1">
                  <a:lumMod val="20000"/>
                  <a:lumOff val="80000"/>
                </a:schemeClr>
              </a:solidFill>
            </a:endParaRPr>
          </a:p>
        </p:txBody>
      </p:sp>
      <p:sp>
        <p:nvSpPr>
          <p:cNvPr id="8" name="7 Rectángulo"/>
          <p:cNvSpPr/>
          <p:nvPr/>
        </p:nvSpPr>
        <p:spPr>
          <a:xfrm>
            <a:off x="4300245" y="3929066"/>
            <a:ext cx="4330223" cy="1077218"/>
          </a:xfrm>
          <a:prstGeom prst="rect">
            <a:avLst/>
          </a:prstGeom>
          <a:noFill/>
        </p:spPr>
        <p:txBody>
          <a:bodyPr wrap="non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¡Mueren por nosotras</a:t>
            </a:r>
          </a:p>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 jóvenes!</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srcRect r="21786"/>
          <a:stretch/>
        </p:blipFill>
        <p:spPr bwMode="auto">
          <a:xfrm rot="5400000" flipV="1">
            <a:off x="2701269" y="1174034"/>
            <a:ext cx="3782227" cy="6552728"/>
          </a:xfrm>
          <a:prstGeom prst="rect">
            <a:avLst/>
          </a:prstGeom>
          <a:noFill/>
          <a:ln w="9525">
            <a:noFill/>
            <a:miter lim="800000"/>
            <a:headEnd/>
            <a:tailEnd/>
          </a:ln>
          <a:effectLst/>
        </p:spPr>
      </p:pic>
      <p:sp>
        <p:nvSpPr>
          <p:cNvPr id="4" name="3 CuadroTexto"/>
          <p:cNvSpPr txBox="1"/>
          <p:nvPr/>
        </p:nvSpPr>
        <p:spPr>
          <a:xfrm>
            <a:off x="20382" y="764704"/>
            <a:ext cx="9144000" cy="1200329"/>
          </a:xfrm>
          <a:prstGeom prst="rect">
            <a:avLst/>
          </a:prstGeom>
          <a:solidFill>
            <a:schemeClr val="bg2">
              <a:lumMod val="20000"/>
              <a:lumOff val="80000"/>
            </a:schemeClr>
          </a:solidFill>
        </p:spPr>
        <p:txBody>
          <a:bodyPr wrap="square" rtlCol="0">
            <a:spAutoFit/>
          </a:bodyPr>
          <a:lstStyle/>
          <a:p>
            <a:r>
              <a:rPr lang="it-IT" dirty="0" smtClean="0"/>
              <a:t>Monsignor Versiglia </a:t>
            </a:r>
            <a:r>
              <a:rPr lang="it-IT" dirty="0" smtClean="0"/>
              <a:t>y D. Caravario</a:t>
            </a:r>
            <a:r>
              <a:rPr lang="it-IT" dirty="0" smtClean="0"/>
              <a:t>, </a:t>
            </a:r>
            <a:r>
              <a:rPr lang="it-IT" dirty="0" smtClean="0"/>
              <a:t>siguiendo el ejemplo de Cristo, han encarnado el modelo del Buen Pastor: Pastor que es a un tiempo «cordero» (cf</a:t>
            </a:r>
            <a:r>
              <a:rPr lang="it-IT" dirty="0" smtClean="0"/>
              <a:t>. </a:t>
            </a:r>
            <a:r>
              <a:rPr lang="it-IT" i="1" dirty="0" smtClean="0"/>
              <a:t>Ap</a:t>
            </a:r>
            <a:r>
              <a:rPr lang="it-IT" dirty="0" smtClean="0"/>
              <a:t> 7, 17), </a:t>
            </a:r>
            <a:r>
              <a:rPr lang="it-IT" dirty="0" smtClean="0"/>
              <a:t>que da lavida por el rebaño(</a:t>
            </a:r>
            <a:r>
              <a:rPr lang="it-IT" i="1" dirty="0" smtClean="0"/>
              <a:t>Gv</a:t>
            </a:r>
            <a:r>
              <a:rPr lang="it-IT" dirty="0" smtClean="0"/>
              <a:t> </a:t>
            </a:r>
            <a:r>
              <a:rPr lang="it-IT" dirty="0" smtClean="0"/>
              <a:t>10, 11), </a:t>
            </a:r>
            <a:r>
              <a:rPr lang="it-IT" dirty="0" smtClean="0"/>
              <a:t>expresión de la ternura y misericordia del Padre; y al mismo tiempo cordero  valeroso combatiente , defensor de los débiles, de los pobres.</a:t>
            </a:r>
            <a:endParaRPr lang="es-ES" dirty="0"/>
          </a:p>
        </p:txBody>
      </p:sp>
    </p:spTree>
  </p:cSld>
  <p:clrMapOvr>
    <a:masterClrMapping/>
  </p:clrMapOvr>
  <p:transition spd="slow">
    <p:pull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ergamino vertical"/>
          <p:cNvSpPr/>
          <p:nvPr/>
        </p:nvSpPr>
        <p:spPr>
          <a:xfrm>
            <a:off x="5286348" y="1495969"/>
            <a:ext cx="3857652" cy="4786346"/>
          </a:xfrm>
          <a:prstGeom prst="verticalScroll">
            <a:avLst/>
          </a:prstGeom>
          <a:solidFill>
            <a:schemeClr val="bg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929322" y="1571612"/>
            <a:ext cx="2571768" cy="4093428"/>
          </a:xfrm>
          <a:prstGeom prst="rect">
            <a:avLst/>
          </a:prstGeom>
          <a:noFill/>
        </p:spPr>
        <p:txBody>
          <a:bodyPr wrap="square" rtlCol="0">
            <a:spAutoFit/>
          </a:bodyPr>
          <a:lstStyle/>
          <a:p>
            <a:pPr algn="ctr"/>
            <a:r>
              <a:rPr lang="es-ES" sz="4400" b="1" dirty="0" smtClean="0">
                <a:solidFill>
                  <a:srgbClr val="666633"/>
                </a:solidFill>
                <a:latin typeface="Edwardian Script ITC" pitchFamily="66" charset="0"/>
              </a:rPr>
              <a:t>"¿Por qué habremos de </a:t>
            </a:r>
          </a:p>
          <a:p>
            <a:pPr algn="ctr"/>
            <a:r>
              <a:rPr lang="es-ES" sz="4400" b="1" dirty="0" smtClean="0">
                <a:solidFill>
                  <a:srgbClr val="666633"/>
                </a:solidFill>
                <a:latin typeface="Edwardian Script ITC" pitchFamily="66" charset="0"/>
              </a:rPr>
              <a:t>temer la muerte</a:t>
            </a:r>
          </a:p>
          <a:p>
            <a:pPr algn="ctr"/>
            <a:r>
              <a:rPr lang="es-ES" sz="4400" b="1" dirty="0" smtClean="0">
                <a:solidFill>
                  <a:srgbClr val="666633"/>
                </a:solidFill>
                <a:latin typeface="Edwardian Script ITC" pitchFamily="66" charset="0"/>
              </a:rPr>
              <a:t> si somos religiosos?"</a:t>
            </a:r>
            <a:endParaRPr lang="es-ES" sz="4400" b="1" dirty="0" smtClean="0">
              <a:ln w="10541" cmpd="sng">
                <a:solidFill>
                  <a:schemeClr val="accent1">
                    <a:shade val="88000"/>
                    <a:satMod val="110000"/>
                  </a:schemeClr>
                </a:solidFill>
                <a:prstDash val="solid"/>
              </a:ln>
              <a:solidFill>
                <a:srgbClr val="666633"/>
              </a:solidFill>
              <a:latin typeface="Edwardian Script ITC" pitchFamily="66" charset="0"/>
            </a:endParaRPr>
          </a:p>
          <a:p>
            <a:endParaRPr lang="es-ES" sz="4000" dirty="0">
              <a:solidFill>
                <a:srgbClr val="666633"/>
              </a:solidFill>
            </a:endParaRPr>
          </a:p>
        </p:txBody>
      </p:sp>
      <p:pic>
        <p:nvPicPr>
          <p:cNvPr id="8" name="Picture 10"/>
          <p:cNvPicPr>
            <a:picLocks noChangeAspect="1" noChangeArrowheads="1"/>
          </p:cNvPicPr>
          <p:nvPr/>
        </p:nvPicPr>
        <p:blipFill>
          <a:blip r:embed="rId2" cstate="print"/>
          <a:srcRect/>
          <a:stretch>
            <a:fillRect/>
          </a:stretch>
        </p:blipFill>
        <p:spPr bwMode="auto">
          <a:xfrm>
            <a:off x="899592" y="1000108"/>
            <a:ext cx="3848913" cy="5315165"/>
          </a:xfrm>
          <a:prstGeom prst="rect">
            <a:avLst/>
          </a:prstGeom>
          <a:ln>
            <a:noFill/>
          </a:ln>
          <a:effectLst>
            <a:softEdge rad="112500"/>
          </a:effectLst>
        </p:spPr>
      </p:pic>
    </p:spTree>
  </p:cSld>
  <p:clrMapOvr>
    <a:masterClrMapping/>
  </p:clrMapOvr>
  <p:transition spd="slow">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8662" y="1289451"/>
            <a:ext cx="4147394" cy="4893647"/>
          </a:xfrm>
          <a:prstGeom prst="rect">
            <a:avLst/>
          </a:prstGeom>
          <a:noFill/>
        </p:spPr>
        <p:txBody>
          <a:bodyPr wrap="square" rtlCol="0">
            <a:spAutoFit/>
          </a:bodyPr>
          <a:lstStyle/>
          <a:p>
            <a:pPr algn="ctr"/>
            <a:r>
              <a:rPr lang="es-ES" sz="2400" dirty="0" smtClean="0"/>
              <a:t>En 1976 son declarados mártires por el Papa Pablo VI. El 15 de mayo de 1983, Año Santo de la Redención, a los 53 años de su muerte, el Papa Juan Pablo II los elevará al honor de los altares proclamándoles beatos. SON LOS PROTOMÁRTIRES SALESIANOS. </a:t>
            </a:r>
          </a:p>
          <a:p>
            <a:pPr algn="ctr"/>
            <a:r>
              <a:rPr lang="es-ES" sz="2400" dirty="0" smtClean="0"/>
              <a:t>El mismo Papa Juan Pablo II los canonizará el 1 de octubre del 2000. </a:t>
            </a:r>
            <a:endParaRPr lang="es-ES" sz="2400" dirty="0"/>
          </a:p>
        </p:txBody>
      </p:sp>
      <p:pic>
        <p:nvPicPr>
          <p:cNvPr id="5" name="Picture 2"/>
          <p:cNvPicPr>
            <a:picLocks noChangeAspect="1" noChangeArrowheads="1"/>
          </p:cNvPicPr>
          <p:nvPr/>
        </p:nvPicPr>
        <p:blipFill>
          <a:blip r:embed="rId2" cstate="print"/>
          <a:srcRect/>
          <a:stretch>
            <a:fillRect/>
          </a:stretch>
        </p:blipFill>
        <p:spPr bwMode="auto">
          <a:xfrm>
            <a:off x="5580112" y="1124744"/>
            <a:ext cx="3155598" cy="5223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4357685" cy="685799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357686" y="0"/>
            <a:ext cx="4786314" cy="6858000"/>
          </a:xfrm>
          <a:prstGeom prst="rect">
            <a:avLst/>
          </a:prstGeom>
          <a:noFill/>
          <a:ln w="9525">
            <a:noFill/>
            <a:miter lim="800000"/>
            <a:headEnd/>
            <a:tailEnd/>
          </a:ln>
          <a:effectLst/>
        </p:spPr>
      </p:pic>
      <p:sp>
        <p:nvSpPr>
          <p:cNvPr id="6" name="5 Rectángulo"/>
          <p:cNvSpPr/>
          <p:nvPr/>
        </p:nvSpPr>
        <p:spPr>
          <a:xfrm>
            <a:off x="500034" y="4572008"/>
            <a:ext cx="8299195" cy="1446550"/>
          </a:xfrm>
          <a:prstGeom prst="rect">
            <a:avLst/>
          </a:prstGeom>
          <a:solidFill>
            <a:schemeClr val="tx1"/>
          </a:solid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Porque Cristo no vale la pena…</a:t>
            </a:r>
          </a:p>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¡Vale la vida!</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rgbClr val="E2FAB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5013176"/>
            <a:ext cx="7643866" cy="1477328"/>
          </a:xfrm>
          <a:prstGeom prst="rect">
            <a:avLst/>
          </a:prstGeom>
          <a:noFill/>
        </p:spPr>
        <p:txBody>
          <a:bodyPr wrap="square" rtlCol="0">
            <a:spAutoFit/>
          </a:bodyPr>
          <a:lstStyle/>
          <a:p>
            <a:pPr>
              <a:buFont typeface="Arial" pitchFamily="34" charset="0"/>
              <a:buChar char="•"/>
            </a:pPr>
            <a:r>
              <a:rPr lang="es-ES" dirty="0" smtClean="0"/>
              <a:t>Nace en Oliva </a:t>
            </a:r>
            <a:r>
              <a:rPr lang="es-ES" dirty="0" err="1" smtClean="0"/>
              <a:t>Gessi</a:t>
            </a:r>
            <a:r>
              <a:rPr lang="es-ES" dirty="0" smtClean="0"/>
              <a:t>  (</a:t>
            </a:r>
            <a:r>
              <a:rPr lang="es-ES" dirty="0" err="1" smtClean="0"/>
              <a:t>Pavia</a:t>
            </a:r>
            <a:r>
              <a:rPr lang="es-ES" dirty="0" smtClean="0"/>
              <a:t>, Italia) el 5 de Junio de 1873.</a:t>
            </a:r>
          </a:p>
          <a:p>
            <a:pPr>
              <a:buFont typeface="Arial" pitchFamily="34" charset="0"/>
              <a:buChar char="•"/>
            </a:pPr>
            <a:r>
              <a:rPr lang="es-ES" dirty="0" smtClean="0"/>
              <a:t>Profesa en Turín- </a:t>
            </a:r>
            <a:r>
              <a:rPr lang="es-ES" dirty="0" err="1" smtClean="0"/>
              <a:t>Valsavice</a:t>
            </a:r>
            <a:r>
              <a:rPr lang="es-ES" dirty="0" smtClean="0"/>
              <a:t> el 11 de octubre de 1889.</a:t>
            </a:r>
          </a:p>
          <a:p>
            <a:pPr>
              <a:buFont typeface="Arial" pitchFamily="34" charset="0"/>
              <a:buChar char="•"/>
            </a:pPr>
            <a:r>
              <a:rPr lang="es-ES" dirty="0" smtClean="0"/>
              <a:t>Ordenado en </a:t>
            </a:r>
            <a:r>
              <a:rPr lang="es-ES" dirty="0" err="1" smtClean="0"/>
              <a:t>Ivrea</a:t>
            </a:r>
            <a:r>
              <a:rPr lang="es-ES" dirty="0" smtClean="0"/>
              <a:t> (Turín) el 21 de diciembre de 1895 a sus 22 años y medio.</a:t>
            </a:r>
          </a:p>
          <a:p>
            <a:pPr>
              <a:buFont typeface="Arial" pitchFamily="34" charset="0"/>
              <a:buChar char="•"/>
            </a:pPr>
            <a:r>
              <a:rPr lang="es-ES" dirty="0" smtClean="0"/>
              <a:t>Vicario apostólico de </a:t>
            </a:r>
            <a:r>
              <a:rPr lang="es-ES" dirty="0" err="1" smtClean="0"/>
              <a:t>Shiuchow</a:t>
            </a:r>
            <a:r>
              <a:rPr lang="es-ES" dirty="0" smtClean="0"/>
              <a:t> (China) el 22 de Abril de 1920</a:t>
            </a:r>
          </a:p>
          <a:p>
            <a:endParaRPr lang="es-ES" dirty="0"/>
          </a:p>
        </p:txBody>
      </p:sp>
      <p:pic>
        <p:nvPicPr>
          <p:cNvPr id="4" name="Picture 6"/>
          <p:cNvPicPr>
            <a:picLocks noChangeAspect="1" noChangeArrowheads="1"/>
          </p:cNvPicPr>
          <p:nvPr/>
        </p:nvPicPr>
        <p:blipFill>
          <a:blip r:embed="rId2" cstate="print"/>
          <a:srcRect/>
          <a:stretch>
            <a:fillRect/>
          </a:stretch>
        </p:blipFill>
        <p:spPr bwMode="auto">
          <a:xfrm>
            <a:off x="1498427" y="836712"/>
            <a:ext cx="5763059" cy="3343755"/>
          </a:xfrm>
          <a:prstGeom prst="rect">
            <a:avLst/>
          </a:prstGeom>
          <a:ln>
            <a:noFill/>
          </a:ln>
          <a:effectLst>
            <a:softEdge rad="112500"/>
          </a:effectLst>
        </p:spPr>
      </p:pic>
      <p:sp>
        <p:nvSpPr>
          <p:cNvPr id="5" name="4 Rectángulo"/>
          <p:cNvSpPr/>
          <p:nvPr/>
        </p:nvSpPr>
        <p:spPr>
          <a:xfrm>
            <a:off x="2555776" y="4180468"/>
            <a:ext cx="3964740" cy="646331"/>
          </a:xfrm>
          <a:prstGeom prst="rect">
            <a:avLst/>
          </a:prstGeom>
          <a:noFill/>
        </p:spPr>
        <p:txBody>
          <a:bodyPr wrap="none" lIns="91440" tIns="45720" rIns="91440" bIns="45720">
            <a:spAutoFit/>
          </a:bodyPr>
          <a:lstStyle/>
          <a:p>
            <a:pPr algn="ctr"/>
            <a:r>
              <a:rPr lang="es-ES" sz="3600" b="1" cap="none" spc="0" dirty="0" smtClean="0">
                <a:ln w="10541" cmpd="sng">
                  <a:solidFill>
                    <a:schemeClr val="accent1">
                      <a:shade val="88000"/>
                      <a:satMod val="110000"/>
                    </a:schemeClr>
                  </a:solidFill>
                  <a:prstDash val="solid"/>
                </a:ln>
                <a:solidFill>
                  <a:schemeClr val="accent6">
                    <a:lumMod val="40000"/>
                    <a:lumOff val="60000"/>
                  </a:schemeClr>
                </a:solidFill>
                <a:effectLst/>
              </a:rPr>
              <a:t>San Luis </a:t>
            </a:r>
            <a:r>
              <a:rPr lang="es-ES" sz="3600" b="1" cap="none" spc="0" dirty="0" err="1" smtClean="0">
                <a:ln w="10541" cmpd="sng">
                  <a:solidFill>
                    <a:schemeClr val="accent1">
                      <a:shade val="88000"/>
                      <a:satMod val="110000"/>
                    </a:schemeClr>
                  </a:solidFill>
                  <a:prstDash val="solid"/>
                </a:ln>
                <a:solidFill>
                  <a:schemeClr val="accent6">
                    <a:lumMod val="40000"/>
                    <a:lumOff val="60000"/>
                  </a:schemeClr>
                </a:solidFill>
                <a:effectLst/>
              </a:rPr>
              <a:t>Versiglia</a:t>
            </a:r>
            <a:endParaRPr lang="es-ES" sz="3600" b="1" cap="none" spc="0" dirty="0">
              <a:ln w="10541" cmpd="sng">
                <a:solidFill>
                  <a:schemeClr val="accent1">
                    <a:shade val="88000"/>
                    <a:satMod val="110000"/>
                  </a:schemeClr>
                </a:solidFill>
                <a:prstDash val="solid"/>
              </a:ln>
              <a:solidFill>
                <a:schemeClr val="accent6">
                  <a:lumMod val="40000"/>
                  <a:lumOff val="60000"/>
                </a:schemeClr>
              </a:solidFill>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CuadroTexto"/>
          <p:cNvSpPr txBox="1"/>
          <p:nvPr/>
        </p:nvSpPr>
        <p:spPr>
          <a:xfrm>
            <a:off x="571472" y="571480"/>
            <a:ext cx="4643470" cy="923330"/>
          </a:xfrm>
          <a:prstGeom prst="rect">
            <a:avLst/>
          </a:prstGeom>
          <a:noFill/>
        </p:spPr>
        <p:txBody>
          <a:bodyPr wrap="square" rtlCol="0">
            <a:spAutoFit/>
          </a:bodyPr>
          <a:lstStyle/>
          <a:p>
            <a:r>
              <a:rPr lang="es-ES" dirty="0" smtClean="0"/>
              <a:t>“Se destaca del ordinario por su inteligencia, fuerza de voluntad y sentido de piedad” son los testimonios de sus compañeros.</a:t>
            </a:r>
          </a:p>
        </p:txBody>
      </p:sp>
      <p:pic>
        <p:nvPicPr>
          <p:cNvPr id="2050" name="Picture 2"/>
          <p:cNvPicPr>
            <a:picLocks noChangeAspect="1" noChangeArrowheads="1"/>
          </p:cNvPicPr>
          <p:nvPr/>
        </p:nvPicPr>
        <p:blipFill>
          <a:blip r:embed="rId2" cstate="print">
            <a:lum bright="20000"/>
          </a:blip>
          <a:srcRect/>
          <a:stretch>
            <a:fillRect/>
          </a:stretch>
        </p:blipFill>
        <p:spPr bwMode="auto">
          <a:xfrm>
            <a:off x="4857752" y="642918"/>
            <a:ext cx="3954268" cy="5072098"/>
          </a:xfrm>
          <a:prstGeom prst="ellipse">
            <a:avLst/>
          </a:prstGeom>
          <a:ln>
            <a:noFill/>
          </a:ln>
          <a:effectLst>
            <a:softEdge rad="112500"/>
          </a:effectLst>
        </p:spPr>
      </p:pic>
      <p:sp>
        <p:nvSpPr>
          <p:cNvPr id="5" name="4 CuadroTexto"/>
          <p:cNvSpPr txBox="1"/>
          <p:nvPr/>
        </p:nvSpPr>
        <p:spPr>
          <a:xfrm>
            <a:off x="714348" y="1714488"/>
            <a:ext cx="3286148" cy="2585323"/>
          </a:xfrm>
          <a:prstGeom prst="rect">
            <a:avLst/>
          </a:prstGeom>
          <a:noFill/>
        </p:spPr>
        <p:txBody>
          <a:bodyPr wrap="square" rtlCol="0">
            <a:spAutoFit/>
          </a:bodyPr>
          <a:lstStyle/>
          <a:p>
            <a:r>
              <a:rPr lang="es-ES" dirty="0" smtClean="0"/>
              <a:t>La gracia del Señor, el ambiente lleno de profunda piedad, la presencia de la Palabra de Don Bosco y el ejemplo de los salesianos que partían para las misiones, levantaron en su ánimo generoso el deseo de hacerse sacerdote salesiano para ser misionero.</a:t>
            </a:r>
            <a:endParaRPr lang="es-ES" dirty="0"/>
          </a:p>
        </p:txBody>
      </p:sp>
      <p:sp>
        <p:nvSpPr>
          <p:cNvPr id="6" name="5 CuadroTexto"/>
          <p:cNvSpPr txBox="1"/>
          <p:nvPr/>
        </p:nvSpPr>
        <p:spPr>
          <a:xfrm>
            <a:off x="857224" y="4572008"/>
            <a:ext cx="4071966" cy="1477328"/>
          </a:xfrm>
          <a:prstGeom prst="rect">
            <a:avLst/>
          </a:prstGeom>
          <a:noFill/>
        </p:spPr>
        <p:txBody>
          <a:bodyPr wrap="square" rtlCol="0">
            <a:spAutoFit/>
          </a:bodyPr>
          <a:lstStyle/>
          <a:p>
            <a:r>
              <a:rPr lang="es-ES" dirty="0" smtClean="0"/>
              <a:t>Hace el noviciado en </a:t>
            </a:r>
            <a:r>
              <a:rPr lang="es-ES" dirty="0" err="1" smtClean="0"/>
              <a:t>Foglizzo</a:t>
            </a:r>
            <a:r>
              <a:rPr lang="es-ES" dirty="0" smtClean="0"/>
              <a:t> </a:t>
            </a:r>
            <a:r>
              <a:rPr lang="es-ES" dirty="0" err="1" smtClean="0"/>
              <a:t>Canavese</a:t>
            </a:r>
            <a:r>
              <a:rPr lang="es-ES" dirty="0" smtClean="0"/>
              <a:t> en la provincia de Turín; frecuenta la Universidad Gregoriana de Roma , alcanzando la licenciatura en Filosofía el 23 de octubre de 1893.</a:t>
            </a:r>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20000"/>
          </a:blip>
          <a:srcRect/>
          <a:stretch>
            <a:fillRect/>
          </a:stretch>
        </p:blipFill>
        <p:spPr bwMode="auto">
          <a:xfrm>
            <a:off x="500034" y="785794"/>
            <a:ext cx="3700282" cy="5072074"/>
          </a:xfrm>
          <a:prstGeom prst="rect">
            <a:avLst/>
          </a:prstGeom>
          <a:noFill/>
          <a:ln w="9525">
            <a:noFill/>
            <a:miter lim="800000"/>
            <a:headEnd/>
            <a:tailEnd/>
          </a:ln>
          <a:effectLst/>
        </p:spPr>
      </p:pic>
      <p:sp>
        <p:nvSpPr>
          <p:cNvPr id="3" name="2 CuadroTexto"/>
          <p:cNvSpPr txBox="1"/>
          <p:nvPr/>
        </p:nvSpPr>
        <p:spPr>
          <a:xfrm>
            <a:off x="4714876" y="500042"/>
            <a:ext cx="3857652" cy="2031325"/>
          </a:xfrm>
          <a:prstGeom prst="rect">
            <a:avLst/>
          </a:prstGeom>
          <a:noFill/>
        </p:spPr>
        <p:txBody>
          <a:bodyPr wrap="square" rtlCol="0">
            <a:spAutoFit/>
          </a:bodyPr>
          <a:lstStyle/>
          <a:p>
            <a:r>
              <a:rPr lang="es-ES" dirty="0" smtClean="0"/>
              <a:t>En sus años de formación se profundiza  en él el ideal misionero y, en vista de esto, se propone el esfuerzo  </a:t>
            </a:r>
            <a:r>
              <a:rPr lang="es-ES" i="1" dirty="0" smtClean="0">
                <a:solidFill>
                  <a:schemeClr val="accent1">
                    <a:lumMod val="50000"/>
                  </a:schemeClr>
                </a:solidFill>
              </a:rPr>
              <a:t>“</a:t>
            </a:r>
            <a:r>
              <a:rPr lang="es-ES" sz="2400" i="1" dirty="0" smtClean="0">
                <a:solidFill>
                  <a:schemeClr val="accent1">
                    <a:lumMod val="50000"/>
                  </a:schemeClr>
                </a:solidFill>
              </a:rPr>
              <a:t>Per conquistare le </a:t>
            </a:r>
            <a:r>
              <a:rPr lang="es-ES" sz="2400" i="1" dirty="0" err="1" smtClean="0">
                <a:solidFill>
                  <a:schemeClr val="accent1">
                    <a:lumMod val="50000"/>
                  </a:schemeClr>
                </a:solidFill>
              </a:rPr>
              <a:t>virtù</a:t>
            </a:r>
            <a:r>
              <a:rPr lang="es-ES" sz="2400" i="1" dirty="0" smtClean="0">
                <a:solidFill>
                  <a:schemeClr val="accent1">
                    <a:lumMod val="50000"/>
                  </a:schemeClr>
                </a:solidFill>
              </a:rPr>
              <a:t> </a:t>
            </a:r>
            <a:r>
              <a:rPr lang="es-ES" sz="2400" i="1" dirty="0" err="1" smtClean="0">
                <a:solidFill>
                  <a:schemeClr val="accent1">
                    <a:lumMod val="50000"/>
                  </a:schemeClr>
                </a:solidFill>
              </a:rPr>
              <a:t>necessarie</a:t>
            </a:r>
            <a:r>
              <a:rPr lang="es-ES" sz="2400" i="1" dirty="0" smtClean="0">
                <a:solidFill>
                  <a:schemeClr val="accent1">
                    <a:lumMod val="50000"/>
                  </a:schemeClr>
                </a:solidFill>
              </a:rPr>
              <a:t> per </a:t>
            </a:r>
            <a:r>
              <a:rPr lang="es-ES" sz="2400" i="1" dirty="0" err="1" smtClean="0">
                <a:solidFill>
                  <a:schemeClr val="accent1">
                    <a:lumMod val="50000"/>
                  </a:schemeClr>
                </a:solidFill>
              </a:rPr>
              <a:t>essere</a:t>
            </a:r>
            <a:r>
              <a:rPr lang="es-ES" sz="2400" i="1" dirty="0" smtClean="0">
                <a:solidFill>
                  <a:schemeClr val="accent1">
                    <a:lumMod val="50000"/>
                  </a:schemeClr>
                </a:solidFill>
              </a:rPr>
              <a:t> un buen </a:t>
            </a:r>
            <a:r>
              <a:rPr lang="es-ES" sz="2400" i="1" dirty="0" err="1" smtClean="0">
                <a:solidFill>
                  <a:schemeClr val="accent1">
                    <a:lumMod val="50000"/>
                  </a:schemeClr>
                </a:solidFill>
              </a:rPr>
              <a:t>missionario</a:t>
            </a:r>
            <a:r>
              <a:rPr lang="es-ES" sz="2400" i="1" dirty="0" smtClean="0">
                <a:solidFill>
                  <a:schemeClr val="accent1">
                    <a:lumMod val="50000"/>
                  </a:schemeClr>
                </a:solidFill>
              </a:rPr>
              <a:t>”</a:t>
            </a:r>
            <a:endParaRPr lang="es-ES" sz="2400" dirty="0">
              <a:solidFill>
                <a:schemeClr val="accent1">
                  <a:lumMod val="50000"/>
                </a:schemeClr>
              </a:solidFill>
            </a:endParaRPr>
          </a:p>
        </p:txBody>
      </p:sp>
      <p:sp>
        <p:nvSpPr>
          <p:cNvPr id="4" name="3 CuadroTexto"/>
          <p:cNvSpPr txBox="1"/>
          <p:nvPr/>
        </p:nvSpPr>
        <p:spPr>
          <a:xfrm>
            <a:off x="4643438" y="2857496"/>
            <a:ext cx="3571900" cy="1200329"/>
          </a:xfrm>
          <a:prstGeom prst="rect">
            <a:avLst/>
          </a:prstGeom>
          <a:noFill/>
        </p:spPr>
        <p:txBody>
          <a:bodyPr wrap="square" rtlCol="0">
            <a:spAutoFit/>
          </a:bodyPr>
          <a:lstStyle/>
          <a:p>
            <a:r>
              <a:rPr lang="es-ES" dirty="0" smtClean="0"/>
              <a:t>Durante el Trienio en Roma y el trabajo en el oratorio reveló su </a:t>
            </a:r>
            <a:r>
              <a:rPr lang="es-ES" i="1" dirty="0" smtClean="0"/>
              <a:t> celo apostólico entre los jóvenes y su capacidad pedagógica. </a:t>
            </a:r>
            <a:endParaRPr lang="es-ES" dirty="0"/>
          </a:p>
        </p:txBody>
      </p:sp>
      <p:sp>
        <p:nvSpPr>
          <p:cNvPr id="5" name="4 CuadroTexto"/>
          <p:cNvSpPr txBox="1"/>
          <p:nvPr/>
        </p:nvSpPr>
        <p:spPr>
          <a:xfrm>
            <a:off x="5384132" y="4293096"/>
            <a:ext cx="2090512" cy="1354217"/>
          </a:xfrm>
          <a:prstGeom prst="rect">
            <a:avLst/>
          </a:prstGeom>
          <a:noFill/>
        </p:spPr>
        <p:txBody>
          <a:bodyPr wrap="square" rtlCol="0">
            <a:spAutoFit/>
          </a:bodyPr>
          <a:lstStyle/>
          <a:p>
            <a:r>
              <a:rPr lang="es-ES" dirty="0" smtClean="0"/>
              <a:t>Sus niños</a:t>
            </a:r>
          </a:p>
          <a:p>
            <a:r>
              <a:rPr lang="es-ES" sz="3200" i="1" dirty="0" smtClean="0"/>
              <a:t>Lo querían mucho</a:t>
            </a:r>
            <a:endParaRPr lang="es-ES" sz="3200" i="1"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20000"/>
          </a:blip>
          <a:srcRect/>
          <a:stretch>
            <a:fillRect/>
          </a:stretch>
        </p:blipFill>
        <p:spPr bwMode="auto">
          <a:xfrm>
            <a:off x="5171625" y="500041"/>
            <a:ext cx="3238972" cy="5643603"/>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500034" y="500042"/>
            <a:ext cx="4000528" cy="2246769"/>
          </a:xfrm>
          <a:prstGeom prst="rect">
            <a:avLst/>
          </a:prstGeom>
          <a:noFill/>
        </p:spPr>
        <p:txBody>
          <a:bodyPr wrap="square" rtlCol="0">
            <a:spAutoFit/>
          </a:bodyPr>
          <a:lstStyle/>
          <a:p>
            <a:r>
              <a:rPr lang="es-ES" sz="2000" dirty="0" smtClean="0"/>
              <a:t>Su inteligencia y su virtud indujeron a sus superiores a dejarle la tarea (a solo 20 años de edad) de ser profesor de filosofía y asistente de un  centenario de novicios en </a:t>
            </a:r>
            <a:r>
              <a:rPr lang="es-ES" sz="2000" dirty="0" err="1" smtClean="0"/>
              <a:t>Foglizo</a:t>
            </a:r>
            <a:r>
              <a:rPr lang="es-ES" sz="2000" dirty="0" smtClean="0"/>
              <a:t> por tres años</a:t>
            </a:r>
          </a:p>
          <a:p>
            <a:r>
              <a:rPr lang="es-ES" sz="2000" dirty="0" smtClean="0"/>
              <a:t>(1893-1896).</a:t>
            </a:r>
          </a:p>
        </p:txBody>
      </p:sp>
      <p:sp>
        <p:nvSpPr>
          <p:cNvPr id="5" name="4 CuadroTexto"/>
          <p:cNvSpPr txBox="1"/>
          <p:nvPr/>
        </p:nvSpPr>
        <p:spPr>
          <a:xfrm>
            <a:off x="476204" y="3321842"/>
            <a:ext cx="4572000" cy="2308324"/>
          </a:xfrm>
          <a:prstGeom prst="rect">
            <a:avLst/>
          </a:prstGeom>
          <a:solidFill>
            <a:schemeClr val="bg2">
              <a:lumMod val="20000"/>
              <a:lumOff val="80000"/>
            </a:schemeClr>
          </a:solidFill>
        </p:spPr>
        <p:txBody>
          <a:bodyPr wrap="square" rtlCol="0">
            <a:spAutoFit/>
          </a:bodyPr>
          <a:lstStyle/>
          <a:p>
            <a:pPr algn="ctr"/>
            <a:r>
              <a:rPr lang="es-ES" sz="2400" i="1" dirty="0" smtClean="0">
                <a:solidFill>
                  <a:schemeClr val="accent6">
                    <a:lumMod val="50000"/>
                  </a:schemeClr>
                </a:solidFill>
              </a:rPr>
              <a:t>“Era el más estimado después del Director; </a:t>
            </a:r>
            <a:r>
              <a:rPr lang="es-ES" sz="2400" i="1" dirty="0" smtClean="0">
                <a:solidFill>
                  <a:schemeClr val="accent6">
                    <a:lumMod val="50000"/>
                  </a:schemeClr>
                </a:solidFill>
              </a:rPr>
              <a:t>era un </a:t>
            </a:r>
            <a:r>
              <a:rPr lang="es-ES" sz="2400" i="1" dirty="0" smtClean="0">
                <a:solidFill>
                  <a:schemeClr val="accent6">
                    <a:lumMod val="50000"/>
                  </a:schemeClr>
                </a:solidFill>
              </a:rPr>
              <a:t>educador fuerte y afable, psicólogo </a:t>
            </a:r>
            <a:r>
              <a:rPr lang="es-ES" sz="2400" i="1" dirty="0" smtClean="0">
                <a:solidFill>
                  <a:schemeClr val="accent6">
                    <a:lumMod val="50000"/>
                  </a:schemeClr>
                </a:solidFill>
              </a:rPr>
              <a:t>e </a:t>
            </a:r>
            <a:r>
              <a:rPr lang="es-ES" sz="2400" i="1" dirty="0" smtClean="0">
                <a:solidFill>
                  <a:schemeClr val="accent6">
                    <a:lumMod val="50000"/>
                  </a:schemeClr>
                </a:solidFill>
              </a:rPr>
              <a:t>buen amigo de todos, </a:t>
            </a:r>
            <a:r>
              <a:rPr lang="es-ES" sz="2400" i="1" dirty="0" smtClean="0">
                <a:solidFill>
                  <a:schemeClr val="accent6">
                    <a:lumMod val="50000"/>
                  </a:schemeClr>
                </a:solidFill>
              </a:rPr>
              <a:t>modelo </a:t>
            </a:r>
            <a:r>
              <a:rPr lang="es-ES" sz="2400" i="1" dirty="0" smtClean="0">
                <a:solidFill>
                  <a:schemeClr val="accent6">
                    <a:lumMod val="50000"/>
                  </a:schemeClr>
                </a:solidFill>
              </a:rPr>
              <a:t>de asistente de novicios de profunda piedad y serena alegría</a:t>
            </a:r>
            <a:r>
              <a:rPr lang="es-ES" sz="2400" i="1" dirty="0" smtClean="0">
                <a:solidFill>
                  <a:schemeClr val="accent6">
                    <a:lumMod val="50000"/>
                  </a:schemeClr>
                </a:solidFill>
              </a:rPr>
              <a:t>”</a:t>
            </a:r>
            <a:endParaRPr lang="es-ES" sz="2400" i="1" dirty="0">
              <a:solidFill>
                <a:schemeClr val="accent6">
                  <a:lumMod val="50000"/>
                </a:schemeClr>
              </a:solidFill>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000108"/>
            <a:ext cx="3714776" cy="3785652"/>
          </a:xfrm>
          <a:prstGeom prst="rect">
            <a:avLst/>
          </a:prstGeom>
          <a:noFill/>
        </p:spPr>
        <p:txBody>
          <a:bodyPr wrap="square" rtlCol="0">
            <a:spAutoFit/>
          </a:bodyPr>
          <a:lstStyle/>
          <a:p>
            <a:r>
              <a:rPr lang="es-ES" sz="2400" dirty="0" smtClean="0"/>
              <a:t>A sus veinte años fue </a:t>
            </a:r>
            <a:r>
              <a:rPr lang="es-ES" sz="2400" dirty="0" smtClean="0"/>
              <a:t>elegido Director  </a:t>
            </a:r>
            <a:r>
              <a:rPr lang="es-ES" sz="2400" dirty="0" smtClean="0"/>
              <a:t>y Maestro de novicios de </a:t>
            </a:r>
            <a:r>
              <a:rPr lang="es-ES" sz="2400" dirty="0" err="1" smtClean="0"/>
              <a:t>Genzano</a:t>
            </a:r>
            <a:r>
              <a:rPr lang="es-ES" sz="2400" dirty="0" smtClean="0"/>
              <a:t>, Roma(1896-1905). En este tiempo se enraizaron en él la piedad, el don de gobierno  y aquella que fue una característica de toda su vida: </a:t>
            </a:r>
            <a:r>
              <a:rPr lang="es-ES" sz="2400" dirty="0" smtClean="0">
                <a:solidFill>
                  <a:schemeClr val="accent4">
                    <a:lumMod val="50000"/>
                  </a:schemeClr>
                </a:solidFill>
              </a:rPr>
              <a:t>LA HUMILDAD</a:t>
            </a:r>
            <a:endParaRPr lang="es-ES" sz="2400" dirty="0">
              <a:solidFill>
                <a:schemeClr val="accent4">
                  <a:lumMod val="50000"/>
                </a:schemeClr>
              </a:solidFill>
            </a:endParaRPr>
          </a:p>
        </p:txBody>
      </p:sp>
      <p:sp>
        <p:nvSpPr>
          <p:cNvPr id="3" name="2 CuadroTexto"/>
          <p:cNvSpPr txBox="1"/>
          <p:nvPr/>
        </p:nvSpPr>
        <p:spPr>
          <a:xfrm>
            <a:off x="1403648" y="5450955"/>
            <a:ext cx="6643734" cy="1200329"/>
          </a:xfrm>
          <a:prstGeom prst="rect">
            <a:avLst/>
          </a:prstGeom>
          <a:noFill/>
        </p:spPr>
        <p:txBody>
          <a:bodyPr wrap="square" rtlCol="0">
            <a:spAutoFit/>
          </a:bodyPr>
          <a:lstStyle/>
          <a:p>
            <a:r>
              <a:rPr lang="es-ES" sz="2400" dirty="0" smtClean="0"/>
              <a:t>Los novicios lo veían así:</a:t>
            </a:r>
          </a:p>
          <a:p>
            <a:r>
              <a:rPr lang="es-ES" sz="2400" i="1" dirty="0" smtClean="0"/>
              <a:t>“Maestro de noviciado ejemplar por su piedad, suave fraternidad y salesiana alegría”</a:t>
            </a:r>
            <a:endParaRPr lang="es-ES" sz="2400" i="1" dirty="0"/>
          </a:p>
        </p:txBody>
      </p:sp>
      <p:pic>
        <p:nvPicPr>
          <p:cNvPr id="1026" name="Picture 2"/>
          <p:cNvPicPr>
            <a:picLocks noChangeAspect="1" noChangeArrowheads="1"/>
          </p:cNvPicPr>
          <p:nvPr/>
        </p:nvPicPr>
        <p:blipFill>
          <a:blip r:embed="rId2" cstate="print"/>
          <a:srcRect/>
          <a:stretch>
            <a:fillRect/>
          </a:stretch>
        </p:blipFill>
        <p:spPr bwMode="auto">
          <a:xfrm>
            <a:off x="4500562" y="285728"/>
            <a:ext cx="3286148" cy="4921256"/>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5">
      <a:dk1>
        <a:sysClr val="windowText" lastClr="000000"/>
      </a:dk1>
      <a:lt1>
        <a:srgbClr val="BAD075"/>
      </a:lt1>
      <a:dk2>
        <a:srgbClr val="809833"/>
      </a:dk2>
      <a:lt2>
        <a:srgbClr val="C9DA91"/>
      </a:lt2>
      <a:accent1>
        <a:srgbClr val="0B9B74"/>
      </a:accent1>
      <a:accent2>
        <a:srgbClr val="C9DA91"/>
      </a:accent2>
      <a:accent3>
        <a:srgbClr val="3ECCB4"/>
      </a:accent3>
      <a:accent4>
        <a:srgbClr val="10CF9B"/>
      </a:accent4>
      <a:accent5>
        <a:srgbClr val="7CCA62"/>
      </a:accent5>
      <a:accent6>
        <a:srgbClr val="A5C249"/>
      </a:accent6>
      <a:hlink>
        <a:srgbClr val="E2D700"/>
      </a:hlink>
      <a:folHlink>
        <a:srgbClr val="B0DFA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1721</Words>
  <Application>Microsoft Office PowerPoint</Application>
  <PresentationFormat>Presentación en pantalla (4:3)</PresentationFormat>
  <Paragraphs>91</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“Morti per loro ”</dc:title>
  <dc:creator>novicias CAR</dc:creator>
  <cp:lastModifiedBy>USUARIO</cp:lastModifiedBy>
  <cp:revision>58</cp:revision>
  <dcterms:created xsi:type="dcterms:W3CDTF">2012-09-21T16:03:36Z</dcterms:created>
  <dcterms:modified xsi:type="dcterms:W3CDTF">2015-08-25T16:20:23Z</dcterms:modified>
</cp:coreProperties>
</file>