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08" r:id="rId2"/>
    <p:sldId id="258" r:id="rId3"/>
    <p:sldId id="257" r:id="rId4"/>
    <p:sldId id="259" r:id="rId5"/>
    <p:sldId id="260" r:id="rId6"/>
    <p:sldId id="288" r:id="rId7"/>
    <p:sldId id="289" r:id="rId8"/>
    <p:sldId id="261" r:id="rId9"/>
    <p:sldId id="263" r:id="rId10"/>
    <p:sldId id="290" r:id="rId11"/>
    <p:sldId id="264" r:id="rId12"/>
    <p:sldId id="291" r:id="rId13"/>
    <p:sldId id="309" r:id="rId14"/>
    <p:sldId id="292" r:id="rId15"/>
    <p:sldId id="293" r:id="rId16"/>
    <p:sldId id="310" r:id="rId17"/>
    <p:sldId id="305" r:id="rId18"/>
    <p:sldId id="311" r:id="rId19"/>
    <p:sldId id="312" r:id="rId20"/>
    <p:sldId id="313" r:id="rId21"/>
    <p:sldId id="294" r:id="rId22"/>
    <p:sldId id="304" r:id="rId23"/>
    <p:sldId id="296" r:id="rId24"/>
    <p:sldId id="298" r:id="rId25"/>
    <p:sldId id="299" r:id="rId26"/>
    <p:sldId id="300" r:id="rId27"/>
    <p:sldId id="314" r:id="rId28"/>
    <p:sldId id="315" r:id="rId29"/>
    <p:sldId id="317" r:id="rId30"/>
    <p:sldId id="316" r:id="rId31"/>
    <p:sldId id="268" r:id="rId32"/>
    <p:sldId id="302" r:id="rId33"/>
    <p:sldId id="321" r:id="rId34"/>
    <p:sldId id="318" r:id="rId35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BECCF4"/>
    <a:srgbClr val="BAE9F8"/>
    <a:srgbClr val="FFE781"/>
    <a:srgbClr val="8A7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70" d="100"/>
          <a:sy n="70" d="100"/>
        </p:scale>
        <p:origin x="14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677BB4-90AA-40D8-BF70-7594ACBDE717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7422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927416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DD6553-A391-4204-BB41-CA00D0621E1E}" type="slidenum">
              <a:rPr lang="it-IT" smtClean="0"/>
              <a:pPr/>
              <a:t>10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159839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313D03-63A3-4A7D-9901-A2B3C3B2B0B0}" type="slidenum">
              <a:rPr lang="it-IT" smtClean="0"/>
              <a:pPr/>
              <a:t>11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742010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BE7630-6F65-43B7-A9EE-028DB6E089DE}" type="slidenum">
              <a:rPr lang="it-IT" smtClean="0"/>
              <a:pPr/>
              <a:t>12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945129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80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7FA4DF2-E944-4FA2-88AD-5067D887F4F5}" type="slidenum">
              <a:rPr lang="it-IT" sz="1200"/>
              <a:pPr algn="r"/>
              <a:t>13</a:t>
            </a:fld>
            <a:endParaRPr lang="it-IT" sz="1200"/>
          </a:p>
        </p:txBody>
      </p:sp>
    </p:spTree>
    <p:extLst>
      <p:ext uri="{BB962C8B-B14F-4D97-AF65-F5344CB8AC3E}">
        <p14:creationId xmlns:p14="http://schemas.microsoft.com/office/powerpoint/2010/main" val="1849669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35239C-6977-4144-9A91-6523716B65B6}" type="slidenum">
              <a:rPr lang="it-IT" smtClean="0"/>
              <a:pPr/>
              <a:t>14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4054945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26426F-BC17-4641-9A04-EB6B053B3EB7}" type="slidenum">
              <a:rPr lang="it-IT" smtClean="0"/>
              <a:pPr/>
              <a:t>15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6027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BAD25A3-13CF-4E5F-AC04-4EB0CC8B2763}" type="slidenum">
              <a:rPr lang="it-IT" sz="1200"/>
              <a:pPr algn="r"/>
              <a:t>16</a:t>
            </a:fld>
            <a:endParaRPr lang="it-IT" sz="1200"/>
          </a:p>
        </p:txBody>
      </p:sp>
    </p:spTree>
    <p:extLst>
      <p:ext uri="{BB962C8B-B14F-4D97-AF65-F5344CB8AC3E}">
        <p14:creationId xmlns:p14="http://schemas.microsoft.com/office/powerpoint/2010/main" val="2830411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AA5F98-034B-4566-A7A8-8FAEBCEA3182}" type="slidenum">
              <a:rPr lang="it-IT" smtClean="0"/>
              <a:pPr/>
              <a:t>21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927189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D744B-6342-44E8-9B95-95B0780880FF}" type="slidenum">
              <a:rPr lang="it-IT" smtClean="0"/>
              <a:pPr/>
              <a:t>23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303593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CC7437-2DB3-4523-8D2A-6ED3A82BC908}" type="slidenum">
              <a:rPr lang="it-IT" smtClean="0"/>
              <a:pPr/>
              <a:t>24</a:t>
            </a:fld>
            <a:endParaRPr lang="it-IT" smtClean="0"/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0161673-7FF6-44F5-9DB8-5A3B91382CB1}" type="slidenum">
              <a:rPr lang="it-IT" sz="1200"/>
              <a:pPr algn="r"/>
              <a:t>24</a:t>
            </a:fld>
            <a:endParaRPr lang="it-IT" sz="1200"/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35210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62FA38-4AB5-4B1D-8BE5-FD9D6EAF2C95}" type="slidenum">
              <a:rPr lang="it-IT" smtClean="0"/>
              <a:pPr/>
              <a:t>2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0176263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FD222F-DA28-40D1-A1D8-1142B924D85F}" type="slidenum">
              <a:rPr lang="it-IT" smtClean="0"/>
              <a:pPr/>
              <a:t>25</a:t>
            </a:fld>
            <a:endParaRPr lang="it-IT" smtClean="0"/>
          </a:p>
        </p:txBody>
      </p:sp>
      <p:sp>
        <p:nvSpPr>
          <p:cNvPr id="573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E092DDF-270C-4E3D-8EAA-D1B82017E6D6}" type="slidenum">
              <a:rPr lang="it-IT" sz="1200"/>
              <a:pPr algn="r"/>
              <a:t>25</a:t>
            </a:fld>
            <a:endParaRPr lang="it-IT" sz="1200"/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08548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8C568-8D3A-4C91-B7CC-C6773125642B}" type="slidenum">
              <a:rPr lang="it-IT" smtClean="0"/>
              <a:pPr/>
              <a:t>26</a:t>
            </a:fld>
            <a:endParaRPr lang="it-IT" smtClean="0"/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11F3BF-44E1-4F5C-B261-0D82963AC95A}" type="slidenum">
              <a:rPr lang="it-IT" sz="1200"/>
              <a:pPr algn="r"/>
              <a:t>26</a:t>
            </a:fld>
            <a:endParaRPr lang="it-IT" sz="1200"/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21130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6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57EEDF2-3BDF-4C58-B281-1B13D734F4F0}" type="slidenum">
              <a:rPr lang="it-IT" sz="1200"/>
              <a:pPr algn="r"/>
              <a:t>27</a:t>
            </a:fld>
            <a:endParaRPr lang="it-IT" sz="1200"/>
          </a:p>
        </p:txBody>
      </p:sp>
    </p:spTree>
    <p:extLst>
      <p:ext uri="{BB962C8B-B14F-4D97-AF65-F5344CB8AC3E}">
        <p14:creationId xmlns:p14="http://schemas.microsoft.com/office/powerpoint/2010/main" val="12830539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20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FE8858-D1DF-4D6D-80A5-62689FB4A5C2}" type="slidenum">
              <a:rPr lang="it-IT" sz="1200"/>
              <a:pPr algn="r"/>
              <a:t>28</a:t>
            </a:fld>
            <a:endParaRPr lang="it-IT" sz="1200"/>
          </a:p>
        </p:txBody>
      </p:sp>
    </p:spTree>
    <p:extLst>
      <p:ext uri="{BB962C8B-B14F-4D97-AF65-F5344CB8AC3E}">
        <p14:creationId xmlns:p14="http://schemas.microsoft.com/office/powerpoint/2010/main" val="16290734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4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A3D42DC-93AF-414C-A708-FB60A8A0EF32}" type="slidenum">
              <a:rPr lang="it-IT" sz="1200"/>
              <a:pPr algn="r"/>
              <a:t>29</a:t>
            </a:fld>
            <a:endParaRPr lang="it-IT" sz="1200"/>
          </a:p>
        </p:txBody>
      </p:sp>
    </p:spTree>
    <p:extLst>
      <p:ext uri="{BB962C8B-B14F-4D97-AF65-F5344CB8AC3E}">
        <p14:creationId xmlns:p14="http://schemas.microsoft.com/office/powerpoint/2010/main" val="23776377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F3710E8-8B6D-4565-980D-E22C363BBF11}" type="slidenum">
              <a:rPr lang="it-IT" sz="1200"/>
              <a:pPr algn="r"/>
              <a:t>30</a:t>
            </a:fld>
            <a:endParaRPr lang="it-IT" sz="1200"/>
          </a:p>
        </p:txBody>
      </p:sp>
    </p:spTree>
    <p:extLst>
      <p:ext uri="{BB962C8B-B14F-4D97-AF65-F5344CB8AC3E}">
        <p14:creationId xmlns:p14="http://schemas.microsoft.com/office/powerpoint/2010/main" val="20172131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88579E-9E12-4B01-A3A7-9BF48CD0A3B9}" type="slidenum">
              <a:rPr lang="it-IT" smtClean="0"/>
              <a:pPr/>
              <a:t>31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7224684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63C91A-99D4-46A4-8441-F46BAED06FDB}" type="slidenum">
              <a:rPr lang="it-IT" smtClean="0"/>
              <a:pPr/>
              <a:t>32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4289122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40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AFE6E2D-4C1D-45D2-9EC9-B5136843F12C}" type="slidenum">
              <a:rPr lang="it-IT" sz="1200"/>
              <a:pPr algn="r"/>
              <a:t>33</a:t>
            </a:fld>
            <a:endParaRPr lang="it-IT" sz="1200"/>
          </a:p>
        </p:txBody>
      </p:sp>
    </p:spTree>
    <p:extLst>
      <p:ext uri="{BB962C8B-B14F-4D97-AF65-F5344CB8AC3E}">
        <p14:creationId xmlns:p14="http://schemas.microsoft.com/office/powerpoint/2010/main" val="29297748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FA9C4-7C49-455F-9BAE-ADCD16F2039E}" type="slidenum">
              <a:rPr lang="it-IT" sz="1200"/>
              <a:pPr algn="r"/>
              <a:t>34</a:t>
            </a:fld>
            <a:endParaRPr lang="it-IT" sz="1200"/>
          </a:p>
        </p:txBody>
      </p:sp>
    </p:spTree>
    <p:extLst>
      <p:ext uri="{BB962C8B-B14F-4D97-AF65-F5344CB8AC3E}">
        <p14:creationId xmlns:p14="http://schemas.microsoft.com/office/powerpoint/2010/main" val="3368679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1ACDD8-F3A6-43A7-AD0B-B7A4DA283EF2}" type="slidenum">
              <a:rPr lang="it-IT" smtClean="0"/>
              <a:pPr/>
              <a:t>3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413275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BDEA4C-E9D8-4BAB-BA3D-35B29DBEE007}" type="slidenum">
              <a:rPr lang="it-IT" smtClean="0"/>
              <a:pPr/>
              <a:t>4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611627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3FB778-8A09-4659-8094-18DB43963EE1}" type="slidenum">
              <a:rPr lang="it-IT" smtClean="0"/>
              <a:pPr/>
              <a:t>5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134827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5934AA-105F-48CC-A2AB-FDDA56C14B6D}" type="slidenum">
              <a:rPr lang="it-IT" smtClean="0"/>
              <a:pPr/>
              <a:t>6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025971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1651B7-C632-43EE-8F72-70F66BA8E869}" type="slidenum">
              <a:rPr lang="it-IT" smtClean="0"/>
              <a:pPr/>
              <a:t>7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903777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506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8F9096-849B-4500-B3B5-C1CB910AE6B4}" type="slidenum">
              <a:rPr lang="it-IT" smtClean="0"/>
              <a:pPr/>
              <a:t>8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89021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1D0E6-6301-4DBB-BD10-77E579267B68}" type="slidenum">
              <a:rPr lang="it-IT" smtClean="0"/>
              <a:pPr/>
              <a:t>9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47193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FB3B5-C4F3-40B6-9741-3562628A9447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40D82-A422-4192-B197-E3CF4D0AA59A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B4A83-59D5-45FB-BC11-B61B310D8AB4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  <p:transition spd="slow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0ED4E-38D6-43CA-B74A-E41885F2610C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623C4-356E-4CFE-B03E-4EF60C462F6B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78BBA-18C6-4080-A0DD-368F57A01981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1FEAE-DEF0-4C25-A7F7-0DD0A88DD792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D4F8F-C5B7-4D71-A36E-22AC82590253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B0193-BD14-4C7E-881B-4C33CBDCA00E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3BAC9-E5CA-491A-8095-47AFAFB8615D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6DA99-90BB-4AB9-B472-F493899CDC3A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A8287-F7F2-4DB6-A140-DF5A7A2278CD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ECCF4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226D587-5F91-4867-B5AF-29C78E87B779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0.wav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.net/photodb/photo?photo_id=7132441&amp;size=md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verità nella carità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620713"/>
            <a:ext cx="7704138" cy="52562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075" name="Rectangle 14"/>
          <p:cNvSpPr>
            <a:spLocks noChangeArrowheads="1"/>
          </p:cNvSpPr>
          <p:nvPr/>
        </p:nvSpPr>
        <p:spPr bwMode="auto">
          <a:xfrm>
            <a:off x="1331913" y="476250"/>
            <a:ext cx="7272337" cy="5905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79388" y="260350"/>
            <a:ext cx="8785225" cy="64087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1476375" y="1125538"/>
            <a:ext cx="6337300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O" sz="3600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BECCF4"/>
                    </a:gs>
                    <a:gs pos="100000">
                      <a:srgbClr val="585E7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Chiller"/>
              </a:rPr>
              <a:t>Fiesta de la </a:t>
            </a:r>
            <a:r>
              <a:rPr lang="es-CO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BECCF4"/>
                    </a:gs>
                    <a:gs pos="100000">
                      <a:srgbClr val="585E7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Chiller"/>
              </a:rPr>
              <a:t>Inmaculada </a:t>
            </a:r>
            <a:r>
              <a:rPr lang="es-CO" sz="3600" kern="1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BECCF4"/>
                    </a:gs>
                    <a:gs pos="100000">
                      <a:srgbClr val="585E7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Chiller"/>
              </a:rPr>
              <a:t>2015</a:t>
            </a:r>
            <a:endParaRPr lang="es-CO" sz="3600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BECCF4"/>
                  </a:gs>
                  <a:gs pos="100000">
                    <a:srgbClr val="585E71"/>
                  </a:gs>
                </a:gsLst>
                <a:lin ang="5400000" scaled="1"/>
              </a:gradFill>
              <a:effectLst>
                <a:outerShdw dist="35921" dir="2700000" algn="ctr" rotWithShape="0">
                  <a:schemeClr val="tx1"/>
                </a:outerShdw>
              </a:effectLst>
              <a:latin typeface="Chiller"/>
            </a:endParaRPr>
          </a:p>
        </p:txBody>
      </p:sp>
      <p:sp>
        <p:nvSpPr>
          <p:cNvPr id="3079" name="CasellaDiTesto 6"/>
          <p:cNvSpPr txBox="1">
            <a:spLocks noChangeArrowheads="1"/>
          </p:cNvSpPr>
          <p:nvPr/>
        </p:nvSpPr>
        <p:spPr bwMode="auto">
          <a:xfrm>
            <a:off x="1336987" y="6001345"/>
            <a:ext cx="3455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</a:rPr>
              <a:t>Texto: </a:t>
            </a:r>
            <a:r>
              <a:rPr lang="it-IT" sz="1400" dirty="0" smtClean="0">
                <a:solidFill>
                  <a:schemeClr val="bg1"/>
                </a:solidFill>
              </a:rPr>
              <a:t>Don </a:t>
            </a:r>
            <a:r>
              <a:rPr lang="it-IT" sz="1400" dirty="0">
                <a:solidFill>
                  <a:schemeClr val="bg1"/>
                </a:solidFill>
              </a:rPr>
              <a:t>Joseph  Aubry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 loop="1">
            <p:snd r:embed="rId3" name="05 Souvenance De Toi.wav"/>
          </p:stSnd>
        </p:sndAc>
      </p:transition>
    </mc:Choice>
    <mc:Fallback xmlns="">
      <p:transition spd="slow">
        <p:fade/>
        <p:sndAc>
          <p:stSnd loop="1">
            <p:snd r:embed="rId5" name="05 Souvenance De Toi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755650" y="620713"/>
            <a:ext cx="7704138" cy="3888407"/>
          </a:xfrm>
          <a:prstGeom prst="rect">
            <a:avLst/>
          </a:prstGeom>
          <a:gradFill rotWithShape="1">
            <a:gsLst>
              <a:gs pos="0">
                <a:srgbClr val="D1E8FF"/>
              </a:gs>
              <a:gs pos="100000">
                <a:srgbClr val="336699"/>
              </a:gs>
            </a:gsLst>
            <a:lin ang="5400000" scaled="1"/>
          </a:gradFill>
          <a:ln w="9525">
            <a:solidFill>
              <a:srgbClr val="E6E6E6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1" name="Text Box 11"/>
          <p:cNvSpPr txBox="1">
            <a:spLocks noChangeArrowheads="1"/>
          </p:cNvSpPr>
          <p:nvPr/>
        </p:nvSpPr>
        <p:spPr bwMode="auto">
          <a:xfrm>
            <a:off x="323850" y="4941168"/>
            <a:ext cx="8569325" cy="15696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El amor por María ha penetrado en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Don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Bosco desde su  más tierna edad 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a través 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del ejemplo y la palabra de mamá Margarita  pero también por una  serie de indicios históricos y las declaraciones más formales del mismo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Don Bosco.</a:t>
            </a:r>
            <a:endParaRPr lang="it-IT" sz="240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79388" y="115888"/>
            <a:ext cx="8785225" cy="6667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pic>
        <p:nvPicPr>
          <p:cNvPr id="12293" name="Picture 13" descr="vgggggggggg"/>
          <p:cNvPicPr>
            <a:picLocks noChangeAspect="1" noChangeArrowheads="1"/>
          </p:cNvPicPr>
          <p:nvPr/>
        </p:nvPicPr>
        <p:blipFill>
          <a:blip r:embed="rId3" cstate="print"/>
          <a:srcRect l="18507" t="3796" r="9045" b="37407"/>
          <a:stretch>
            <a:fillRect/>
          </a:stretch>
        </p:blipFill>
        <p:spPr bwMode="auto">
          <a:xfrm>
            <a:off x="1691680" y="764704"/>
            <a:ext cx="5914862" cy="360022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1258888" y="4941888"/>
            <a:ext cx="6913562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O" sz="3600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BAE9F8"/>
                    </a:gs>
                    <a:gs pos="100000">
                      <a:srgbClr val="0B0E0F"/>
                    </a:gs>
                  </a:gsLst>
                  <a:lin ang="5400000" scaled="1"/>
                </a:gradFill>
                <a:latin typeface="Berlin Sans FB" pitchFamily="34" charset="0"/>
              </a:rPr>
              <a:t>Tres grandes etapas</a:t>
            </a:r>
          </a:p>
          <a:p>
            <a:pPr algn="ctr"/>
            <a:r>
              <a:rPr lang="es-CO" sz="3600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BAE9F8"/>
                    </a:gs>
                    <a:gs pos="100000">
                      <a:srgbClr val="0B0E0F"/>
                    </a:gs>
                  </a:gsLst>
                  <a:lin ang="5400000" scaled="1"/>
                </a:gradFill>
                <a:latin typeface="Berlin Sans FB" pitchFamily="34" charset="0"/>
              </a:rPr>
              <a:t>en las intervenciones de María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79388" y="115888"/>
            <a:ext cx="8785225" cy="6667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pic>
        <p:nvPicPr>
          <p:cNvPr id="13316" name="Picture 38" descr="gggggggggggg"/>
          <p:cNvPicPr>
            <a:picLocks noChangeAspect="1" noChangeArrowheads="1"/>
          </p:cNvPicPr>
          <p:nvPr/>
        </p:nvPicPr>
        <p:blipFill>
          <a:blip r:embed="rId3" cstate="print"/>
          <a:srcRect r="13768" b="60509"/>
          <a:stretch>
            <a:fillRect/>
          </a:stretch>
        </p:blipFill>
        <p:spPr bwMode="auto">
          <a:xfrm>
            <a:off x="395288" y="404813"/>
            <a:ext cx="8497887" cy="2708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317" name="Picture 31" descr="518_konuspot-mak90x711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36162">
            <a:off x="6516688" y="1557338"/>
            <a:ext cx="238125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2051050" y="2924175"/>
            <a:ext cx="4465638" cy="1035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23850" y="260648"/>
            <a:ext cx="8496300" cy="2215991"/>
          </a:xfrm>
          <a:prstGeom prst="rect">
            <a:avLst/>
          </a:prstGeom>
          <a:solidFill>
            <a:srgbClr val="7030A0">
              <a:alpha val="14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Desde el inicio, María es la Auxiliadora que se revela a </a:t>
            </a:r>
            <a:r>
              <a:rPr lang="it-IT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Don </a:t>
            </a:r>
            <a:r>
              <a:rPr lang="it-IT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Bosco. </a:t>
            </a:r>
            <a:br>
              <a:rPr lang="it-IT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</a:br>
            <a:r>
              <a:rPr lang="it-IT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Una Auxiliadora que </a:t>
            </a:r>
            <a:r>
              <a:rPr lang="it-IT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solo,  </a:t>
            </a:r>
            <a:r>
              <a:rPr lang="it-IT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poco a </a:t>
            </a:r>
            <a:r>
              <a:rPr lang="it-IT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poco, </a:t>
            </a:r>
            <a:r>
              <a:rPr lang="it-IT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muestra el verdadero </a:t>
            </a:r>
            <a:r>
              <a:rPr lang="it-IT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esplendor de </a:t>
            </a:r>
            <a:r>
              <a:rPr lang="it-IT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su rostro: Aquella que es la ayuda de </a:t>
            </a:r>
            <a:r>
              <a:rPr lang="it-IT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Don </a:t>
            </a:r>
            <a:r>
              <a:rPr lang="it-IT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Bosco, de sus jóvenes</a:t>
            </a:r>
            <a:r>
              <a:rPr lang="it-IT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, de </a:t>
            </a:r>
            <a:r>
              <a:rPr lang="it-IT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sus </a:t>
            </a:r>
            <a:r>
              <a:rPr lang="it-IT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Salesianos</a:t>
            </a:r>
            <a:r>
              <a:rPr lang="it-IT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. Don </a:t>
            </a:r>
            <a:r>
              <a:rPr lang="it-IT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Bosco la </a:t>
            </a:r>
            <a:r>
              <a:rPr lang="it-IT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descubrirá un día definitivamente </a:t>
            </a:r>
            <a:r>
              <a:rPr lang="it-IT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como el </a:t>
            </a:r>
            <a:r>
              <a:rPr lang="it-IT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Auxilio de cada cristiano y de todo el </a:t>
            </a:r>
            <a:r>
              <a:rPr lang="it-IT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Pueblo en </a:t>
            </a:r>
            <a:r>
              <a:rPr lang="it-IT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camino. </a:t>
            </a:r>
          </a:p>
        </p:txBody>
      </p:sp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1188244" y="2636912"/>
            <a:ext cx="6553200" cy="3889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79388" y="115888"/>
            <a:ext cx="8785225" cy="6667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pic>
        <p:nvPicPr>
          <p:cNvPr id="14341" name="Picture 15" descr="dbsueñomisionero"/>
          <p:cNvPicPr>
            <a:picLocks noChangeAspect="1" noChangeArrowheads="1"/>
          </p:cNvPicPr>
          <p:nvPr/>
        </p:nvPicPr>
        <p:blipFill>
          <a:blip r:embed="rId3" cstate="print"/>
          <a:srcRect l="3040" t="1939" b="10080"/>
          <a:stretch>
            <a:fillRect/>
          </a:stretch>
        </p:blipFill>
        <p:spPr bwMode="auto">
          <a:xfrm>
            <a:off x="1476375" y="2807519"/>
            <a:ext cx="5976938" cy="3616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79388" y="115888"/>
            <a:ext cx="8785225" cy="6667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5363" name="Text Box 10"/>
          <p:cNvSpPr txBox="1">
            <a:spLocks noChangeArrowheads="1"/>
          </p:cNvSpPr>
          <p:nvPr/>
        </p:nvSpPr>
        <p:spPr bwMode="auto">
          <a:xfrm>
            <a:off x="468313" y="4868863"/>
            <a:ext cx="82089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it-IT" sz="2400" dirty="0">
                <a:solidFill>
                  <a:srgbClr val="FFCC00"/>
                </a:solidFill>
                <a:latin typeface="Berlin Sans FB" pitchFamily="34" charset="0"/>
              </a:rPr>
              <a:t>Primera etapa: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  en el origen de la vocación 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y misión de don Bosco, la Auxiliadora se revela 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como la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Buena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Pastora de los jóvenes </a:t>
            </a:r>
          </a:p>
        </p:txBody>
      </p:sp>
      <p:pic>
        <p:nvPicPr>
          <p:cNvPr id="15364" name="Picture 12" descr="Strenna2012_sito_IT"/>
          <p:cNvPicPr>
            <a:picLocks noChangeAspect="1" noChangeArrowheads="1"/>
          </p:cNvPicPr>
          <p:nvPr/>
        </p:nvPicPr>
        <p:blipFill>
          <a:blip r:embed="rId3" cstate="print"/>
          <a:srcRect b="25835"/>
          <a:stretch>
            <a:fillRect/>
          </a:stretch>
        </p:blipFill>
        <p:spPr bwMode="auto">
          <a:xfrm>
            <a:off x="1476375" y="736600"/>
            <a:ext cx="6229350" cy="3313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611188" y="593725"/>
            <a:ext cx="2592387" cy="3168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5580063" y="593725"/>
            <a:ext cx="2879725" cy="21875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2771775" y="2105025"/>
            <a:ext cx="3206750" cy="21875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1"/>
          <p:cNvSpPr txBox="1">
            <a:spLocks noChangeArrowheads="1"/>
          </p:cNvSpPr>
          <p:nvPr/>
        </p:nvSpPr>
        <p:spPr bwMode="auto">
          <a:xfrm>
            <a:off x="395288" y="4724400"/>
            <a:ext cx="8351837" cy="15696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La primera intervención extraordinaria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es,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sin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duda,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el sueño de los nueve años.</a:t>
            </a:r>
            <a:br>
              <a:rPr lang="it-IT" sz="2400" dirty="0">
                <a:solidFill>
                  <a:schemeClr val="bg1"/>
                </a:solidFill>
                <a:latin typeface="Berlin Sans FB" pitchFamily="34" charset="0"/>
              </a:rPr>
            </a:b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Don Bosco dice: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“Me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quedó  profundamente grabado en la mente para toda la vida”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79388" y="115888"/>
            <a:ext cx="8785225" cy="6667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pic>
        <p:nvPicPr>
          <p:cNvPr id="16388" name="Picture 14" descr="gggggggggggg"/>
          <p:cNvPicPr>
            <a:picLocks noChangeAspect="1" noChangeArrowheads="1"/>
          </p:cNvPicPr>
          <p:nvPr/>
        </p:nvPicPr>
        <p:blipFill>
          <a:blip r:embed="rId3" cstate="print"/>
          <a:srcRect t="3796" r="7483" b="51042"/>
          <a:stretch>
            <a:fillRect/>
          </a:stretch>
        </p:blipFill>
        <p:spPr bwMode="auto">
          <a:xfrm>
            <a:off x="395288" y="620713"/>
            <a:ext cx="8459787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323850" y="765175"/>
            <a:ext cx="3887788" cy="3095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3276600" y="404813"/>
            <a:ext cx="5472113" cy="3671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395288" y="4844396"/>
            <a:ext cx="8423274" cy="193899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sz="2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De Cristo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Buen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Pastor, Juan recibe el anuncio de su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vocación: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(“Me llamó por  mi nombre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“);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de su misión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específica: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(“Me ordenó ponerme a la cabeza de aquellos niños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“)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que ya incluye un estilo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pastoral: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(“No con los golpes, sino con la mansedumbre y la caridad”). </a:t>
            </a:r>
          </a:p>
        </p:txBody>
      </p:sp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4284663" y="981075"/>
            <a:ext cx="3959225" cy="36926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Rectangle 10"/>
          <p:cNvSpPr>
            <a:spLocks noChangeArrowheads="1"/>
          </p:cNvSpPr>
          <p:nvPr/>
        </p:nvSpPr>
        <p:spPr bwMode="auto">
          <a:xfrm>
            <a:off x="1331913" y="1341438"/>
            <a:ext cx="3455987" cy="3095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79388" y="115888"/>
            <a:ext cx="8785225" cy="6667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pic>
        <p:nvPicPr>
          <p:cNvPr id="1741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9" y="404813"/>
            <a:ext cx="4514850" cy="3324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741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1557338"/>
            <a:ext cx="4370387" cy="311643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279045" y="4077742"/>
            <a:ext cx="8541427" cy="304698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Y después el anuncio: “Te daré una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Maestra:  (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una especie de ”He aquí a tu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Madre!”),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he aquí  que aparece María: es la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Buena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Pastora, cooperadora del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Buen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Pastor.  A  su vez y en un lugar subordinado, interviene también Ella para confiar a Juan la misión “pastoral”, precisando:                                            </a:t>
            </a:r>
          </a:p>
          <a:p>
            <a:pPr algn="ctr">
              <a:spcBef>
                <a:spcPct val="50000"/>
              </a:spcBef>
            </a:pP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«(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Este trabajo) tú deberás hacerlo por  mis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hijos».</a:t>
            </a:r>
            <a:endParaRPr lang="it-IT" sz="2400" dirty="0">
              <a:solidFill>
                <a:schemeClr val="bg1"/>
              </a:solidFill>
              <a:latin typeface="Berlin Sans FB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”.</a:t>
            </a:r>
          </a:p>
        </p:txBody>
      </p:sp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504031" y="423057"/>
            <a:ext cx="8135937" cy="338504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79388" y="115888"/>
            <a:ext cx="8785225" cy="6667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pic>
        <p:nvPicPr>
          <p:cNvPr id="18437" name="Picture 8"/>
          <p:cNvPicPr>
            <a:picLocks noChangeAspect="1" noChangeArrowheads="1"/>
          </p:cNvPicPr>
          <p:nvPr/>
        </p:nvPicPr>
        <p:blipFill>
          <a:blip r:embed="rId3" cstate="print"/>
          <a:srcRect b="9174"/>
          <a:stretch>
            <a:fillRect/>
          </a:stretch>
        </p:blipFill>
        <p:spPr bwMode="auto">
          <a:xfrm>
            <a:off x="2281506" y="619193"/>
            <a:ext cx="4536504" cy="299277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Text Box 11"/>
          <p:cNvSpPr txBox="1">
            <a:spLocks noChangeArrowheads="1"/>
          </p:cNvSpPr>
          <p:nvPr/>
        </p:nvSpPr>
        <p:spPr bwMode="auto">
          <a:xfrm>
            <a:off x="250825" y="4221088"/>
            <a:ext cx="8569325" cy="19389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El sueño de los nueve años,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Don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Bosco lo repetirá muchas veces,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con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detalles nuevos. Siendo joven sacerdote en búsqueda de su apostolado, María se presenta de nuevo “en forma de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Pastora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”. La imagen de María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Buena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Pastora atraviesa toda la vida de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Don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Bosco,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hasta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el sueño misionero de Barcelona en el 1886.</a:t>
            </a:r>
          </a:p>
        </p:txBody>
      </p:sp>
      <p:pic>
        <p:nvPicPr>
          <p:cNvPr id="19460" name="Picture 12" descr="dbsueñomisionero"/>
          <p:cNvPicPr>
            <a:picLocks noChangeAspect="1" noChangeArrowheads="1"/>
          </p:cNvPicPr>
          <p:nvPr/>
        </p:nvPicPr>
        <p:blipFill>
          <a:blip r:embed="rId2" cstate="print"/>
          <a:srcRect b="13089"/>
          <a:stretch>
            <a:fillRect/>
          </a:stretch>
        </p:blipFill>
        <p:spPr bwMode="auto">
          <a:xfrm>
            <a:off x="827088" y="404813"/>
            <a:ext cx="7315200" cy="360025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68313" y="4581128"/>
            <a:ext cx="8280400" cy="15696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Su ventaja es la de “colocar” enseguida a María: </a:t>
            </a:r>
            <a:br>
              <a:rPr lang="it-IT" sz="2400" dirty="0">
                <a:solidFill>
                  <a:schemeClr val="bg1"/>
                </a:solidFill>
                <a:latin typeface="Berlin Sans FB" pitchFamily="34" charset="0"/>
              </a:rPr>
            </a:b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sierva de Cristo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Buen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Pastor por una parte, y por otra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Maestra-Guía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de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Don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Bosco,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Pastor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de los jóvenes </a:t>
            </a:r>
            <a:br>
              <a:rPr lang="it-IT" sz="2400" dirty="0">
                <a:solidFill>
                  <a:schemeClr val="bg1"/>
                </a:solidFill>
                <a:latin typeface="Berlin Sans FB" pitchFamily="34" charset="0"/>
              </a:rPr>
            </a:b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y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Madre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de los mismos jóvenes, “sus hijos”. </a:t>
            </a:r>
          </a:p>
        </p:txBody>
      </p:sp>
      <p:pic>
        <p:nvPicPr>
          <p:cNvPr id="20484" name="Picture 5" descr="Il grande mosaico di Maria, Madre del Buon Pastore, nella Cappella di Casa Madre ad Albano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04813"/>
            <a:ext cx="24828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Maria-Ausiliatr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908050"/>
            <a:ext cx="41052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32568" y="5229200"/>
            <a:ext cx="8208962" cy="120032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it-IT" sz="2400" dirty="0">
                <a:solidFill>
                  <a:srgbClr val="FFCC00"/>
                </a:solidFill>
                <a:latin typeface="Berlin Sans FB" pitchFamily="34" charset="0"/>
              </a:rPr>
              <a:t>SEGUNDA ETAPA: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  en el origen de la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Obra Salesiana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concreta </a:t>
            </a:r>
            <a:br>
              <a:rPr lang="it-IT" sz="2400" dirty="0">
                <a:solidFill>
                  <a:schemeClr val="bg1"/>
                </a:solidFill>
                <a:latin typeface="Berlin Sans FB" pitchFamily="34" charset="0"/>
              </a:rPr>
            </a:b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y de las dos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Congregaciones Salesianas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la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Auxiliadora se revela como 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la Buena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Pastora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Inmaculada. </a:t>
            </a:r>
            <a:endParaRPr lang="it-IT" sz="240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66725" y="620713"/>
            <a:ext cx="8208963" cy="33845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9" name="Picture 14" descr="bdd128fb628d4b2cb3194e532aa1eb5a-1"/>
          <p:cNvPicPr>
            <a:picLocks noChangeAspect="1" noChangeArrowheads="1"/>
          </p:cNvPicPr>
          <p:nvPr/>
        </p:nvPicPr>
        <p:blipFill>
          <a:blip r:embed="rId2" cstate="print"/>
          <a:srcRect t="8910" b="11613"/>
          <a:stretch>
            <a:fillRect/>
          </a:stretch>
        </p:blipFill>
        <p:spPr bwMode="auto">
          <a:xfrm>
            <a:off x="539750" y="692150"/>
            <a:ext cx="7993063" cy="4248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ChangeArrowheads="1"/>
          </p:cNvSpPr>
          <p:nvPr/>
        </p:nvSpPr>
        <p:spPr bwMode="auto">
          <a:xfrm>
            <a:off x="468313" y="1412875"/>
            <a:ext cx="8135937" cy="3671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" y="5084763"/>
            <a:ext cx="88204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La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Virgen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Santísima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ocupa en la vida de nuestro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Fundador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/>
            </a:r>
            <a:br>
              <a:rPr lang="it-IT" sz="2400" dirty="0">
                <a:solidFill>
                  <a:schemeClr val="bg1"/>
                </a:solidFill>
                <a:latin typeface="Berlin Sans FB" pitchFamily="34" charset="0"/>
              </a:rPr>
            </a:b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un lugar extraordinario.</a:t>
            </a:r>
          </a:p>
          <a:p>
            <a:pPr algn="ctr">
              <a:defRPr/>
            </a:pP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Quien lee atentamente la vida de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Don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Bosco  permanece asombrado por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ésto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.</a:t>
            </a:r>
          </a:p>
        </p:txBody>
      </p:sp>
      <p:pic>
        <p:nvPicPr>
          <p:cNvPr id="4100" name="Picture 19" descr="vgggggggggg"/>
          <p:cNvPicPr>
            <a:picLocks noChangeAspect="1" noChangeArrowheads="1"/>
          </p:cNvPicPr>
          <p:nvPr/>
        </p:nvPicPr>
        <p:blipFill>
          <a:blip r:embed="rId3" cstate="print"/>
          <a:srcRect t="24144" b="20209"/>
          <a:stretch>
            <a:fillRect/>
          </a:stretch>
        </p:blipFill>
        <p:spPr bwMode="auto">
          <a:xfrm>
            <a:off x="0" y="1052513"/>
            <a:ext cx="9144000" cy="3816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79388" y="260350"/>
            <a:ext cx="8785225" cy="64087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68313" y="3948095"/>
            <a:ext cx="8207375" cy="267765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dirty="0">
                <a:solidFill>
                  <a:schemeClr val="bg1"/>
                </a:solidFill>
                <a:latin typeface="Arial Narrow" pitchFamily="34" charset="0"/>
              </a:rPr>
              <a:t>La actualidad eclesial lleva a </a:t>
            </a:r>
            <a:r>
              <a:rPr lang="it-IT" sz="2400" dirty="0" smtClean="0">
                <a:solidFill>
                  <a:schemeClr val="bg1"/>
                </a:solidFill>
                <a:latin typeface="Arial Narrow" pitchFamily="34" charset="0"/>
              </a:rPr>
              <a:t>Don </a:t>
            </a:r>
            <a:r>
              <a:rPr lang="it-IT" sz="2400" dirty="0">
                <a:solidFill>
                  <a:schemeClr val="bg1"/>
                </a:solidFill>
                <a:latin typeface="Arial Narrow" pitchFamily="34" charset="0"/>
              </a:rPr>
              <a:t>Bosco a honrar a María en  su privilegio </a:t>
            </a:r>
            <a:r>
              <a:rPr lang="it-IT" sz="2400" dirty="0" smtClean="0">
                <a:solidFill>
                  <a:schemeClr val="bg1"/>
                </a:solidFill>
                <a:latin typeface="Arial Narrow" pitchFamily="34" charset="0"/>
              </a:rPr>
              <a:t>de </a:t>
            </a:r>
            <a:r>
              <a:rPr lang="it-IT" sz="2400" dirty="0">
                <a:solidFill>
                  <a:schemeClr val="bg1"/>
                </a:solidFill>
                <a:latin typeface="Arial Narrow" pitchFamily="34" charset="0"/>
              </a:rPr>
              <a:t>Inmaculada: </a:t>
            </a:r>
            <a:r>
              <a:rPr lang="it-IT" sz="2400" dirty="0" smtClean="0">
                <a:solidFill>
                  <a:schemeClr val="bg1"/>
                </a:solidFill>
                <a:latin typeface="Arial Narrow" pitchFamily="34" charset="0"/>
              </a:rPr>
              <a:t>en </a:t>
            </a:r>
            <a:r>
              <a:rPr lang="it-IT" sz="2400" dirty="0">
                <a:solidFill>
                  <a:schemeClr val="bg1"/>
                </a:solidFill>
                <a:latin typeface="Arial Narrow" pitchFamily="34" charset="0"/>
              </a:rPr>
              <a:t>los primeros veinte  años  de su ministerio sacerdotal es atraído </a:t>
            </a:r>
            <a:r>
              <a:rPr lang="it-IT" sz="2400" dirty="0" smtClean="0">
                <a:solidFill>
                  <a:schemeClr val="bg1"/>
                </a:solidFill>
                <a:latin typeface="Arial Narrow" pitchFamily="34" charset="0"/>
              </a:rPr>
              <a:t>por </a:t>
            </a:r>
            <a:r>
              <a:rPr lang="it-IT" sz="2400" dirty="0">
                <a:solidFill>
                  <a:schemeClr val="bg1"/>
                </a:solidFill>
                <a:latin typeface="Arial Narrow" pitchFamily="34" charset="0"/>
              </a:rPr>
              <a:t>este </a:t>
            </a:r>
            <a:r>
              <a:rPr lang="it-IT" sz="2400" dirty="0" smtClean="0">
                <a:solidFill>
                  <a:schemeClr val="bg1"/>
                </a:solidFill>
                <a:latin typeface="Arial Narrow" pitchFamily="34" charset="0"/>
              </a:rPr>
              <a:t>rostro </a:t>
            </a:r>
            <a:r>
              <a:rPr lang="it-IT" sz="2400" dirty="0">
                <a:solidFill>
                  <a:schemeClr val="bg1"/>
                </a:solidFill>
                <a:latin typeface="Arial Narrow" pitchFamily="34" charset="0"/>
              </a:rPr>
              <a:t>y lo hace admirar también por sus jóvenes</a:t>
            </a:r>
            <a:r>
              <a:rPr lang="it-IT" sz="2400" dirty="0" smtClean="0">
                <a:solidFill>
                  <a:schemeClr val="bg1"/>
                </a:solidFill>
                <a:latin typeface="Arial Narrow" pitchFamily="34" charset="0"/>
              </a:rPr>
              <a:t>. Pero </a:t>
            </a:r>
            <a:r>
              <a:rPr lang="it-IT" sz="2400" dirty="0">
                <a:solidFill>
                  <a:schemeClr val="bg1"/>
                </a:solidFill>
                <a:latin typeface="Arial Narrow" pitchFamily="34" charset="0"/>
              </a:rPr>
              <a:t>es una Inmaculada concreta, actual,  precisamente la </a:t>
            </a:r>
            <a:r>
              <a:rPr lang="it-IT" sz="2400" dirty="0" smtClean="0">
                <a:solidFill>
                  <a:schemeClr val="bg1"/>
                </a:solidFill>
                <a:latin typeface="Arial Narrow" pitchFamily="34" charset="0"/>
              </a:rPr>
              <a:t>Buena </a:t>
            </a:r>
            <a:r>
              <a:rPr lang="it-IT" sz="2400" dirty="0">
                <a:solidFill>
                  <a:schemeClr val="bg1"/>
                </a:solidFill>
                <a:latin typeface="Arial Narrow" pitchFamily="34" charset="0"/>
              </a:rPr>
              <a:t>Pastora que él ya  conoce; y Ella misma interviene y les  hace entender que </a:t>
            </a:r>
            <a:r>
              <a:rPr lang="it-IT" sz="2400" dirty="0" smtClean="0">
                <a:solidFill>
                  <a:schemeClr val="bg1"/>
                </a:solidFill>
                <a:latin typeface="Arial Narrow" pitchFamily="34" charset="0"/>
              </a:rPr>
              <a:t>éste </a:t>
            </a:r>
            <a:r>
              <a:rPr lang="it-IT" sz="2400" dirty="0">
                <a:solidFill>
                  <a:schemeClr val="bg1"/>
                </a:solidFill>
                <a:latin typeface="Arial Narrow" pitchFamily="34" charset="0"/>
              </a:rPr>
              <a:t>su misterio interesa al cumplimiento de la misión salesiana.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0350"/>
            <a:ext cx="4190694" cy="35201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684213" y="692150"/>
            <a:ext cx="7848600" cy="19389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 dirty="0">
                <a:latin typeface="Berlin Sans FB" pitchFamily="34" charset="0"/>
              </a:rPr>
              <a:t>El 8 DICIEMBRE es muy significativo: </a:t>
            </a:r>
          </a:p>
          <a:p>
            <a:pPr algn="ctr"/>
            <a:r>
              <a:rPr lang="it-IT" sz="2400" b="1" dirty="0">
                <a:latin typeface="Berlin Sans FB" pitchFamily="34" charset="0"/>
              </a:rPr>
              <a:t>marca sucesivamente </a:t>
            </a:r>
          </a:p>
          <a:p>
            <a:endParaRPr lang="it-IT" sz="2400" b="1" dirty="0">
              <a:latin typeface="Berlin Sans FB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sz="2400" b="1" dirty="0">
                <a:latin typeface="Berlin Sans FB" pitchFamily="34" charset="0"/>
              </a:rPr>
              <a:t>  </a:t>
            </a:r>
            <a:r>
              <a:rPr lang="it-IT" sz="2400" b="1" dirty="0" smtClean="0">
                <a:latin typeface="Berlin Sans FB" pitchFamily="34" charset="0"/>
              </a:rPr>
              <a:t>El </a:t>
            </a:r>
            <a:r>
              <a:rPr lang="it-IT" sz="2400" b="1" dirty="0">
                <a:latin typeface="Berlin Sans FB" pitchFamily="34" charset="0"/>
              </a:rPr>
              <a:t>inicio de la </a:t>
            </a:r>
            <a:r>
              <a:rPr lang="it-IT" sz="2400" b="1" dirty="0" smtClean="0">
                <a:latin typeface="Berlin Sans FB" pitchFamily="34" charset="0"/>
              </a:rPr>
              <a:t>Obra Salesiana </a:t>
            </a:r>
            <a:endParaRPr lang="it-IT" sz="2400" b="1" dirty="0">
              <a:latin typeface="Berlin Sans FB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sz="2400" b="1" dirty="0">
                <a:latin typeface="Berlin Sans FB" pitchFamily="34" charset="0"/>
              </a:rPr>
              <a:t>  y la fundación de las dos </a:t>
            </a:r>
            <a:r>
              <a:rPr lang="it-IT" sz="2400" b="1" dirty="0" smtClean="0">
                <a:latin typeface="Berlin Sans FB" pitchFamily="34" charset="0"/>
              </a:rPr>
              <a:t>Congregaciones</a:t>
            </a:r>
            <a:r>
              <a:rPr lang="it-IT" sz="2400" b="1" dirty="0">
                <a:latin typeface="Berlin Sans FB" pitchFamily="34" charset="0"/>
              </a:rPr>
              <a:t>.</a:t>
            </a:r>
            <a:r>
              <a:rPr lang="it-IT" sz="2400" dirty="0">
                <a:latin typeface="Berlin Sans FB" pitchFamily="34" charset="0"/>
              </a:rPr>
              <a:t> </a:t>
            </a:r>
          </a:p>
        </p:txBody>
      </p:sp>
      <p:sp>
        <p:nvSpPr>
          <p:cNvPr id="23555" name="Rectangle 12"/>
          <p:cNvSpPr>
            <a:spLocks noChangeArrowheads="1"/>
          </p:cNvSpPr>
          <p:nvPr/>
        </p:nvSpPr>
        <p:spPr bwMode="auto">
          <a:xfrm>
            <a:off x="5795963" y="4221163"/>
            <a:ext cx="2692400" cy="2165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17"/>
          <p:cNvSpPr>
            <a:spLocks noChangeArrowheads="1"/>
          </p:cNvSpPr>
          <p:nvPr/>
        </p:nvSpPr>
        <p:spPr bwMode="auto">
          <a:xfrm>
            <a:off x="611188" y="4076700"/>
            <a:ext cx="2949575" cy="1600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557" name="Picture 19" descr="tttttttttttttttttttt"/>
          <p:cNvPicPr>
            <a:picLocks noChangeAspect="1" noChangeArrowheads="1"/>
          </p:cNvPicPr>
          <p:nvPr/>
        </p:nvPicPr>
        <p:blipFill>
          <a:blip r:embed="rId3" cstate="print"/>
          <a:srcRect t="47893"/>
          <a:stretch>
            <a:fillRect/>
          </a:stretch>
        </p:blipFill>
        <p:spPr bwMode="auto">
          <a:xfrm>
            <a:off x="0" y="3284538"/>
            <a:ext cx="9144000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79388" y="260350"/>
            <a:ext cx="8642350" cy="64087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79389" y="1441430"/>
            <a:ext cx="85690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Se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hace presente al inicio de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la Obra Salesiana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enviando a Don Bosco al  primer joven, pobre y abandonado, … y después de un  Ave María ferviente,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Don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Bosco inicia con él su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Obra evangelizadora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. La fiesta del 8 diciembre permanecerá definitivamente central en su metodología pastoral  y espiritual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.</a:t>
            </a:r>
          </a:p>
        </p:txBody>
      </p:sp>
      <p:sp>
        <p:nvSpPr>
          <p:cNvPr id="1030" name="WordArt 10"/>
          <p:cNvSpPr>
            <a:spLocks noChangeArrowheads="1" noChangeShapeType="1" noTextEdit="1"/>
          </p:cNvSpPr>
          <p:nvPr/>
        </p:nvSpPr>
        <p:spPr bwMode="auto">
          <a:xfrm>
            <a:off x="1696415" y="436455"/>
            <a:ext cx="5608295" cy="8635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O" sz="3600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BECCF4"/>
                    </a:gs>
                    <a:gs pos="100000">
                      <a:srgbClr val="585E7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Chiller"/>
              </a:rPr>
              <a:t>La Buena </a:t>
            </a:r>
            <a:r>
              <a:rPr lang="es-CO" sz="3600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BECCF4"/>
                    </a:gs>
                    <a:gs pos="100000">
                      <a:srgbClr val="585E7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Chiller"/>
              </a:rPr>
              <a:t>Pastora</a:t>
            </a:r>
          </a:p>
          <a:p>
            <a:pPr algn="ctr"/>
            <a:r>
              <a:rPr lang="es-CO" sz="3600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BECCF4"/>
                    </a:gs>
                    <a:gs pos="100000">
                      <a:srgbClr val="585E7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Chiller"/>
              </a:rPr>
              <a:t>Inmaculada </a:t>
            </a:r>
            <a:endParaRPr lang="es-CO" sz="3600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BECCF4"/>
                  </a:gs>
                  <a:gs pos="100000">
                    <a:srgbClr val="585E71"/>
                  </a:gs>
                </a:gsLst>
                <a:lin ang="5400000" scaled="1"/>
              </a:gradFill>
              <a:effectLst>
                <a:outerShdw dist="35921" dir="2700000" algn="ctr" rotWithShape="0">
                  <a:schemeClr val="tx1"/>
                </a:outerShdw>
              </a:effectLst>
              <a:latin typeface="Chiller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03" y="3464719"/>
            <a:ext cx="4008847" cy="3006635"/>
          </a:xfrm>
          <a:prstGeom prst="round2DiagRect">
            <a:avLst>
              <a:gd name="adj1" fmla="val 49161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sfon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431875"/>
            <a:ext cx="4895850" cy="295185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4579" name="Picture 15" descr="sfon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4430" y="752201"/>
            <a:ext cx="4392265" cy="251942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89853" y="3573016"/>
            <a:ext cx="8352927" cy="292387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300" dirty="0" smtClean="0">
                <a:solidFill>
                  <a:schemeClr val="bg1"/>
                </a:solidFill>
                <a:latin typeface="Berlin Sans FB" pitchFamily="34" charset="0"/>
              </a:rPr>
              <a:t>La </a:t>
            </a:r>
            <a:r>
              <a:rPr lang="it-IT" sz="2300" dirty="0">
                <a:solidFill>
                  <a:schemeClr val="bg1"/>
                </a:solidFill>
                <a:latin typeface="Berlin Sans FB" pitchFamily="34" charset="0"/>
              </a:rPr>
              <a:t>Inmaculada está también presente en el origen de las dos </a:t>
            </a:r>
            <a:r>
              <a:rPr lang="it-IT" sz="2300" dirty="0" smtClean="0">
                <a:solidFill>
                  <a:schemeClr val="bg1"/>
                </a:solidFill>
                <a:latin typeface="Berlin Sans FB" pitchFamily="34" charset="0"/>
              </a:rPr>
              <a:t>Congregaciones Salesianas</a:t>
            </a:r>
            <a:r>
              <a:rPr lang="it-IT" sz="2300" dirty="0">
                <a:solidFill>
                  <a:schemeClr val="bg1"/>
                </a:solidFill>
                <a:latin typeface="Berlin Sans FB" pitchFamily="34" charset="0"/>
              </a:rPr>
              <a:t>. Domingo, el joven que se ha consagrado a Ella el 8  de diciembre de </a:t>
            </a:r>
            <a:r>
              <a:rPr lang="it-IT" sz="2300" dirty="0" smtClean="0">
                <a:solidFill>
                  <a:schemeClr val="bg1"/>
                </a:solidFill>
                <a:latin typeface="Berlin Sans FB" pitchFamily="34" charset="0"/>
              </a:rPr>
              <a:t>1854 funda, </a:t>
            </a:r>
            <a:r>
              <a:rPr lang="it-IT" sz="2300" dirty="0">
                <a:solidFill>
                  <a:schemeClr val="bg1"/>
                </a:solidFill>
                <a:latin typeface="Berlin Sans FB" pitchFamily="34" charset="0"/>
              </a:rPr>
              <a:t>en los meses siguientes, con sus amigos, la Compañía de la Inmaculada cuyos miembros “se dedican enteramente al santo servicio de María“. Este grupo, lleva al ambiente de los estudiantes de </a:t>
            </a:r>
            <a:r>
              <a:rPr lang="it-IT" sz="2300" dirty="0" smtClean="0">
                <a:solidFill>
                  <a:schemeClr val="bg1"/>
                </a:solidFill>
                <a:latin typeface="Berlin Sans FB" pitchFamily="34" charset="0"/>
              </a:rPr>
              <a:t>Valdocco, </a:t>
            </a:r>
            <a:r>
              <a:rPr lang="it-IT" sz="2300" dirty="0">
                <a:solidFill>
                  <a:schemeClr val="bg1"/>
                </a:solidFill>
                <a:latin typeface="Berlin Sans FB" pitchFamily="34" charset="0"/>
              </a:rPr>
              <a:t>a tal punto de </a:t>
            </a:r>
            <a:r>
              <a:rPr lang="it-IT" sz="2300" dirty="0" smtClean="0">
                <a:solidFill>
                  <a:schemeClr val="bg1"/>
                </a:solidFill>
                <a:latin typeface="Berlin Sans FB" pitchFamily="34" charset="0"/>
              </a:rPr>
              <a:t>fervor, </a:t>
            </a:r>
            <a:r>
              <a:rPr lang="it-IT" sz="2300" dirty="0">
                <a:solidFill>
                  <a:schemeClr val="bg1"/>
                </a:solidFill>
                <a:latin typeface="Berlin Sans FB" pitchFamily="34" charset="0"/>
              </a:rPr>
              <a:t>que permitirá la fundación oficial de la Sociedad Salesiana el 18 de diciembre de 1859. 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79388" y="260350"/>
            <a:ext cx="8642350" cy="64087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82" name="Picture 13" descr="4-S_Domenico_Savio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543020"/>
            <a:ext cx="4392587" cy="278240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15900" y="333375"/>
            <a:ext cx="8748713" cy="6119813"/>
          </a:xfrm>
          <a:prstGeom prst="rect">
            <a:avLst/>
          </a:prstGeom>
          <a:solidFill>
            <a:srgbClr val="8787A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932362" y="455645"/>
            <a:ext cx="3888109" cy="600164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Por otra parte, en </a:t>
            </a:r>
            <a:r>
              <a:rPr lang="it-I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aquellos años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, otro grupo, pero de chicas</a:t>
            </a:r>
            <a:r>
              <a:rPr lang="it-I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, hace 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también su </a:t>
            </a:r>
            <a:r>
              <a:rPr lang="it-I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camino en Mornés. 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Se llama  Pía Unión de las Hijas de María Inmaculada. </a:t>
            </a:r>
            <a:r>
              <a:rPr lang="it-I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Un sacerdote 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diligente, </a:t>
            </a:r>
            <a:r>
              <a:rPr lang="it-I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Don 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Pestarino, la ha fundado el 9 de diciembre  de 1855. La más vivaz del grupo se llama María Dominga Mazzarello. Con ella  y  con sus compañeras más generosas, </a:t>
            </a:r>
            <a:r>
              <a:rPr lang="it-I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Don 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Bosco fundará, dieciseis años más tarde, el </a:t>
            </a:r>
            <a:r>
              <a:rPr lang="it-I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Instituto 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de las Hijas de María </a:t>
            </a:r>
            <a:r>
              <a:rPr lang="it-I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A. </a:t>
            </a:r>
            <a:endParaRPr lang="it-I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0825" y="836613"/>
            <a:ext cx="468313" cy="5616575"/>
          </a:xfrm>
          <a:prstGeom prst="rect">
            <a:avLst/>
          </a:prstGeom>
          <a:solidFill>
            <a:srgbClr val="8787A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7"/>
          <a:stretch/>
        </p:blipFill>
        <p:spPr>
          <a:xfrm>
            <a:off x="377878" y="1076954"/>
            <a:ext cx="4374356" cy="2316327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53" y="3644900"/>
            <a:ext cx="3779303" cy="2122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1728266" y="2564507"/>
            <a:ext cx="6012086" cy="4032845"/>
          </a:xfrm>
          <a:prstGeom prst="rect">
            <a:avLst/>
          </a:prstGeom>
          <a:solidFill>
            <a:srgbClr val="8787A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539750" y="333375"/>
            <a:ext cx="8135938" cy="19389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it-IT" sz="2400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La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Buena 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Pastora quiere hacer comprender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que 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la obra de la educación supone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una 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liberación del pecado para vivir y crecer en la gracia de Dios,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y 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que los educadores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tienen 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necesidad de una pureza vigorosa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que 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los haga educadores plenamente disponibles y válidos.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79388" y="260350"/>
            <a:ext cx="8785225" cy="64087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803411"/>
            <a:ext cx="4866567" cy="3649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 autoUpdateAnimBg="0"/>
      <p:bldP spid="4301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307767" y="734271"/>
            <a:ext cx="8642350" cy="3311897"/>
          </a:xfrm>
          <a:prstGeom prst="rect">
            <a:avLst/>
          </a:prstGeom>
          <a:solidFill>
            <a:srgbClr val="8787A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69681" y="4136710"/>
            <a:ext cx="8642350" cy="256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300" dirty="0" smtClean="0">
                <a:solidFill>
                  <a:schemeClr val="bg1"/>
                </a:solidFill>
                <a:latin typeface="Berlin Sans FB" pitchFamily="34" charset="0"/>
              </a:rPr>
              <a:t>El </a:t>
            </a:r>
            <a:r>
              <a:rPr lang="it-IT" sz="2300" dirty="0">
                <a:solidFill>
                  <a:schemeClr val="bg1"/>
                </a:solidFill>
                <a:latin typeface="Berlin Sans FB" pitchFamily="34" charset="0"/>
              </a:rPr>
              <a:t>misterio de la Inmaculada Concepción  aparece </a:t>
            </a:r>
            <a:r>
              <a:rPr lang="it-IT" sz="2300" dirty="0" smtClean="0">
                <a:solidFill>
                  <a:schemeClr val="bg1"/>
                </a:solidFill>
                <a:latin typeface="Berlin Sans FB" pitchFamily="34" charset="0"/>
              </a:rPr>
              <a:t>en Don Bosco,  </a:t>
            </a:r>
            <a:r>
              <a:rPr lang="it-IT" sz="2300" dirty="0">
                <a:solidFill>
                  <a:schemeClr val="bg1"/>
                </a:solidFill>
                <a:latin typeface="Berlin Sans FB" pitchFamily="34" charset="0"/>
              </a:rPr>
              <a:t>no tanto en su realidad pasada, como un privilegio individual de preservación del pecado para María al inicio de su existencia, </a:t>
            </a:r>
            <a:r>
              <a:rPr lang="it-IT" sz="2300" dirty="0" smtClean="0">
                <a:solidFill>
                  <a:schemeClr val="bg1"/>
                </a:solidFill>
                <a:latin typeface="Berlin Sans FB" pitchFamily="34" charset="0"/>
              </a:rPr>
              <a:t>más </a:t>
            </a:r>
            <a:r>
              <a:rPr lang="it-IT" sz="2300" dirty="0">
                <a:solidFill>
                  <a:schemeClr val="bg1"/>
                </a:solidFill>
                <a:latin typeface="Berlin Sans FB" pitchFamily="34" charset="0"/>
              </a:rPr>
              <a:t>bien en  su aspecto actual, como un misterio de victoria permanente, que le asigna naturalmente a María un rol</a:t>
            </a:r>
            <a:br>
              <a:rPr lang="it-IT" sz="2300" dirty="0">
                <a:solidFill>
                  <a:schemeClr val="bg1"/>
                </a:solidFill>
                <a:latin typeface="Berlin Sans FB" pitchFamily="34" charset="0"/>
              </a:rPr>
            </a:br>
            <a:r>
              <a:rPr lang="it-IT" sz="2300" dirty="0">
                <a:solidFill>
                  <a:schemeClr val="bg1"/>
                </a:solidFill>
                <a:latin typeface="Berlin Sans FB" pitchFamily="34" charset="0"/>
              </a:rPr>
              <a:t>de luchadora </a:t>
            </a:r>
            <a:r>
              <a:rPr lang="it-IT" sz="2300" dirty="0" smtClean="0">
                <a:solidFill>
                  <a:schemeClr val="bg1"/>
                </a:solidFill>
                <a:latin typeface="Berlin Sans FB" pitchFamily="34" charset="0"/>
              </a:rPr>
              <a:t>por </a:t>
            </a:r>
            <a:r>
              <a:rPr lang="it-IT" sz="2300" dirty="0">
                <a:solidFill>
                  <a:schemeClr val="bg1"/>
                </a:solidFill>
                <a:latin typeface="Berlin Sans FB" pitchFamily="34" charset="0"/>
              </a:rPr>
              <a:t>el </a:t>
            </a:r>
            <a:r>
              <a:rPr lang="it-IT" sz="2300" dirty="0" smtClean="0">
                <a:solidFill>
                  <a:schemeClr val="bg1"/>
                </a:solidFill>
                <a:latin typeface="Berlin Sans FB" pitchFamily="34" charset="0"/>
              </a:rPr>
              <a:t>Reino </a:t>
            </a:r>
            <a:r>
              <a:rPr lang="it-IT" sz="2300" dirty="0">
                <a:solidFill>
                  <a:schemeClr val="bg1"/>
                </a:solidFill>
                <a:latin typeface="Berlin Sans FB" pitchFamily="34" charset="0"/>
              </a:rPr>
              <a:t>de Dios y de ayuda  en la obra  educativa: </a:t>
            </a:r>
            <a:br>
              <a:rPr lang="it-IT" sz="2300" dirty="0">
                <a:solidFill>
                  <a:schemeClr val="bg1"/>
                </a:solidFill>
                <a:latin typeface="Berlin Sans FB" pitchFamily="34" charset="0"/>
              </a:rPr>
            </a:br>
            <a:r>
              <a:rPr lang="it-IT" sz="2300" dirty="0">
                <a:solidFill>
                  <a:schemeClr val="bg1"/>
                </a:solidFill>
                <a:latin typeface="Berlin Sans FB" pitchFamily="34" charset="0"/>
              </a:rPr>
              <a:t>es  Aquella que no cesa de aplastar  </a:t>
            </a:r>
            <a:r>
              <a:rPr lang="it-IT" sz="2300" dirty="0" smtClean="0">
                <a:solidFill>
                  <a:schemeClr val="bg1"/>
                </a:solidFill>
                <a:latin typeface="Berlin Sans FB" pitchFamily="34" charset="0"/>
              </a:rPr>
              <a:t>«la cabeza </a:t>
            </a:r>
            <a:r>
              <a:rPr lang="it-IT" sz="2300" dirty="0">
                <a:solidFill>
                  <a:schemeClr val="bg1"/>
                </a:solidFill>
                <a:latin typeface="Berlin Sans FB" pitchFamily="34" charset="0"/>
              </a:rPr>
              <a:t>de la </a:t>
            </a:r>
            <a:r>
              <a:rPr lang="it-IT" sz="2300" dirty="0" smtClean="0">
                <a:solidFill>
                  <a:schemeClr val="bg1"/>
                </a:solidFill>
                <a:latin typeface="Berlin Sans FB" pitchFamily="34" charset="0"/>
              </a:rPr>
              <a:t>serpiente». </a:t>
            </a:r>
            <a:endParaRPr lang="it-IT" sz="230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pic>
        <p:nvPicPr>
          <p:cNvPr id="27652" name="Picture 9" descr="Rose from Prieuré de Saint-Cosme, Joué-lès-Tours (Indre-et-Loire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4150" t="20497" r="6917" b="19244"/>
          <a:stretch>
            <a:fillRect/>
          </a:stretch>
        </p:blipFill>
        <p:spPr bwMode="auto">
          <a:xfrm>
            <a:off x="1327750" y="859869"/>
            <a:ext cx="6526212" cy="3060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7653" name="Rectangle 10"/>
          <p:cNvSpPr>
            <a:spLocks noChangeArrowheads="1"/>
          </p:cNvSpPr>
          <p:nvPr/>
        </p:nvSpPr>
        <p:spPr bwMode="auto">
          <a:xfrm>
            <a:off x="1136442" y="753747"/>
            <a:ext cx="6985000" cy="3382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79388" y="115888"/>
            <a:ext cx="8785225" cy="6667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67519" y="4869160"/>
            <a:ext cx="82089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it-IT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Tercera etapa: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en el origen de la expansión mundial de la </a:t>
            </a:r>
            <a:r>
              <a:rPr lang="it-I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Obra 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y de la Familia Salesiana al servicio de la Iglesia, 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la buena Pastora Inmaculada 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revela su rostro definitivo de Auxiliadora de la Iglesia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</a:p>
        </p:txBody>
      </p:sp>
      <p:pic>
        <p:nvPicPr>
          <p:cNvPr id="28676" name="Picture 4" descr="Strenna2012_sito_IT"/>
          <p:cNvPicPr>
            <a:picLocks noChangeAspect="1" noChangeArrowheads="1"/>
          </p:cNvPicPr>
          <p:nvPr/>
        </p:nvPicPr>
        <p:blipFill>
          <a:blip r:embed="rId3" cstate="print"/>
          <a:srcRect l="32365" b="25835"/>
          <a:stretch>
            <a:fillRect/>
          </a:stretch>
        </p:blipFill>
        <p:spPr bwMode="auto">
          <a:xfrm>
            <a:off x="1692275" y="404813"/>
            <a:ext cx="5400675" cy="42465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8677" name="Rectangle 10"/>
          <p:cNvSpPr>
            <a:spLocks noChangeArrowheads="1"/>
          </p:cNvSpPr>
          <p:nvPr/>
        </p:nvSpPr>
        <p:spPr bwMode="auto">
          <a:xfrm>
            <a:off x="1187450" y="333375"/>
            <a:ext cx="2016125" cy="3168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5580063" y="593725"/>
            <a:ext cx="2305050" cy="21875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2627313" y="2420938"/>
            <a:ext cx="3206750" cy="21875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4"/>
          <p:cNvSpPr>
            <a:spLocks noChangeArrowheads="1"/>
          </p:cNvSpPr>
          <p:nvPr/>
        </p:nvSpPr>
        <p:spPr bwMode="auto">
          <a:xfrm>
            <a:off x="468313" y="1412875"/>
            <a:ext cx="8135937" cy="3671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0" y="5070050"/>
            <a:ext cx="95408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La Virgen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Santísima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ocupa en la vida de nuestro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Fundador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/>
            </a:r>
            <a:br>
              <a:rPr lang="it-IT" sz="2400" dirty="0">
                <a:solidFill>
                  <a:schemeClr val="bg1"/>
                </a:solidFill>
                <a:latin typeface="Berlin Sans FB" pitchFamily="34" charset="0"/>
              </a:rPr>
            </a:b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un puesto realmente extraordinario.</a:t>
            </a:r>
          </a:p>
          <a:p>
            <a:pPr algn="ctr">
              <a:defRPr/>
            </a:pP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Quien lee atentamente la vida de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Don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Bosco  </a:t>
            </a:r>
          </a:p>
          <a:p>
            <a:pPr algn="ctr">
              <a:defRPr/>
            </a:pP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permanece asombrado por este hecho.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79388" y="260350"/>
            <a:ext cx="8785225" cy="64087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pic>
        <p:nvPicPr>
          <p:cNvPr id="2970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692150"/>
            <a:ext cx="7416800" cy="41370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4"/>
          <p:cNvSpPr>
            <a:spLocks noChangeArrowheads="1"/>
          </p:cNvSpPr>
          <p:nvPr/>
        </p:nvSpPr>
        <p:spPr bwMode="auto">
          <a:xfrm>
            <a:off x="468313" y="1412875"/>
            <a:ext cx="8135937" cy="316825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67" name="Text Box 2"/>
          <p:cNvSpPr txBox="1">
            <a:spLocks noChangeArrowheads="1"/>
          </p:cNvSpPr>
          <p:nvPr/>
        </p:nvSpPr>
        <p:spPr bwMode="auto">
          <a:xfrm>
            <a:off x="323850" y="4581128"/>
            <a:ext cx="84963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A partir del 1862, el rostro de la  </a:t>
            </a:r>
            <a:r>
              <a:rPr lang="it-IT" sz="2400" i="1" dirty="0" smtClean="0">
                <a:solidFill>
                  <a:schemeClr val="bg1"/>
                </a:solidFill>
                <a:latin typeface="Berlin Sans FB" pitchFamily="34" charset="0"/>
              </a:rPr>
              <a:t>Buena </a:t>
            </a:r>
            <a:r>
              <a:rPr lang="it-IT" sz="2400" i="1" dirty="0">
                <a:solidFill>
                  <a:schemeClr val="bg1"/>
                </a:solidFill>
                <a:latin typeface="Berlin Sans FB" pitchFamily="34" charset="0"/>
              </a:rPr>
              <a:t>Pastora adquiere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, a los ojos de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Don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Bosco, sus rasgos definitivos, aquellos </a:t>
            </a:r>
            <a:r>
              <a:rPr lang="it-IT" sz="2400" i="1" dirty="0">
                <a:solidFill>
                  <a:schemeClr val="bg1"/>
                </a:solidFill>
                <a:latin typeface="Berlin Sans FB" pitchFamily="34" charset="0"/>
              </a:rPr>
              <a:t>de la Auxiliadora: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 durante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los últimos venticinco años de su vida invocará y hará invocar a la Auxiliadora de los 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Cristianos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, aquella que el  pueblo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llamará “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la  Virgen de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Don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Bosco”.</a:t>
            </a:r>
          </a:p>
        </p:txBody>
      </p:sp>
      <p:pic>
        <p:nvPicPr>
          <p:cNvPr id="30724" name="Picture 4" descr="vgggggggggg"/>
          <p:cNvPicPr>
            <a:picLocks noChangeAspect="1" noChangeArrowheads="1"/>
          </p:cNvPicPr>
          <p:nvPr/>
        </p:nvPicPr>
        <p:blipFill>
          <a:blip r:embed="rId3" cstate="print"/>
          <a:srcRect t="24144" b="20209"/>
          <a:stretch>
            <a:fillRect/>
          </a:stretch>
        </p:blipFill>
        <p:spPr bwMode="auto">
          <a:xfrm>
            <a:off x="0" y="765175"/>
            <a:ext cx="9144000" cy="35290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79388" y="260350"/>
            <a:ext cx="8785225" cy="64087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684213" y="620713"/>
            <a:ext cx="7920037" cy="417643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395288" y="333375"/>
            <a:ext cx="7849120" cy="403172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Text Box 2"/>
          <p:cNvSpPr txBox="1">
            <a:spLocks noChangeArrowheads="1"/>
          </p:cNvSpPr>
          <p:nvPr/>
        </p:nvSpPr>
        <p:spPr bwMode="auto">
          <a:xfrm>
            <a:off x="305593" y="4869160"/>
            <a:ext cx="85693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Lo primero que aparece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es la intervención de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María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que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/>
            </a:r>
            <a:br>
              <a:rPr lang="it-IT" sz="2400" dirty="0">
                <a:solidFill>
                  <a:schemeClr val="bg1"/>
                </a:solidFill>
                <a:latin typeface="Berlin Sans FB" pitchFamily="34" charset="0"/>
              </a:rPr>
            </a:b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ha provocado en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Don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Bosco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la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percepción global de su figura</a:t>
            </a:r>
            <a:r>
              <a:rPr lang="it-IT" sz="2400" i="1" dirty="0">
                <a:solidFill>
                  <a:schemeClr val="bg1"/>
                </a:solidFill>
                <a:latin typeface="Berlin Sans FB" pitchFamily="34" charset="0"/>
              </a:rPr>
              <a:t>, </a:t>
            </a:r>
            <a:br>
              <a:rPr lang="it-IT" sz="2400" i="1" dirty="0">
                <a:solidFill>
                  <a:schemeClr val="bg1"/>
                </a:solidFill>
                <a:latin typeface="Berlin Sans FB" pitchFamily="34" charset="0"/>
              </a:rPr>
            </a:b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iniciada desde  su primera intervención a los 9 años,                                                                           y progresivamente confirmada durante toda la vida.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07950" y="144463"/>
            <a:ext cx="8964613" cy="66690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323850" y="4724400"/>
            <a:ext cx="8496300" cy="19389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Pero hay todavía una nueva iniciativa de María, manifestada para orientar la devoción y el trabajo apostólico de </a:t>
            </a: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Don </a:t>
            </a: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Bosco. Según una declaración suya una tarde de diciembre de 1862: “La Virgen  quiere que la honremos bajo el título de María Auxiliadora: los tiempos corren </a:t>
            </a: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tan tristes </a:t>
            </a: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que tenemos </a:t>
            </a: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necesidad </a:t>
            </a: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que la Virgen </a:t>
            </a: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Santísima </a:t>
            </a: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nos ayude a conservar y defender la fe cristiana” 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79388" y="260350"/>
            <a:ext cx="8785225" cy="64087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31748" name="Rectangle 7"/>
          <p:cNvSpPr>
            <a:spLocks noChangeArrowheads="1"/>
          </p:cNvSpPr>
          <p:nvPr/>
        </p:nvSpPr>
        <p:spPr bwMode="auto">
          <a:xfrm>
            <a:off x="7235825" y="593725"/>
            <a:ext cx="649288" cy="819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7812088" y="1341438"/>
            <a:ext cx="649287" cy="819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1403350" y="620713"/>
            <a:ext cx="649288" cy="819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7524750" y="1916113"/>
            <a:ext cx="649288" cy="819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Rectangle 7"/>
          <p:cNvSpPr>
            <a:spLocks noChangeArrowheads="1"/>
          </p:cNvSpPr>
          <p:nvPr/>
        </p:nvSpPr>
        <p:spPr bwMode="auto">
          <a:xfrm>
            <a:off x="1187450" y="981075"/>
            <a:ext cx="649288" cy="819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Rectangle 7"/>
          <p:cNvSpPr>
            <a:spLocks noChangeArrowheads="1"/>
          </p:cNvSpPr>
          <p:nvPr/>
        </p:nvSpPr>
        <p:spPr bwMode="auto">
          <a:xfrm>
            <a:off x="1258888" y="1628775"/>
            <a:ext cx="649287" cy="819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11" descr="ttttttttttt"/>
          <p:cNvPicPr>
            <a:picLocks noChangeAspect="1" noChangeArrowheads="1"/>
          </p:cNvPicPr>
          <p:nvPr/>
        </p:nvPicPr>
        <p:blipFill>
          <a:blip r:embed="rId3" cstate="print"/>
          <a:srcRect l="16927" r="14566" b="21249"/>
          <a:stretch>
            <a:fillRect/>
          </a:stretch>
        </p:blipFill>
        <p:spPr bwMode="auto">
          <a:xfrm>
            <a:off x="2213632" y="492765"/>
            <a:ext cx="4716735" cy="406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14864" y="188640"/>
            <a:ext cx="8785099" cy="62644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" name="1 Rectángulo"/>
          <p:cNvSpPr/>
          <p:nvPr/>
        </p:nvSpPr>
        <p:spPr>
          <a:xfrm>
            <a:off x="431539" y="4545430"/>
            <a:ext cx="82809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CO" sz="3600" b="1" kern="10" cap="none" spc="0" dirty="0">
                <a:ln w="11430">
                  <a:solidFill>
                    <a:srgbClr val="003366"/>
                  </a:solidFill>
                </a:ln>
                <a:solidFill>
                  <a:schemeClr val="accent3"/>
                </a:solidFill>
                <a:latin typeface="Berlin Sans FB" pitchFamily="34" charset="0"/>
              </a:rPr>
              <a:t>“Auxilio de los </a:t>
            </a:r>
            <a:r>
              <a:rPr lang="es-CO" sz="3600" b="1" kern="10" cap="none" spc="0" dirty="0" smtClean="0">
                <a:ln w="11430">
                  <a:solidFill>
                    <a:srgbClr val="003366"/>
                  </a:solidFill>
                </a:ln>
                <a:solidFill>
                  <a:schemeClr val="accent3"/>
                </a:solidFill>
                <a:latin typeface="Berlin Sans FB" pitchFamily="34" charset="0"/>
              </a:rPr>
              <a:t>Cristianos”. </a:t>
            </a:r>
          </a:p>
          <a:p>
            <a:pPr algn="ctr"/>
            <a:r>
              <a:rPr lang="es-CO" sz="3600" b="1" kern="10" cap="none" spc="0" dirty="0" smtClean="0">
                <a:ln w="11430">
                  <a:solidFill>
                    <a:srgbClr val="003366"/>
                  </a:solidFill>
                </a:ln>
                <a:solidFill>
                  <a:schemeClr val="accent3"/>
                </a:solidFill>
                <a:latin typeface="Berlin Sans FB" pitchFamily="34" charset="0"/>
              </a:rPr>
              <a:t> </a:t>
            </a:r>
            <a:r>
              <a:rPr lang="es-CO" sz="3600" b="1" kern="10" cap="none" spc="0" dirty="0">
                <a:ln w="11430">
                  <a:solidFill>
                    <a:srgbClr val="003366"/>
                  </a:solidFill>
                </a:ln>
                <a:solidFill>
                  <a:schemeClr val="accent3"/>
                </a:solidFill>
                <a:latin typeface="Berlin Sans FB" pitchFamily="34" charset="0"/>
              </a:rPr>
              <a:t>el  horizonte  se  agranda:  </a:t>
            </a:r>
          </a:p>
          <a:p>
            <a:pPr algn="ctr"/>
            <a:r>
              <a:rPr lang="es-CO" sz="3600" b="1" kern="10" cap="none" spc="0" dirty="0">
                <a:ln w="11430">
                  <a:solidFill>
                    <a:srgbClr val="003366"/>
                  </a:solidFill>
                </a:ln>
                <a:solidFill>
                  <a:schemeClr val="accent3"/>
                </a:solidFill>
                <a:latin typeface="Berlin Sans FB" pitchFamily="34" charset="0"/>
              </a:rPr>
              <a:t>es una Virgen universal. </a:t>
            </a:r>
            <a:endParaRPr lang="es-ES" sz="3600" b="1" cap="none" spc="0" dirty="0">
              <a:ln w="11430">
                <a:solidFill>
                  <a:srgbClr val="003366"/>
                </a:solidFill>
              </a:ln>
              <a:solidFill>
                <a:schemeClr val="accent3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 l="28792" t="14757" r="11409" b="79318"/>
          <a:stretch>
            <a:fillRect/>
          </a:stretch>
        </p:blipFill>
        <p:spPr bwMode="auto">
          <a:xfrm>
            <a:off x="0" y="5013325"/>
            <a:ext cx="9144000" cy="4333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 l="28792" t="14757" r="11409" b="79318"/>
          <a:stretch>
            <a:fillRect/>
          </a:stretch>
        </p:blipFill>
        <p:spPr bwMode="auto">
          <a:xfrm>
            <a:off x="-36513" y="5803900"/>
            <a:ext cx="9144001" cy="4333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3796" name="Text Box 17"/>
          <p:cNvSpPr txBox="1">
            <a:spLocks noChangeArrowheads="1"/>
          </p:cNvSpPr>
          <p:nvPr/>
        </p:nvSpPr>
        <p:spPr bwMode="auto">
          <a:xfrm>
            <a:off x="250825" y="333375"/>
            <a:ext cx="8569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3797" name="Text Box 18"/>
          <p:cNvSpPr txBox="1">
            <a:spLocks noChangeArrowheads="1"/>
          </p:cNvSpPr>
          <p:nvPr/>
        </p:nvSpPr>
        <p:spPr bwMode="auto">
          <a:xfrm>
            <a:off x="107504" y="260350"/>
            <a:ext cx="8569647" cy="256993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300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La </a:t>
            </a:r>
            <a:r>
              <a:rPr lang="it-IT" sz="2300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Congregación </a:t>
            </a:r>
            <a:r>
              <a:rPr lang="it-IT" sz="2300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Salesiana </a:t>
            </a:r>
            <a:r>
              <a:rPr lang="it-IT" sz="2300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es aprobada, el Instituto de las </a:t>
            </a:r>
            <a:r>
              <a:rPr lang="it-IT" sz="2300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FMA </a:t>
            </a:r>
            <a:r>
              <a:rPr lang="it-IT" sz="2300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es fundado, el inicio de la aventura misionera, la entrada de las </a:t>
            </a:r>
            <a:r>
              <a:rPr lang="it-IT" sz="2300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Congregaciones Salesianas </a:t>
            </a:r>
            <a:r>
              <a:rPr lang="it-IT" sz="2300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en otros países de Europa, la organización definitiva de los Cooperadores: </a:t>
            </a:r>
            <a:r>
              <a:rPr lang="it-IT" sz="2300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María </a:t>
            </a:r>
            <a:r>
              <a:rPr lang="it-IT" sz="2300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Auxiliadora preside  esta expansión mundial, haciéndonos entender su significado eclesial: la Familia Salesiana se </a:t>
            </a:r>
            <a:r>
              <a:rPr lang="it-IT" sz="2300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inserta en </a:t>
            </a:r>
            <a:r>
              <a:rPr lang="it-IT" sz="2300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la misión de la Iglesia universal,  y aparece así </a:t>
            </a:r>
            <a:r>
              <a:rPr lang="it-IT" sz="2300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con </a:t>
            </a:r>
            <a:r>
              <a:rPr lang="it-IT" sz="2300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su plena identidad. </a:t>
            </a:r>
          </a:p>
        </p:txBody>
      </p:sp>
      <p:pic>
        <p:nvPicPr>
          <p:cNvPr id="33798" name="Picture 19" descr="strenna2012"/>
          <p:cNvPicPr>
            <a:picLocks noChangeAspect="1" noChangeArrowheads="1"/>
          </p:cNvPicPr>
          <p:nvPr/>
        </p:nvPicPr>
        <p:blipFill>
          <a:blip r:embed="rId4" cstate="print"/>
          <a:srcRect t="21751"/>
          <a:stretch>
            <a:fillRect/>
          </a:stretch>
        </p:blipFill>
        <p:spPr bwMode="auto">
          <a:xfrm>
            <a:off x="1562198" y="2996952"/>
            <a:ext cx="6019603" cy="320676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8785225" cy="64087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2000">
        <p14:prism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 l="28792" t="14757" r="11409" b="79318"/>
          <a:stretch>
            <a:fillRect/>
          </a:stretch>
        </p:blipFill>
        <p:spPr bwMode="auto">
          <a:xfrm>
            <a:off x="0" y="5013325"/>
            <a:ext cx="9144000" cy="4333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 l="28792" t="14757" r="11409" b="79318"/>
          <a:stretch>
            <a:fillRect/>
          </a:stretch>
        </p:blipFill>
        <p:spPr bwMode="auto">
          <a:xfrm>
            <a:off x="-36513" y="5803900"/>
            <a:ext cx="9180513" cy="4333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4823" name="Text Box 13"/>
          <p:cNvSpPr txBox="1">
            <a:spLocks noChangeArrowheads="1"/>
          </p:cNvSpPr>
          <p:nvPr/>
        </p:nvSpPr>
        <p:spPr bwMode="auto">
          <a:xfrm>
            <a:off x="772156" y="579134"/>
            <a:ext cx="7848600" cy="120032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Durante el decenio 1865 - 1875,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Don 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Bosco ha descubierto todo el rostro de María, y, en su luz, toda la amplitud de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su Obra 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carismática. 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79388" y="260350"/>
            <a:ext cx="8785225" cy="64087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132163"/>
            <a:ext cx="5184576" cy="3888431"/>
          </a:xfrm>
          <a:prstGeom prst="round2DiagRect">
            <a:avLst>
              <a:gd name="adj1" fmla="val 16667"/>
              <a:gd name="adj2" fmla="val 1868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2000">
        <p14:prism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3" cstate="print"/>
          <a:srcRect l="28792" t="14757" r="11409" b="79318"/>
          <a:stretch>
            <a:fillRect/>
          </a:stretch>
        </p:blipFill>
        <p:spPr bwMode="auto">
          <a:xfrm>
            <a:off x="0" y="3141663"/>
            <a:ext cx="9144000" cy="730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 cstate="print"/>
          <a:srcRect l="28792" t="14757" r="11409" b="79318"/>
          <a:stretch>
            <a:fillRect/>
          </a:stretch>
        </p:blipFill>
        <p:spPr bwMode="auto">
          <a:xfrm>
            <a:off x="0" y="5445125"/>
            <a:ext cx="9144000" cy="4333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 cstate="print"/>
          <a:srcRect l="28792" t="14757" r="11409" b="79318"/>
          <a:stretch>
            <a:fillRect/>
          </a:stretch>
        </p:blipFill>
        <p:spPr bwMode="auto">
          <a:xfrm>
            <a:off x="-36513" y="6235700"/>
            <a:ext cx="9144001" cy="4333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3" cstate="print"/>
          <a:srcRect l="28792" t="14757" r="11409" b="79318"/>
          <a:stretch>
            <a:fillRect/>
          </a:stretch>
        </p:blipFill>
        <p:spPr bwMode="auto">
          <a:xfrm>
            <a:off x="0" y="260350"/>
            <a:ext cx="9144000" cy="4333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5846" name="Picture 3"/>
          <p:cNvPicPr>
            <a:picLocks noChangeAspect="1" noChangeArrowheads="1"/>
          </p:cNvPicPr>
          <p:nvPr/>
        </p:nvPicPr>
        <p:blipFill>
          <a:blip r:embed="rId3" cstate="print"/>
          <a:srcRect l="28792" t="14757" r="11409" b="79318"/>
          <a:stretch>
            <a:fillRect/>
          </a:stretch>
        </p:blipFill>
        <p:spPr bwMode="auto">
          <a:xfrm>
            <a:off x="36513" y="1050925"/>
            <a:ext cx="9144000" cy="4333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5847" name="Picture 21" descr="dbsueñomisionero"/>
          <p:cNvPicPr>
            <a:picLocks noChangeAspect="1" noChangeArrowheads="1"/>
          </p:cNvPicPr>
          <p:nvPr/>
        </p:nvPicPr>
        <p:blipFill>
          <a:blip r:embed="rId4" cstate="print"/>
          <a:srcRect l="23633" r="9441" b="13089"/>
          <a:stretch>
            <a:fillRect/>
          </a:stretch>
        </p:blipFill>
        <p:spPr bwMode="auto">
          <a:xfrm>
            <a:off x="3851275" y="765175"/>
            <a:ext cx="4105275" cy="3059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5848" name="Picture 24" descr="50291_319744060759_466285_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188913"/>
            <a:ext cx="2525712" cy="37893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5849" name="Text Box 18"/>
          <p:cNvSpPr txBox="1">
            <a:spLocks noChangeArrowheads="1"/>
          </p:cNvSpPr>
          <p:nvPr/>
        </p:nvSpPr>
        <p:spPr bwMode="auto">
          <a:xfrm>
            <a:off x="323850" y="3933825"/>
            <a:ext cx="8569325" cy="15700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La Pastorcita de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I Becchi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, como también la Inmaculada del 8  de diciembre de 1841, era ya la Auxiliadora de la Iglesia universal, que hacía surgir un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Fundador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y una </a:t>
            </a:r>
            <a:r>
              <a:rPr lang="it-IT" sz="2400" smtClean="0">
                <a:solidFill>
                  <a:schemeClr val="bg1"/>
                </a:solidFill>
                <a:latin typeface="Berlin Sans FB" pitchFamily="34" charset="0"/>
              </a:rPr>
              <a:t>Institución Apostólica 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destinada para el bien de toda la Iglesia.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2000">
        <p14:prism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98968" y="4653136"/>
            <a:ext cx="82073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Don Bosco es un sacerdote educador, en su vida, </a:t>
            </a:r>
            <a:r>
              <a:rPr lang="it-IT" sz="2400" i="1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muy pronto y con continuidad, la Virgen  ha hecho irrupción,  de tal modo que se puede decir de él, como de María : “Ha meditado en su corazón los acontecimientos marianos ocurridos  en su propia vida” (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cfr. Lc.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2,5 1)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11188" y="333375"/>
            <a:ext cx="5400675" cy="38877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4284663" y="2133600"/>
            <a:ext cx="4608512" cy="2374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50825" y="115888"/>
            <a:ext cx="8785225" cy="6667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pic>
        <p:nvPicPr>
          <p:cNvPr id="6150" name="Picture 13" descr="quadro_don_bos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620713"/>
            <a:ext cx="7632700" cy="34559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47697" y="5013176"/>
            <a:ext cx="8496944" cy="15696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dirty="0">
                <a:solidFill>
                  <a:schemeClr val="bg1"/>
                </a:solidFill>
                <a:latin typeface="Arial Narrow" pitchFamily="34" charset="0"/>
              </a:rPr>
              <a:t>He aquí  entonces la convicción de fondo de </a:t>
            </a:r>
            <a:r>
              <a:rPr lang="it-IT" sz="2400" dirty="0" smtClean="0">
                <a:solidFill>
                  <a:schemeClr val="bg1"/>
                </a:solidFill>
                <a:latin typeface="Arial Narrow" pitchFamily="34" charset="0"/>
              </a:rPr>
              <a:t>Don </a:t>
            </a:r>
            <a:r>
              <a:rPr lang="it-IT" sz="2400" dirty="0">
                <a:solidFill>
                  <a:schemeClr val="bg1"/>
                </a:solidFill>
                <a:latin typeface="Arial Narrow" pitchFamily="34" charset="0"/>
              </a:rPr>
              <a:t>Bosco sobre  María  y su modo fundamental de verla: María </a:t>
            </a:r>
            <a:r>
              <a:rPr lang="it-IT" sz="2400" dirty="0" smtClean="0">
                <a:solidFill>
                  <a:schemeClr val="bg1"/>
                </a:solidFill>
                <a:latin typeface="Arial Narrow" pitchFamily="34" charset="0"/>
              </a:rPr>
              <a:t>Santísima </a:t>
            </a:r>
            <a:r>
              <a:rPr lang="it-IT" sz="2400" dirty="0">
                <a:solidFill>
                  <a:schemeClr val="bg1"/>
                </a:solidFill>
                <a:latin typeface="Arial Narrow" pitchFamily="34" charset="0"/>
              </a:rPr>
              <a:t>es un personaje actual, prodigiosamente activo; no es una idea, ni siquiera un ideal, es una presencia viva, cercana, alguien que  interviene  en nuestra historia.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79388" y="115888"/>
            <a:ext cx="8785225" cy="6667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95288" y="5313979"/>
            <a:ext cx="8497887" cy="120032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Don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Bosco ha recomendado a sus jóvenes y a sus salesianos la frecuente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Comunión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y la devoción a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María</a:t>
            </a:r>
            <a:r>
              <a:rPr lang="it-IT" sz="2400" i="1" dirty="0" smtClean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las dos devociones, para él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esenciales: a Jesús Sacramentato </a:t>
            </a:r>
            <a:r>
              <a:rPr lang="it-IT" sz="2400" dirty="0">
                <a:solidFill>
                  <a:schemeClr val="bg1"/>
                </a:solidFill>
                <a:latin typeface="Berlin Sans FB" pitchFamily="34" charset="0"/>
              </a:rPr>
              <a:t>y a </a:t>
            </a:r>
            <a:r>
              <a:rPr lang="it-IT" sz="2400" dirty="0" smtClean="0">
                <a:solidFill>
                  <a:schemeClr val="bg1"/>
                </a:solidFill>
                <a:latin typeface="Berlin Sans FB" pitchFamily="34" charset="0"/>
              </a:rPr>
              <a:t>María A.</a:t>
            </a:r>
            <a:endParaRPr lang="it-IT" sz="240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79388" y="260350"/>
            <a:ext cx="8785225" cy="64087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4140200" y="1125538"/>
            <a:ext cx="4464050" cy="3959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pic>
        <p:nvPicPr>
          <p:cNvPr id="8198" name="Picture 25" descr="vgggggggggg"/>
          <p:cNvPicPr>
            <a:picLocks noChangeAspect="1" noChangeArrowheads="1"/>
          </p:cNvPicPr>
          <p:nvPr/>
        </p:nvPicPr>
        <p:blipFill>
          <a:blip r:embed="rId3" cstate="print"/>
          <a:srcRect l="4323" t="16412" r="64166" b="18495"/>
          <a:stretch>
            <a:fillRect/>
          </a:stretch>
        </p:blipFill>
        <p:spPr bwMode="auto">
          <a:xfrm>
            <a:off x="611188" y="589166"/>
            <a:ext cx="2881312" cy="4464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95288" y="476251"/>
            <a:ext cx="3240087" cy="4752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92942"/>
            <a:ext cx="2385676" cy="3424416"/>
          </a:xfrm>
          <a:prstGeom prst="round2DiagRect">
            <a:avLst>
              <a:gd name="adj1" fmla="val 50000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539552" y="1002507"/>
            <a:ext cx="3384550" cy="4894262"/>
          </a:xfrm>
          <a:prstGeom prst="rect">
            <a:avLst/>
          </a:prstGeom>
          <a:solidFill>
            <a:schemeClr val="tx1">
              <a:alpha val="1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La Presencia Eucarística 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/>
            </a:r>
            <a:b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</a:b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de </a:t>
            </a:r>
            <a:r>
              <a:rPr lang="it-I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Jesús 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ha sido </a:t>
            </a:r>
            <a:b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</a:b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para </a:t>
            </a:r>
            <a:r>
              <a:rPr lang="it-I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Don 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Bosco </a:t>
            </a:r>
            <a:b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</a:b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el medio concreto </a:t>
            </a:r>
            <a:b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</a:b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para adherir a Cristo resucitado, siempre presente y activo en su Iglesia, </a:t>
            </a:r>
            <a:b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</a:b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cercano a nosotros. </a:t>
            </a:r>
            <a:b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</a:b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Su percepción de María ha sido exactamente correlativa a </a:t>
            </a:r>
            <a:r>
              <a:rPr lang="it-I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ésta 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/>
            </a:r>
            <a:b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</a:b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su percepción de Cristo 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50825" y="115888"/>
            <a:ext cx="8785225" cy="6667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4140200" y="333375"/>
            <a:ext cx="4752975" cy="6264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755650" y="620713"/>
            <a:ext cx="7704138" cy="4176439"/>
          </a:xfrm>
          <a:prstGeom prst="rect">
            <a:avLst/>
          </a:prstGeom>
          <a:gradFill rotWithShape="1">
            <a:gsLst>
              <a:gs pos="0">
                <a:srgbClr val="D1E8FF"/>
              </a:gs>
              <a:gs pos="100000">
                <a:srgbClr val="336699"/>
              </a:gs>
            </a:gsLst>
            <a:lin ang="5400000" scaled="1"/>
          </a:gradFill>
          <a:ln w="9525">
            <a:solidFill>
              <a:srgbClr val="E6E6E6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218" name="Text Box 11"/>
          <p:cNvSpPr txBox="1">
            <a:spLocks noChangeArrowheads="1"/>
          </p:cNvSpPr>
          <p:nvPr/>
        </p:nvSpPr>
        <p:spPr bwMode="auto">
          <a:xfrm>
            <a:off x="586750" y="5013176"/>
            <a:ext cx="8207375" cy="1631216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000" dirty="0">
                <a:solidFill>
                  <a:schemeClr val="bg1"/>
                </a:solidFill>
              </a:rPr>
              <a:t>María, también Ella con Cristo y a su servicio, está presente y activa </a:t>
            </a:r>
            <a:br>
              <a:rPr lang="it-IT" sz="2000" dirty="0">
                <a:solidFill>
                  <a:schemeClr val="bg1"/>
                </a:solidFill>
              </a:rPr>
            </a:br>
            <a:r>
              <a:rPr lang="it-IT" sz="2000" dirty="0">
                <a:solidFill>
                  <a:schemeClr val="bg1"/>
                </a:solidFill>
              </a:rPr>
              <a:t>en la Iglesia, muy cercana a nosotros. Los dos dogmas de fe a los cuales </a:t>
            </a:r>
            <a:r>
              <a:rPr lang="it-IT" sz="2000" dirty="0" smtClean="0">
                <a:solidFill>
                  <a:schemeClr val="bg1"/>
                </a:solidFill>
              </a:rPr>
              <a:t>Don </a:t>
            </a:r>
            <a:r>
              <a:rPr lang="it-IT" sz="2000" dirty="0">
                <a:solidFill>
                  <a:schemeClr val="bg1"/>
                </a:solidFill>
              </a:rPr>
              <a:t>Bosco adhiere más concretamente son: </a:t>
            </a:r>
            <a:br>
              <a:rPr lang="it-IT" sz="2000" dirty="0">
                <a:solidFill>
                  <a:schemeClr val="bg1"/>
                </a:solidFill>
              </a:rPr>
            </a:br>
            <a:r>
              <a:rPr lang="it-IT" sz="2000" dirty="0">
                <a:solidFill>
                  <a:schemeClr val="bg1"/>
                </a:solidFill>
              </a:rPr>
              <a:t>la resurrección de Cristo y la asunción de </a:t>
            </a:r>
            <a:r>
              <a:rPr lang="it-IT" sz="2000" dirty="0" smtClean="0">
                <a:solidFill>
                  <a:schemeClr val="bg1"/>
                </a:solidFill>
              </a:rPr>
              <a:t>María, </a:t>
            </a:r>
            <a:endParaRPr lang="it-IT" sz="2000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it-IT" sz="2000" dirty="0" smtClean="0">
                <a:solidFill>
                  <a:schemeClr val="bg1"/>
                </a:solidFill>
              </a:rPr>
              <a:t>el Resucitado </a:t>
            </a:r>
            <a:r>
              <a:rPr lang="it-IT" sz="2000" dirty="0">
                <a:solidFill>
                  <a:schemeClr val="bg1"/>
                </a:solidFill>
              </a:rPr>
              <a:t>y </a:t>
            </a:r>
            <a:r>
              <a:rPr lang="it-IT" sz="2000" dirty="0" smtClean="0">
                <a:solidFill>
                  <a:schemeClr val="bg1"/>
                </a:solidFill>
              </a:rPr>
              <a:t>ella Resucitada</a:t>
            </a:r>
            <a:r>
              <a:rPr lang="it-IT" sz="2000" dirty="0">
                <a:solidFill>
                  <a:schemeClr val="bg1"/>
                </a:solidFill>
              </a:rPr>
              <a:t>. 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50825" y="115888"/>
            <a:ext cx="8785225" cy="6667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58" y="837947"/>
            <a:ext cx="2601163" cy="3730860"/>
          </a:xfrm>
          <a:prstGeom prst="round2DiagRect">
            <a:avLst>
              <a:gd name="adj1" fmla="val 41426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60032" y="843502"/>
            <a:ext cx="3077073" cy="3730860"/>
          </a:xfrm>
          <a:prstGeom prst="round2DiagRect">
            <a:avLst>
              <a:gd name="adj1" fmla="val 43000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11"/>
          <p:cNvSpPr txBox="1">
            <a:spLocks noChangeArrowheads="1"/>
          </p:cNvSpPr>
          <p:nvPr/>
        </p:nvSpPr>
        <p:spPr bwMode="auto">
          <a:xfrm>
            <a:off x="684213" y="4652963"/>
            <a:ext cx="8135937" cy="19383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dirty="0">
                <a:solidFill>
                  <a:schemeClr val="bg1"/>
                </a:solidFill>
                <a:latin typeface="Arial Narrow" pitchFamily="34" charset="0"/>
              </a:rPr>
              <a:t>Son los dos personajes más decisivos que llenan </a:t>
            </a:r>
            <a:r>
              <a:rPr lang="it-IT" sz="2400" dirty="0" smtClean="0">
                <a:solidFill>
                  <a:schemeClr val="bg1"/>
                </a:solidFill>
                <a:latin typeface="Arial Narrow" pitchFamily="34" charset="0"/>
              </a:rPr>
              <a:t>la </a:t>
            </a:r>
            <a:r>
              <a:rPr lang="it-IT" sz="2400" dirty="0">
                <a:solidFill>
                  <a:schemeClr val="bg1"/>
                </a:solidFill>
                <a:latin typeface="Arial Narrow" pitchFamily="34" charset="0"/>
              </a:rPr>
              <a:t>historia </a:t>
            </a:r>
            <a:br>
              <a:rPr lang="it-IT" sz="2400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Arial Narrow" pitchFamily="34" charset="0"/>
              </a:rPr>
              <a:t>con su </a:t>
            </a:r>
            <a:r>
              <a:rPr lang="it-IT" sz="2400" dirty="0">
                <a:solidFill>
                  <a:schemeClr val="bg1"/>
                </a:solidFill>
                <a:latin typeface="Arial Narrow" pitchFamily="34" charset="0"/>
              </a:rPr>
              <a:t>presencia, y no </a:t>
            </a:r>
            <a:r>
              <a:rPr lang="it-IT" sz="2400" dirty="0" smtClean="0">
                <a:solidFill>
                  <a:schemeClr val="bg1"/>
                </a:solidFill>
                <a:latin typeface="Arial Narrow" pitchFamily="34" charset="0"/>
              </a:rPr>
              <a:t>solo </a:t>
            </a:r>
            <a:r>
              <a:rPr lang="it-IT" sz="2400" dirty="0">
                <a:solidFill>
                  <a:schemeClr val="bg1"/>
                </a:solidFill>
                <a:latin typeface="Arial Narrow" pitchFamily="34" charset="0"/>
              </a:rPr>
              <a:t>de modo global y lejano, </a:t>
            </a:r>
            <a:br>
              <a:rPr lang="it-IT" sz="2400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it-IT" sz="2400" dirty="0">
                <a:solidFill>
                  <a:schemeClr val="bg1"/>
                </a:solidFill>
                <a:latin typeface="Arial Narrow" pitchFamily="34" charset="0"/>
              </a:rPr>
              <a:t>sino con precisión y cercanía: están aquí, hoy, en  </a:t>
            </a:r>
            <a:r>
              <a:rPr lang="it-IT" sz="2400" dirty="0" smtClean="0">
                <a:solidFill>
                  <a:schemeClr val="bg1"/>
                </a:solidFill>
                <a:latin typeface="Arial Narrow" pitchFamily="34" charset="0"/>
              </a:rPr>
              <a:t>I </a:t>
            </a:r>
            <a:r>
              <a:rPr lang="it-IT" sz="2400" dirty="0">
                <a:solidFill>
                  <a:schemeClr val="bg1"/>
                </a:solidFill>
                <a:latin typeface="Arial Narrow" pitchFamily="34" charset="0"/>
              </a:rPr>
              <a:t>Becchi</a:t>
            </a:r>
            <a:br>
              <a:rPr lang="it-IT" sz="2400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it-IT" sz="2400" dirty="0">
                <a:solidFill>
                  <a:schemeClr val="bg1"/>
                </a:solidFill>
                <a:latin typeface="Arial Narrow" pitchFamily="34" charset="0"/>
              </a:rPr>
              <a:t>y en Valdocco; entran en relación con </a:t>
            </a:r>
            <a:r>
              <a:rPr lang="it-IT" sz="2400" dirty="0" smtClean="0">
                <a:solidFill>
                  <a:schemeClr val="bg1"/>
                </a:solidFill>
                <a:latin typeface="Arial Narrow" pitchFamily="34" charset="0"/>
              </a:rPr>
              <a:t>Don </a:t>
            </a:r>
            <a:r>
              <a:rPr lang="it-IT" sz="2400" dirty="0">
                <a:solidFill>
                  <a:schemeClr val="bg1"/>
                </a:solidFill>
                <a:latin typeface="Arial Narrow" pitchFamily="34" charset="0"/>
              </a:rPr>
              <a:t>Bosco </a:t>
            </a:r>
            <a:br>
              <a:rPr lang="it-IT" sz="2400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it-IT" sz="2400" dirty="0">
                <a:solidFill>
                  <a:schemeClr val="bg1"/>
                </a:solidFill>
                <a:latin typeface="Arial Narrow" pitchFamily="34" charset="0"/>
              </a:rPr>
              <a:t>y con sus jóvenes…</a:t>
            </a:r>
          </a:p>
        </p:txBody>
      </p:sp>
      <p:pic>
        <p:nvPicPr>
          <p:cNvPr id="11267" name="Picture 16" descr="vgggggggggg"/>
          <p:cNvPicPr>
            <a:picLocks noChangeAspect="1" noChangeArrowheads="1"/>
          </p:cNvPicPr>
          <p:nvPr/>
        </p:nvPicPr>
        <p:blipFill>
          <a:blip r:embed="rId4" cstate="print"/>
          <a:srcRect b="33194"/>
          <a:stretch>
            <a:fillRect/>
          </a:stretch>
        </p:blipFill>
        <p:spPr bwMode="auto">
          <a:xfrm>
            <a:off x="0" y="0"/>
            <a:ext cx="91440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50825" y="115888"/>
            <a:ext cx="8785225" cy="6667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vena-immacola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novena-immacolata</Template>
  <TotalTime>838</TotalTime>
  <Words>1346</Words>
  <Application>Microsoft Office PowerPoint</Application>
  <PresentationFormat>Presentación en pantalla (4:3)</PresentationFormat>
  <Paragraphs>85</Paragraphs>
  <Slides>34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0" baseType="lpstr">
      <vt:lpstr>Arial</vt:lpstr>
      <vt:lpstr>Arial Narrow</vt:lpstr>
      <vt:lpstr>Berlin Sans FB</vt:lpstr>
      <vt:lpstr>Chiller</vt:lpstr>
      <vt:lpstr>Wingdings</vt:lpstr>
      <vt:lpstr>novena-immacolata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FIGLIA MARIA A.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Sor Fanny Ramírez</cp:lastModifiedBy>
  <cp:revision>168</cp:revision>
  <dcterms:created xsi:type="dcterms:W3CDTF">2011-11-27T20:51:06Z</dcterms:created>
  <dcterms:modified xsi:type="dcterms:W3CDTF">2015-12-07T20:48:58Z</dcterms:modified>
</cp:coreProperties>
</file>