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3" r:id="rId4"/>
    <p:sldId id="260" r:id="rId5"/>
    <p:sldId id="259" r:id="rId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5" d="100"/>
          <a:sy n="45" d="100"/>
        </p:scale>
        <p:origin x="8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5A3B-F9FF-47BF-9CD6-89BCD9934942}" type="datetimeFigureOut">
              <a:rPr lang="es-CO" smtClean="0"/>
              <a:t>8/05/2017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A7726-F60A-48ED-A7AE-A5AFA82D69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64481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5A3B-F9FF-47BF-9CD6-89BCD9934942}" type="datetimeFigureOut">
              <a:rPr lang="es-CO" smtClean="0"/>
              <a:t>8/05/2017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A7726-F60A-48ED-A7AE-A5AFA82D69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2307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5A3B-F9FF-47BF-9CD6-89BCD9934942}" type="datetimeFigureOut">
              <a:rPr lang="es-CO" smtClean="0"/>
              <a:t>8/05/2017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A7726-F60A-48ED-A7AE-A5AFA82D69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06177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5A3B-F9FF-47BF-9CD6-89BCD9934942}" type="datetimeFigureOut">
              <a:rPr lang="es-CO" smtClean="0"/>
              <a:t>8/05/2017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A7726-F60A-48ED-A7AE-A5AFA82D69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25543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5A3B-F9FF-47BF-9CD6-89BCD9934942}" type="datetimeFigureOut">
              <a:rPr lang="es-CO" smtClean="0"/>
              <a:t>8/05/2017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A7726-F60A-48ED-A7AE-A5AFA82D69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00655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5A3B-F9FF-47BF-9CD6-89BCD9934942}" type="datetimeFigureOut">
              <a:rPr lang="es-CO" smtClean="0"/>
              <a:t>8/05/2017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A7726-F60A-48ED-A7AE-A5AFA82D69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62325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5A3B-F9FF-47BF-9CD6-89BCD9934942}" type="datetimeFigureOut">
              <a:rPr lang="es-CO" smtClean="0"/>
              <a:t>8/05/2017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A7726-F60A-48ED-A7AE-A5AFA82D69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4840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5A3B-F9FF-47BF-9CD6-89BCD9934942}" type="datetimeFigureOut">
              <a:rPr lang="es-CO" smtClean="0"/>
              <a:t>8/05/2017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A7726-F60A-48ED-A7AE-A5AFA82D69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7379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5A3B-F9FF-47BF-9CD6-89BCD9934942}" type="datetimeFigureOut">
              <a:rPr lang="es-CO" smtClean="0"/>
              <a:t>8/05/2017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A7726-F60A-48ED-A7AE-A5AFA82D69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4381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5A3B-F9FF-47BF-9CD6-89BCD9934942}" type="datetimeFigureOut">
              <a:rPr lang="es-CO" smtClean="0"/>
              <a:t>8/05/2017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A7726-F60A-48ED-A7AE-A5AFA82D69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0987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5A3B-F9FF-47BF-9CD6-89BCD9934942}" type="datetimeFigureOut">
              <a:rPr lang="es-CO" smtClean="0"/>
              <a:t>8/05/2017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A7726-F60A-48ED-A7AE-A5AFA82D69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12740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35A3B-F9FF-47BF-9CD6-89BCD9934942}" type="datetimeFigureOut">
              <a:rPr lang="es-CO" smtClean="0"/>
              <a:t>8/05/2017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A7726-F60A-48ED-A7AE-A5AFA82D69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1788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gif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74000">
              <a:schemeClr val="accent1">
                <a:lumMod val="40000"/>
                <a:lumOff val="60000"/>
              </a:schemeClr>
            </a:gs>
            <a:gs pos="83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0" y="5057775"/>
            <a:ext cx="3771900" cy="18002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90" y="5057775"/>
            <a:ext cx="3771900" cy="18002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77" y="5044524"/>
            <a:ext cx="3771900" cy="1800225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912019" y="145775"/>
            <a:ext cx="8490938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1" cap="none" spc="0" dirty="0">
                <a:ln w="12700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Voluntariado Vocacional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167871" y="3949554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3200" cap="none" spc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Pastoral Vocacional</a:t>
            </a:r>
          </a:p>
          <a:p>
            <a:pPr algn="ctr"/>
            <a:r>
              <a:rPr lang="es-ES" sz="32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Provincia María Auxiliadora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74" y="1287870"/>
            <a:ext cx="1911551" cy="252875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8"/>
          <a:stretch/>
        </p:blipFill>
        <p:spPr>
          <a:xfrm>
            <a:off x="6930886" y="1267812"/>
            <a:ext cx="2024915" cy="254339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2" y="1242390"/>
            <a:ext cx="3220277" cy="256098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584" y="1258955"/>
            <a:ext cx="3405808" cy="255435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74" y="1287870"/>
            <a:ext cx="1911551" cy="252875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8"/>
          <a:stretch/>
        </p:blipFill>
        <p:spPr>
          <a:xfrm>
            <a:off x="7540486" y="1267812"/>
            <a:ext cx="2024915" cy="25433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32" y="1242390"/>
            <a:ext cx="3573668" cy="256098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78" y="1258955"/>
            <a:ext cx="3564420" cy="2554356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865" y="1261365"/>
            <a:ext cx="1911551" cy="2528756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8"/>
          <a:stretch/>
        </p:blipFill>
        <p:spPr>
          <a:xfrm>
            <a:off x="7792277" y="1241307"/>
            <a:ext cx="2024915" cy="254339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3" y="1255641"/>
            <a:ext cx="3573668" cy="2560983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669" y="1232450"/>
            <a:ext cx="3564420" cy="2554356"/>
          </a:xfrm>
          <a:prstGeom prst="rect">
            <a:avLst/>
          </a:prstGeom>
        </p:spPr>
      </p:pic>
      <p:pic>
        <p:nvPicPr>
          <p:cNvPr id="2" name="artist - 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23374" y="6440556"/>
            <a:ext cx="417443" cy="4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07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31000">
              <a:schemeClr val="accent1">
                <a:lumMod val="40000"/>
                <a:lumOff val="60000"/>
              </a:schemeClr>
            </a:gs>
            <a:gs pos="83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77" y="5044524"/>
            <a:ext cx="3771900" cy="1800225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2018037" y="132523"/>
            <a:ext cx="8490938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1" cap="none" spc="0" dirty="0">
                <a:ln w="12700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¿Qué es y cuánto dura?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2889573" y="1590667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3200" cap="none" spc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Una oportunidad que se le da a la joven para que conozca la Comunidad y su misión antes de hacer una opción por la Vida Salesiana.</a:t>
            </a:r>
          </a:p>
          <a:p>
            <a:pPr algn="ctr"/>
            <a:r>
              <a:rPr lang="es-ES" sz="3200" cap="none" spc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Dura 6 meses y se hace en una de las Comunidades de la Provincia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46" y="5057775"/>
            <a:ext cx="3771900" cy="180022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9" r="6629"/>
          <a:stretch/>
        </p:blipFill>
        <p:spPr>
          <a:xfrm>
            <a:off x="251790" y="3331006"/>
            <a:ext cx="2338439" cy="219515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48"/>
          <a:stretch/>
        </p:blipFill>
        <p:spPr>
          <a:xfrm>
            <a:off x="9833113" y="1321903"/>
            <a:ext cx="2027583" cy="205740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11" y="5057775"/>
            <a:ext cx="3771900" cy="180022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16" y="1087291"/>
            <a:ext cx="2306706" cy="231189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114" y="3336235"/>
            <a:ext cx="2040834" cy="230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74000">
              <a:schemeClr val="accent1">
                <a:lumMod val="40000"/>
                <a:lumOff val="60000"/>
              </a:schemeClr>
            </a:gs>
            <a:gs pos="83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0" y="5057775"/>
            <a:ext cx="3771900" cy="18002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90" y="5057775"/>
            <a:ext cx="3771900" cy="18002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77" y="5044524"/>
            <a:ext cx="3771900" cy="1800225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2274849" y="-2230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5400" cap="none" spc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        Objetivo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56509" y="822704"/>
            <a:ext cx="1089543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Iniciar el acercamiento a la joven, su familia y el entorno</a:t>
            </a:r>
            <a:br>
              <a:rPr lang="es-ES" sz="28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</a:br>
            <a:r>
              <a:rPr lang="es-ES" sz="28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para identificar situaciones relacionales que permitan deducir posibles </a:t>
            </a:r>
            <a:br>
              <a:rPr lang="es-ES" sz="28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</a:br>
            <a:r>
              <a:rPr lang="es-ES" sz="28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motivaciones vocacionales e intereses personales que estén en sintonía con los</a:t>
            </a:r>
            <a:br>
              <a:rPr lang="es-ES" sz="28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</a:br>
            <a:r>
              <a:rPr lang="es-ES" sz="28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 valores evangélicos y el Carisma del Instituto.</a:t>
            </a:r>
          </a:p>
          <a:p>
            <a:pPr algn="just"/>
            <a:r>
              <a:rPr lang="es-ES" sz="28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   </a:t>
            </a:r>
            <a:endParaRPr lang="es-ES" sz="5400" dirty="0">
              <a:ln w="22225">
                <a:noFill/>
                <a:prstDash val="solid"/>
              </a:ln>
              <a:solidFill>
                <a:srgbClr val="7030A0"/>
              </a:solidFill>
              <a:latin typeface="Script MT Bold" panose="03040602040607080904" pitchFamily="66" charset="0"/>
            </a:endParaRPr>
          </a:p>
          <a:p>
            <a:pPr algn="just"/>
            <a:endParaRPr lang="es-ES" sz="5400" dirty="0">
              <a:ln w="22225">
                <a:noFill/>
                <a:prstDash val="solid"/>
              </a:ln>
              <a:solidFill>
                <a:srgbClr val="7030A0"/>
              </a:solidFill>
              <a:latin typeface="Script MT Bold" panose="03040602040607080904" pitchFamily="66" charset="0"/>
            </a:endParaRPr>
          </a:p>
          <a:p>
            <a:pPr algn="just"/>
            <a:endParaRPr lang="es-CO" sz="2800" dirty="0"/>
          </a:p>
        </p:txBody>
      </p:sp>
      <p:sp>
        <p:nvSpPr>
          <p:cNvPr id="25" name="Rectángulo 24"/>
          <p:cNvSpPr/>
          <p:nvPr/>
        </p:nvSpPr>
        <p:spPr>
          <a:xfrm>
            <a:off x="2341757" y="2475571"/>
            <a:ext cx="7538223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400" cap="none" spc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Actitudes</a:t>
            </a:r>
          </a:p>
          <a:p>
            <a:pPr algn="ctr"/>
            <a:r>
              <a:rPr lang="es-ES" sz="28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Disponibilidad para el acompañamiento</a:t>
            </a:r>
          </a:p>
          <a:p>
            <a:pPr algn="ctr"/>
            <a:r>
              <a:rPr lang="es-ES" sz="5400" cap="none" spc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Meta</a:t>
            </a:r>
          </a:p>
          <a:p>
            <a:pPr algn="ctr"/>
            <a:r>
              <a:rPr lang="es-ES" sz="28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Conocimiento de la Comunidad FMA y su misión entre los niños y los jóvenes</a:t>
            </a:r>
            <a:endParaRPr lang="es-ES" sz="2800" cap="none" spc="0" dirty="0">
              <a:ln w="22225">
                <a:noFill/>
                <a:prstDash val="solid"/>
              </a:ln>
              <a:solidFill>
                <a:srgbClr val="7030A0"/>
              </a:solidFill>
              <a:effectLst/>
              <a:latin typeface="Script MT Bold" panose="03040602040607080904" pitchFamily="66" charset="0"/>
            </a:endParaRPr>
          </a:p>
          <a:p>
            <a:pPr algn="ctr"/>
            <a:endParaRPr lang="es-ES" sz="5400" cap="none" spc="0" dirty="0">
              <a:ln w="22225">
                <a:noFill/>
                <a:prstDash val="solid"/>
              </a:ln>
              <a:solidFill>
                <a:srgbClr val="7030A0"/>
              </a:solidFill>
              <a:effectLst/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585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accent1">
                <a:lumMod val="40000"/>
                <a:lumOff val="60000"/>
              </a:schemeClr>
            </a:gs>
            <a:gs pos="83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77" y="5044524"/>
            <a:ext cx="3771900" cy="1800225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205948" y="0"/>
            <a:ext cx="10137913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1" cap="none" spc="0" dirty="0">
                <a:ln w="12700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Proceso del Voluntariado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446568" y="1047743"/>
            <a:ext cx="1110039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" sz="3200" cap="none" spc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Visita a algunas Instituciones educativas.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3200" cap="none" spc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Conocimiento de la joven y su entorno, acompañamiento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32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Visita a la familia de la joven.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3200" cap="none" spc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Inducción al Voluntariado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32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Envío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3200" cap="none" spc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Seguimiento de las Voluntarias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32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Evaluación del Voluntariado (Informe de la Comunidad)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32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En familia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32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Ingreso al COV si la joven decide. </a:t>
            </a:r>
          </a:p>
          <a:p>
            <a:pPr marL="514350" indent="-514350">
              <a:buFont typeface="+mj-lt"/>
              <a:buAutoNum type="arabicPeriod"/>
            </a:pPr>
            <a:endParaRPr lang="es-ES" sz="3200" cap="none" spc="0" dirty="0">
              <a:ln w="22225">
                <a:noFill/>
                <a:prstDash val="solid"/>
              </a:ln>
              <a:solidFill>
                <a:srgbClr val="7030A0"/>
              </a:solidFill>
              <a:effectLst/>
              <a:latin typeface="Script MT Bold" panose="03040602040607080904" pitchFamily="66" charset="0"/>
            </a:endParaRPr>
          </a:p>
          <a:p>
            <a:pPr marL="514350" indent="-514350">
              <a:buFont typeface="+mj-lt"/>
              <a:buAutoNum type="arabicPeriod"/>
            </a:pPr>
            <a:endParaRPr lang="es-ES" sz="3200" cap="none" spc="0" dirty="0">
              <a:ln w="22225">
                <a:noFill/>
                <a:prstDash val="solid"/>
              </a:ln>
              <a:solidFill>
                <a:srgbClr val="7030A0"/>
              </a:solidFill>
              <a:effectLst/>
              <a:latin typeface="Script MT Bold" panose="03040602040607080904" pitchFamily="66" charset="0"/>
            </a:endParaRPr>
          </a:p>
          <a:p>
            <a:pPr marL="514350" indent="-514350">
              <a:buFont typeface="+mj-lt"/>
              <a:buAutoNum type="arabicPeriod"/>
            </a:pPr>
            <a:endParaRPr lang="es-ES" sz="3200" cap="none" spc="0" dirty="0">
              <a:ln w="22225">
                <a:noFill/>
                <a:prstDash val="solid"/>
              </a:ln>
              <a:solidFill>
                <a:srgbClr val="7030A0"/>
              </a:solidFill>
              <a:effectLst/>
              <a:latin typeface="Script MT Bold" panose="03040602040607080904" pitchFamily="66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46" y="5057775"/>
            <a:ext cx="3771900" cy="18002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24" y="5057775"/>
            <a:ext cx="377190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93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accent1">
                <a:lumMod val="40000"/>
                <a:lumOff val="60000"/>
              </a:schemeClr>
            </a:gs>
            <a:gs pos="83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77" y="5044524"/>
            <a:ext cx="3771900" cy="1800225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205948" y="265044"/>
            <a:ext cx="10137913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1" cap="none" spc="0" dirty="0">
                <a:ln w="12700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¿Qué hacen las Voluntarias?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075583" y="1855709"/>
            <a:ext cx="678511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s-ES" sz="3200" cap="none" spc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Participan en la vida de la Comunidad como una Hermana más.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ES" sz="32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Oran con las Hermanas, comen con ellas, trabajan en la misión que tienen las Hermanas y profundizan la vida de Madre </a:t>
            </a:r>
            <a:r>
              <a:rPr lang="es-ES" sz="3200" dirty="0" err="1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Mazzarello</a:t>
            </a:r>
            <a:r>
              <a:rPr lang="es-ES" sz="32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.</a:t>
            </a:r>
            <a:endParaRPr lang="es-ES" sz="3200" cap="none" spc="0" dirty="0">
              <a:ln w="22225">
                <a:noFill/>
                <a:prstDash val="solid"/>
              </a:ln>
              <a:solidFill>
                <a:srgbClr val="7030A0"/>
              </a:solidFill>
              <a:effectLst/>
              <a:latin typeface="Script MT Bold" panose="03040602040607080904" pitchFamily="66" charset="0"/>
            </a:endParaRPr>
          </a:p>
          <a:p>
            <a:pPr marL="514350" indent="-514350" algn="just">
              <a:buFont typeface="+mj-lt"/>
              <a:buAutoNum type="arabicPeriod"/>
            </a:pPr>
            <a:endParaRPr lang="es-ES" sz="3200" cap="none" spc="0" dirty="0">
              <a:ln w="22225">
                <a:noFill/>
                <a:prstDash val="solid"/>
              </a:ln>
              <a:solidFill>
                <a:srgbClr val="7030A0"/>
              </a:solidFill>
              <a:effectLst/>
              <a:latin typeface="Script MT Bold" panose="03040602040607080904" pitchFamily="66" charset="0"/>
            </a:endParaRPr>
          </a:p>
          <a:p>
            <a:pPr marL="514350" indent="-514350" algn="just">
              <a:buFont typeface="+mj-lt"/>
              <a:buAutoNum type="arabicPeriod"/>
            </a:pPr>
            <a:endParaRPr lang="es-ES" sz="3200" cap="none" spc="0" dirty="0">
              <a:ln w="22225">
                <a:noFill/>
                <a:prstDash val="solid"/>
              </a:ln>
              <a:solidFill>
                <a:srgbClr val="7030A0"/>
              </a:solidFill>
              <a:effectLst/>
              <a:latin typeface="Script MT Bold" panose="03040602040607080904" pitchFamily="66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46" y="5057775"/>
            <a:ext cx="3771900" cy="18002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39" y="1487982"/>
            <a:ext cx="3496754" cy="195758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39" y="3504971"/>
            <a:ext cx="3938357" cy="220694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7" y="5057775"/>
            <a:ext cx="377190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8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185</Words>
  <Application>Microsoft Office PowerPoint</Application>
  <PresentationFormat>Panorámica</PresentationFormat>
  <Paragraphs>27</Paragraphs>
  <Slides>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Script MT 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lenovo</dc:creator>
  <cp:lastModifiedBy>lenovo</cp:lastModifiedBy>
  <cp:revision>31</cp:revision>
  <dcterms:created xsi:type="dcterms:W3CDTF">2016-11-19T16:33:36Z</dcterms:created>
  <dcterms:modified xsi:type="dcterms:W3CDTF">2017-05-08T20:16:17Z</dcterms:modified>
</cp:coreProperties>
</file>