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71" r:id="rId11"/>
    <p:sldId id="266" r:id="rId12"/>
    <p:sldId id="267" r:id="rId13"/>
    <p:sldId id="272" r:id="rId14"/>
    <p:sldId id="268" r:id="rId15"/>
    <p:sldId id="269" r:id="rId16"/>
    <p:sldId id="273" r:id="rId17"/>
    <p:sldId id="270" r:id="rId18"/>
    <p:sldId id="274" r:id="rId19"/>
    <p:sldId id="279" r:id="rId20"/>
    <p:sldId id="275" r:id="rId21"/>
    <p:sldId id="278" r:id="rId22"/>
    <p:sldId id="277" r:id="rId23"/>
    <p:sldId id="280" r:id="rId24"/>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FFFF"/>
    <a:srgbClr val="FF9900"/>
    <a:srgbClr val="990000"/>
    <a:srgbClr val="963416"/>
    <a:srgbClr val="000000"/>
    <a:srgbClr val="66FF33"/>
    <a:srgbClr val="37FF3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24" autoAdjust="0"/>
  </p:normalViewPr>
  <p:slideViewPr>
    <p:cSldViewPr>
      <p:cViewPr varScale="1">
        <p:scale>
          <a:sx n="38" d="100"/>
          <a:sy n="38" d="100"/>
        </p:scale>
        <p:origin x="-8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B03F320E-19EF-4017-9DB3-DCE5EF72A5D9}" type="datetimeFigureOut">
              <a:rPr lang="es-CO"/>
              <a:pPr>
                <a:defRPr/>
              </a:pPr>
              <a:t>07/12/2011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230FF2DF-1C9A-49F0-9B23-3D24C9CEA4E1}" type="slidenum">
              <a:rPr lang="es-CO"/>
              <a:pPr>
                <a:defRPr/>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0956C435-162A-454E-97B4-818E880E5562}" type="datetimeFigureOut">
              <a:rPr lang="es-CO"/>
              <a:pPr>
                <a:defRPr/>
              </a:pPr>
              <a:t>07/12/2011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B3D0E6E6-41BF-4CDE-93D4-BF998AB35F44}" type="slidenum">
              <a:rPr lang="es-CO"/>
              <a:pPr>
                <a:defRPr/>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E31B3F7A-415B-42A6-B751-A1DE14FE91BC}" type="datetimeFigureOut">
              <a:rPr lang="es-CO"/>
              <a:pPr>
                <a:defRPr/>
              </a:pPr>
              <a:t>07/12/2011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C36692C3-FA39-4840-B847-3CEDB0D85563}" type="slidenum">
              <a:rPr lang="es-CO"/>
              <a:pPr>
                <a:defRPr/>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40630765-F291-4B0C-90AC-944CF46C9DE8}" type="datetimeFigureOut">
              <a:rPr lang="es-CO"/>
              <a:pPr>
                <a:defRPr/>
              </a:pPr>
              <a:t>07/12/2011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81293AA5-DE19-47AC-8057-F7A04B6184A7}" type="slidenum">
              <a:rPr lang="es-CO"/>
              <a:pPr>
                <a:defRPr/>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499F1AD-5ED2-4550-BCA0-636CC45DFA77}" type="datetimeFigureOut">
              <a:rPr lang="es-CO"/>
              <a:pPr>
                <a:defRPr/>
              </a:pPr>
              <a:t>07/12/2011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244C2D0A-0177-45DE-847A-9FF1748413E1}" type="slidenum">
              <a:rPr lang="es-CO"/>
              <a:pPr>
                <a:defRPr/>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BE4E0C75-EDE9-4369-9590-8D02F71270A7}" type="datetimeFigureOut">
              <a:rPr lang="es-CO"/>
              <a:pPr>
                <a:defRPr/>
              </a:pPr>
              <a:t>07/12/2011</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13F36AD7-10E1-4994-8F07-1FD4075DC0E1}" type="slidenum">
              <a:rPr lang="es-CO"/>
              <a:pPr>
                <a:defRPr/>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6DC3DE13-873E-4C59-8831-914C190B2A4E}" type="datetimeFigureOut">
              <a:rPr lang="es-CO"/>
              <a:pPr>
                <a:defRPr/>
              </a:pPr>
              <a:t>07/12/2011</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6EE21E5A-3352-4DE0-9DAB-D9E87EF6B0EC}" type="slidenum">
              <a:rPr lang="es-CO"/>
              <a:pPr>
                <a:defRPr/>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ED3D6968-156C-406B-BCCD-0814C842A42A}" type="datetimeFigureOut">
              <a:rPr lang="es-CO"/>
              <a:pPr>
                <a:defRPr/>
              </a:pPr>
              <a:t>07/12/2011</a:t>
            </a:fld>
            <a:endParaRPr lang="es-CO"/>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pPr>
              <a:defRPr/>
            </a:pPr>
            <a:fld id="{8396B700-A108-48BB-861A-07889D5459C0}" type="slidenum">
              <a:rPr lang="es-CO"/>
              <a:pPr>
                <a:defRPr/>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65A6178-BD45-43FD-839D-F40E950F8596}" type="datetimeFigureOut">
              <a:rPr lang="es-CO"/>
              <a:pPr>
                <a:defRPr/>
              </a:pPr>
              <a:t>07/12/2011</a:t>
            </a:fld>
            <a:endParaRPr lang="es-CO"/>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pPr>
              <a:defRPr/>
            </a:pPr>
            <a:fld id="{B0E6AE67-4C11-443C-A3BD-CF78B0220D7E}" type="slidenum">
              <a:rPr lang="es-CO"/>
              <a:pPr>
                <a:defRPr/>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C7C0AD6-5FB9-4305-950A-257E56D7F4E9}" type="datetimeFigureOut">
              <a:rPr lang="es-CO"/>
              <a:pPr>
                <a:defRPr/>
              </a:pPr>
              <a:t>07/12/2011</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D5A692A3-8496-45EB-A039-C5C8D1B36D67}" type="slidenum">
              <a:rPr lang="es-CO"/>
              <a:pPr>
                <a:defRPr/>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0365061-5DFD-439B-81CC-AB561DE6880B}" type="datetimeFigureOut">
              <a:rPr lang="es-CO"/>
              <a:pPr>
                <a:defRPr/>
              </a:pPr>
              <a:t>07/12/2011</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D266C6D2-4EDB-444C-B7F4-B6310CA8D76C}" type="slidenum">
              <a:rPr lang="es-CO"/>
              <a:pPr>
                <a:defRPr/>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2B3B2B-02B7-4F9A-86F4-892644F935AB}" type="datetimeFigureOut">
              <a:rPr lang="es-CO"/>
              <a:pPr>
                <a:defRPr/>
              </a:pPr>
              <a:t>07/12/2011</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F5030F6-B7AD-40AD-BBE9-8EBCB74B470D}" type="slidenum">
              <a:rPr lang="es-CO"/>
              <a:pPr>
                <a:defRPr/>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H:\Mi%20m&#250;sica\M&#250;sica%20sola\02%20el%20silencio%20de%20la%20creacci&#243;n.wma"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 name="19 Rectángulo"/>
          <p:cNvSpPr/>
          <p:nvPr/>
        </p:nvSpPr>
        <p:spPr>
          <a:xfrm>
            <a:off x="1907704" y="404664"/>
            <a:ext cx="563680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s-ES" sz="5400" b="1" dirty="0">
                <a:ln w="11430"/>
                <a:solidFill>
                  <a:srgbClr val="00B0F0"/>
                </a:solidFill>
                <a:effectLst>
                  <a:outerShdw blurRad="50800" dist="39000" dir="5460000" algn="tl">
                    <a:srgbClr val="000000">
                      <a:alpha val="38000"/>
                    </a:srgbClr>
                  </a:outerShdw>
                </a:effectLst>
                <a:latin typeface="+mn-lt"/>
                <a:cs typeface="+mn-cs"/>
              </a:rPr>
              <a:t>Solfear el Adviento</a:t>
            </a:r>
          </a:p>
        </p:txBody>
      </p:sp>
      <p:pic>
        <p:nvPicPr>
          <p:cNvPr id="23" name="22 Imagen" descr="290.jpg"/>
          <p:cNvPicPr>
            <a:picLocks noChangeAspect="1"/>
          </p:cNvPicPr>
          <p:nvPr/>
        </p:nvPicPr>
        <p:blipFill>
          <a:blip r:embed="rId4" cstate="print"/>
          <a:stretch>
            <a:fillRect/>
          </a:stretch>
        </p:blipFill>
        <p:spPr>
          <a:xfrm>
            <a:off x="3923928" y="1844824"/>
            <a:ext cx="3190875" cy="3295650"/>
          </a:xfrm>
          <a:prstGeom prst="ellipse">
            <a:avLst/>
          </a:prstGeom>
          <a:ln>
            <a:noFill/>
          </a:ln>
          <a:effectLst>
            <a:softEdge rad="112500"/>
          </a:effectLst>
        </p:spPr>
      </p:pic>
      <p:pic>
        <p:nvPicPr>
          <p:cNvPr id="4" name="02 el silencio de la creacción.wma">
            <a:hlinkClick r:id="" action="ppaction://media"/>
          </p:cNvPr>
          <p:cNvPicPr>
            <a:picLocks noRot="1" noChangeAspect="1"/>
          </p:cNvPicPr>
          <p:nvPr>
            <a:audioFile r:link="rId1"/>
          </p:nvPr>
        </p:nvPicPr>
        <p:blipFill>
          <a:blip r:embed="rId5" cstate="print"/>
          <a:srcRect/>
          <a:stretch>
            <a:fillRect/>
          </a:stretch>
        </p:blipFill>
        <p:spPr bwMode="auto">
          <a:xfrm>
            <a:off x="8532813" y="638175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par>
                          <p:cTn id="11" fill="hold">
                            <p:stCondLst>
                              <p:cond delay="2000"/>
                            </p:stCondLst>
                            <p:childTnLst>
                              <p:par>
                                <p:cTn id="12" presetID="1" presetClass="mediacall" presetSubtype="0" fill="hold" nodeType="afterEffect">
                                  <p:stCondLst>
                                    <p:cond delay="0"/>
                                  </p:stCondLst>
                                  <p:childTnLst>
                                    <p:cmd type="call" cmd="playFrom(0.0)">
                                      <p:cBhvr>
                                        <p:cTn id="13"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3">
                <p:cTn id="14"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5 CuadroTexto"/>
          <p:cNvSpPr txBox="1">
            <a:spLocks noChangeArrowheads="1"/>
          </p:cNvSpPr>
          <p:nvPr/>
        </p:nvSpPr>
        <p:spPr bwMode="auto">
          <a:xfrm>
            <a:off x="2051050" y="3284538"/>
            <a:ext cx="4968875" cy="2678112"/>
          </a:xfrm>
          <a:prstGeom prst="rect">
            <a:avLst/>
          </a:prstGeom>
          <a:noFill/>
          <a:ln w="9525">
            <a:noFill/>
            <a:miter lim="800000"/>
            <a:headEnd/>
            <a:tailEnd/>
          </a:ln>
        </p:spPr>
        <p:txBody>
          <a:bodyPr>
            <a:spAutoFit/>
          </a:bodyPr>
          <a:lstStyle/>
          <a:p>
            <a:pPr algn="just"/>
            <a:r>
              <a:rPr lang="es-CO" sz="2800">
                <a:latin typeface="Berlin Sans FB" pitchFamily="34" charset="0"/>
              </a:rPr>
              <a:t>La mística de los ojos abiertos es propia del Adviento. Se nos recuerda la promesa: “los oprimidos volverán a alegrarse con el Señor y los pobres gozarán con el Santo de Israel…”</a:t>
            </a:r>
          </a:p>
        </p:txBody>
      </p:sp>
      <p:pic>
        <p:nvPicPr>
          <p:cNvPr id="8" name="7 Imagen" descr="569.jpg"/>
          <p:cNvPicPr>
            <a:picLocks noChangeAspect="1"/>
          </p:cNvPicPr>
          <p:nvPr/>
        </p:nvPicPr>
        <p:blipFill>
          <a:blip r:embed="rId3" cstate="print"/>
          <a:stretch>
            <a:fillRect/>
          </a:stretch>
        </p:blipFill>
        <p:spPr>
          <a:xfrm>
            <a:off x="2195736" y="476672"/>
            <a:ext cx="4190977" cy="2952328"/>
          </a:xfrm>
          <a:prstGeom prst="ellipse">
            <a:avLst/>
          </a:prstGeom>
          <a:ln>
            <a:noFill/>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2000"/>
                                        <p:tgtEl>
                                          <p:spTgt spid="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arn(outVertical)">
                                      <p:cBhvr>
                                        <p:cTn id="10"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2290" name="1 Imagen" descr="Navidad 0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2" name="3 Grupo"/>
          <p:cNvGrpSpPr>
            <a:grpSpLocks/>
          </p:cNvGrpSpPr>
          <p:nvPr/>
        </p:nvGrpSpPr>
        <p:grpSpPr bwMode="auto">
          <a:xfrm>
            <a:off x="4211638" y="549275"/>
            <a:ext cx="2500312" cy="1871663"/>
            <a:chOff x="3203575" y="0"/>
            <a:chExt cx="3056819" cy="2430463"/>
          </a:xfrm>
        </p:grpSpPr>
        <p:pic>
          <p:nvPicPr>
            <p:cNvPr id="12293" name="3 Imagen" descr="128.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203575" y="0"/>
              <a:ext cx="1944688" cy="2430463"/>
            </a:xfrm>
            <a:prstGeom prst="rect">
              <a:avLst/>
            </a:prstGeom>
            <a:noFill/>
            <a:ln w="9525">
              <a:noFill/>
              <a:miter lim="800000"/>
              <a:headEnd/>
              <a:tailEnd/>
            </a:ln>
          </p:spPr>
        </p:pic>
        <p:sp>
          <p:nvSpPr>
            <p:cNvPr id="5" name="4 Rectángulo"/>
            <p:cNvSpPr/>
            <p:nvPr/>
          </p:nvSpPr>
          <p:spPr>
            <a:xfrm>
              <a:off x="4964249" y="560267"/>
              <a:ext cx="1296145" cy="1198346"/>
            </a:xfrm>
            <a:prstGeom prst="rect">
              <a:avLst/>
            </a:prstGeom>
            <a:noFill/>
          </p:spPr>
          <p:txBody>
            <a:bodyPr>
              <a:spAutoFit/>
            </a:bodyPr>
            <a:lstStyle/>
            <a:p>
              <a:pPr algn="ctr" fontAlgn="auto">
                <a:spcBef>
                  <a:spcPts val="0"/>
                </a:spcBef>
                <a:spcAft>
                  <a:spcPts val="0"/>
                </a:spcAft>
                <a:defRPr/>
              </a:pPr>
              <a:r>
                <a:rPr lang="es-ES" sz="5400" dirty="0">
                  <a:ln w="18415" cmpd="sng">
                    <a:solidFill>
                      <a:sysClr val="windowText" lastClr="000000"/>
                    </a:solidFill>
                    <a:prstDash val="solid"/>
                  </a:ln>
                  <a:effectLst>
                    <a:outerShdw blurRad="63500" dir="3600000" algn="tl" rotWithShape="0">
                      <a:srgbClr val="000000">
                        <a:alpha val="70000"/>
                      </a:srgbClr>
                    </a:outerShdw>
                  </a:effectLst>
                  <a:latin typeface="+mn-lt"/>
                  <a:cs typeface="+mn-cs"/>
                </a:rPr>
                <a:t>Fa</a:t>
              </a:r>
            </a:p>
          </p:txBody>
        </p:sp>
      </p:grpSp>
      <p:sp>
        <p:nvSpPr>
          <p:cNvPr id="12292" name="5 CuadroTexto"/>
          <p:cNvSpPr txBox="1">
            <a:spLocks noChangeArrowheads="1"/>
          </p:cNvSpPr>
          <p:nvPr/>
        </p:nvSpPr>
        <p:spPr bwMode="auto">
          <a:xfrm>
            <a:off x="971550" y="2708275"/>
            <a:ext cx="6913563" cy="1816100"/>
          </a:xfrm>
          <a:prstGeom prst="rect">
            <a:avLst/>
          </a:prstGeom>
          <a:noFill/>
          <a:ln w="9525">
            <a:noFill/>
            <a:miter lim="800000"/>
            <a:headEnd/>
            <a:tailEnd/>
          </a:ln>
        </p:spPr>
        <p:txBody>
          <a:bodyPr>
            <a:spAutoFit/>
          </a:bodyPr>
          <a:lstStyle/>
          <a:p>
            <a:pPr algn="just"/>
            <a:r>
              <a:rPr lang="es-CO" sz="2800">
                <a:latin typeface="Berlin Sans FB" pitchFamily="34" charset="0"/>
              </a:rPr>
              <a:t>Fascinación por el futuro cumplimiento de las promesas. Miramos los caminos recorridos desde el A.T hasta el Mesías  Jesús , desde la Resurrección hasta la Parusía.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wheel(4)">
                                      <p:cBhvr>
                                        <p:cTn id="10"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50000">
              <a:schemeClr val="bg1"/>
            </a:gs>
            <a:gs pos="100000">
              <a:srgbClr val="FFCC66"/>
            </a:gs>
          </a:gsLst>
          <a:path path="rect">
            <a:fillToRect l="100000" t="100000"/>
          </a:path>
        </a:gradFill>
        <a:effectLst/>
      </p:bgPr>
    </p:bg>
    <p:spTree>
      <p:nvGrpSpPr>
        <p:cNvPr id="1" name=""/>
        <p:cNvGrpSpPr/>
        <p:nvPr/>
      </p:nvGrpSpPr>
      <p:grpSpPr>
        <a:xfrm>
          <a:off x="0" y="0"/>
          <a:ext cx="0" cy="0"/>
          <a:chOff x="0" y="0"/>
          <a:chExt cx="0" cy="0"/>
        </a:xfrm>
      </p:grpSpPr>
      <p:sp>
        <p:nvSpPr>
          <p:cNvPr id="13314" name="1 CuadroTexto"/>
          <p:cNvSpPr txBox="1">
            <a:spLocks noChangeArrowheads="1"/>
          </p:cNvSpPr>
          <p:nvPr/>
        </p:nvSpPr>
        <p:spPr bwMode="auto">
          <a:xfrm>
            <a:off x="539750" y="4437063"/>
            <a:ext cx="8208963" cy="2247900"/>
          </a:xfrm>
          <a:prstGeom prst="rect">
            <a:avLst/>
          </a:prstGeom>
          <a:noFill/>
          <a:ln w="9525">
            <a:noFill/>
            <a:miter lim="800000"/>
            <a:headEnd/>
            <a:tailEnd/>
          </a:ln>
        </p:spPr>
        <p:txBody>
          <a:bodyPr>
            <a:spAutoFit/>
          </a:bodyPr>
          <a:lstStyle/>
          <a:p>
            <a:pPr algn="just"/>
            <a:r>
              <a:rPr lang="es-CO" sz="2800">
                <a:latin typeface="Berlin Sans FB" pitchFamily="34" charset="0"/>
              </a:rPr>
              <a:t>Contemplamos las figuras del Adviento no como una historia pasada sino como mensajeros que apuntan al futuro: María, Juan Bautista, Elías, David, el resto de Israel, Zacarías e Isabel. Representamos un itinerario en coronas de hojas verdes y velas de colores.</a:t>
            </a:r>
          </a:p>
        </p:txBody>
      </p:sp>
      <p:pic>
        <p:nvPicPr>
          <p:cNvPr id="13315" name="3 Imagen" descr="Corona.jpg"/>
          <p:cNvPicPr>
            <a:picLocks noChangeAspect="1"/>
          </p:cNvPicPr>
          <p:nvPr/>
        </p:nvPicPr>
        <p:blipFill>
          <a:blip r:embed="rId2" cstate="print"/>
          <a:srcRect/>
          <a:stretch>
            <a:fillRect/>
          </a:stretch>
        </p:blipFill>
        <p:spPr bwMode="auto">
          <a:xfrm>
            <a:off x="827088" y="333375"/>
            <a:ext cx="7632700" cy="4032250"/>
          </a:xfrm>
          <a:prstGeom prst="rect">
            <a:avLst/>
          </a:prstGeom>
          <a:noFill/>
          <a:ln w="9525">
            <a:noFill/>
            <a:miter lim="800000"/>
            <a:headEnd/>
            <a:tailEnd/>
          </a:ln>
        </p:spPr>
      </p:pic>
      <p:pic>
        <p:nvPicPr>
          <p:cNvPr id="13316" name="6 Imagen" descr="María con el niño 29.png"/>
          <p:cNvPicPr>
            <a:picLocks noChangeAspect="1"/>
          </p:cNvPicPr>
          <p:nvPr/>
        </p:nvPicPr>
        <p:blipFill>
          <a:blip r:embed="rId3" cstate="print"/>
          <a:srcRect/>
          <a:stretch>
            <a:fillRect/>
          </a:stretch>
        </p:blipFill>
        <p:spPr bwMode="auto">
          <a:xfrm>
            <a:off x="585788" y="-171450"/>
            <a:ext cx="2695575" cy="4664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left)">
                                      <p:cBhvr>
                                        <p:cTn id="7" dur="2000"/>
                                        <p:tgtEl>
                                          <p:spTgt spid="13316"/>
                                        </p:tgtEl>
                                      </p:cBhvr>
                                    </p:animEffect>
                                  </p:childTnLst>
                                </p:cTn>
                              </p:par>
                              <p:par>
                                <p:cTn id="8" presetID="22" presetClass="entr" presetSubtype="8"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wipe(left)">
                                      <p:cBhvr>
                                        <p:cTn id="10" dur="2000"/>
                                        <p:tgtEl>
                                          <p:spTgt spid="133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wipe(left)">
                                      <p:cBhvr>
                                        <p:cTn id="13"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4338" name="1 Imagen" descr="Navidad 0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2 CuadroTexto"/>
          <p:cNvSpPr txBox="1">
            <a:spLocks noChangeArrowheads="1"/>
          </p:cNvSpPr>
          <p:nvPr/>
        </p:nvSpPr>
        <p:spPr bwMode="auto">
          <a:xfrm>
            <a:off x="1403350" y="2276475"/>
            <a:ext cx="5761038" cy="2678113"/>
          </a:xfrm>
          <a:prstGeom prst="rect">
            <a:avLst/>
          </a:prstGeom>
          <a:noFill/>
          <a:ln w="9525">
            <a:noFill/>
            <a:miter lim="800000"/>
            <a:headEnd/>
            <a:tailEnd/>
          </a:ln>
        </p:spPr>
        <p:txBody>
          <a:bodyPr>
            <a:spAutoFit/>
          </a:bodyPr>
          <a:lstStyle/>
          <a:p>
            <a:pPr algn="just"/>
            <a:r>
              <a:rPr lang="es-CO" sz="2800">
                <a:latin typeface="Berlin Sans FB" pitchFamily="34" charset="0"/>
              </a:rPr>
              <a:t>El tiempo de la espera se hace largo, y se corre el riesgo de perder el encanto del final, la alegría de saber que Dios tiene la última Palabra, y que se revelará mostrándose más fuerte que la muerte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up)">
                                      <p:cBhvr>
                                        <p:cTn id="7"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2" name="3 Grupo"/>
          <p:cNvGrpSpPr>
            <a:grpSpLocks/>
          </p:cNvGrpSpPr>
          <p:nvPr/>
        </p:nvGrpSpPr>
        <p:grpSpPr bwMode="auto">
          <a:xfrm>
            <a:off x="3419475" y="188913"/>
            <a:ext cx="2500313" cy="1871662"/>
            <a:chOff x="3203575" y="0"/>
            <a:chExt cx="3056819" cy="2430463"/>
          </a:xfrm>
        </p:grpSpPr>
        <p:pic>
          <p:nvPicPr>
            <p:cNvPr id="15364" name="3 Imagen" descr="128.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203575" y="0"/>
              <a:ext cx="1944688" cy="2430463"/>
            </a:xfrm>
            <a:prstGeom prst="rect">
              <a:avLst/>
            </a:prstGeom>
            <a:noFill/>
            <a:ln w="9525">
              <a:noFill/>
              <a:miter lim="800000"/>
              <a:headEnd/>
              <a:tailEnd/>
            </a:ln>
          </p:spPr>
        </p:pic>
        <p:sp>
          <p:nvSpPr>
            <p:cNvPr id="7" name="6 Rectángulo"/>
            <p:cNvSpPr/>
            <p:nvPr/>
          </p:nvSpPr>
          <p:spPr>
            <a:xfrm>
              <a:off x="4964249" y="560267"/>
              <a:ext cx="1296145" cy="1198998"/>
            </a:xfrm>
            <a:prstGeom prst="rect">
              <a:avLst/>
            </a:prstGeom>
            <a:noFill/>
          </p:spPr>
          <p:txBody>
            <a:bodyPr>
              <a:spAutoFit/>
            </a:bodyPr>
            <a:lstStyle/>
            <a:p>
              <a:pPr algn="ctr" fontAlgn="auto">
                <a:spcBef>
                  <a:spcPts val="0"/>
                </a:spcBef>
                <a:spcAft>
                  <a:spcPts val="0"/>
                </a:spcAft>
                <a:defRPr/>
              </a:pPr>
              <a:r>
                <a:rPr lang="es-ES" sz="5400" dirty="0">
                  <a:ln w="18415" cmpd="sng">
                    <a:solidFill>
                      <a:sysClr val="windowText" lastClr="000000"/>
                    </a:solidFill>
                    <a:prstDash val="solid"/>
                  </a:ln>
                  <a:effectLst>
                    <a:outerShdw blurRad="63500" dir="3600000" algn="tl" rotWithShape="0">
                      <a:srgbClr val="000000">
                        <a:alpha val="70000"/>
                      </a:srgbClr>
                    </a:outerShdw>
                  </a:effectLst>
                  <a:latin typeface="+mn-lt"/>
                  <a:cs typeface="+mn-cs"/>
                </a:rPr>
                <a:t>Sol</a:t>
              </a:r>
            </a:p>
          </p:txBody>
        </p:sp>
      </p:grpSp>
      <p:sp>
        <p:nvSpPr>
          <p:cNvPr id="15363" name="7 CuadroTexto"/>
          <p:cNvSpPr txBox="1">
            <a:spLocks noChangeArrowheads="1"/>
          </p:cNvSpPr>
          <p:nvPr/>
        </p:nvSpPr>
        <p:spPr bwMode="auto">
          <a:xfrm>
            <a:off x="1908175" y="2276475"/>
            <a:ext cx="5327650" cy="3108325"/>
          </a:xfrm>
          <a:prstGeom prst="rect">
            <a:avLst/>
          </a:prstGeom>
          <a:noFill/>
          <a:ln w="9525">
            <a:noFill/>
            <a:miter lim="800000"/>
            <a:headEnd/>
            <a:tailEnd/>
          </a:ln>
        </p:spPr>
        <p:txBody>
          <a:bodyPr>
            <a:spAutoFit/>
          </a:bodyPr>
          <a:lstStyle/>
          <a:p>
            <a:pPr algn="just"/>
            <a:r>
              <a:rPr lang="es-CO" sz="2800">
                <a:latin typeface="Berlin Sans FB" pitchFamily="34" charset="0"/>
              </a:rPr>
              <a:t>Solidaridad es el nombre de la esperanza del Adviento. Sabemos que el futuro está en manos de Dios; que su tiempo y su fidelidad  no se agotan, vivimos bajo su promesa, Palabra creadora y resucitadora.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diamond(out)">
                                      <p:cBhvr>
                                        <p:cTn id="10"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50000">
              <a:schemeClr val="bg1"/>
            </a:gs>
            <a:gs pos="100000">
              <a:srgbClr val="7030A0"/>
            </a:gs>
          </a:gsLst>
          <a:path path="rect">
            <a:fillToRect l="100000" t="100000"/>
          </a:path>
        </a:gradFill>
        <a:effectLst/>
      </p:bgPr>
    </p:bg>
    <p:spTree>
      <p:nvGrpSpPr>
        <p:cNvPr id="1" name=""/>
        <p:cNvGrpSpPr/>
        <p:nvPr/>
      </p:nvGrpSpPr>
      <p:grpSpPr>
        <a:xfrm>
          <a:off x="0" y="0"/>
          <a:ext cx="0" cy="0"/>
          <a:chOff x="0" y="0"/>
          <a:chExt cx="0" cy="0"/>
        </a:xfrm>
      </p:grpSpPr>
      <p:pic>
        <p:nvPicPr>
          <p:cNvPr id="2" name="1 Imagen" descr="Grupo 01.jpg"/>
          <p:cNvPicPr>
            <a:picLocks noChangeAspect="1"/>
          </p:cNvPicPr>
          <p:nvPr/>
        </p:nvPicPr>
        <p:blipFill>
          <a:blip r:embed="rId2" cstate="print"/>
          <a:stretch>
            <a:fillRect/>
          </a:stretch>
        </p:blipFill>
        <p:spPr>
          <a:xfrm>
            <a:off x="2123728" y="548679"/>
            <a:ext cx="4392488" cy="32992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6387" name="2 CuadroTexto"/>
          <p:cNvSpPr txBox="1">
            <a:spLocks noChangeArrowheads="1"/>
          </p:cNvSpPr>
          <p:nvPr/>
        </p:nvSpPr>
        <p:spPr bwMode="auto">
          <a:xfrm>
            <a:off x="250825" y="4365625"/>
            <a:ext cx="8642350" cy="2246313"/>
          </a:xfrm>
          <a:prstGeom prst="rect">
            <a:avLst/>
          </a:prstGeom>
          <a:noFill/>
          <a:ln w="9525">
            <a:noFill/>
            <a:miter lim="800000"/>
            <a:headEnd/>
            <a:tailEnd/>
          </a:ln>
        </p:spPr>
        <p:txBody>
          <a:bodyPr>
            <a:spAutoFit/>
          </a:bodyPr>
          <a:lstStyle/>
          <a:p>
            <a:pPr algn="just"/>
            <a:r>
              <a:rPr lang="es-CO" sz="2800">
                <a:latin typeface="Berlin Sans FB" pitchFamily="34" charset="0"/>
              </a:rPr>
              <a:t>La esperanza del Adviento estimula en la relación con los demás. El amor es lo que hace vivir y el sentido de la vida se da en el amor que se comparte y se reparte. El amor solidario tiene estructura pascual, es encontrar el centro en los otros, en el futuro</a:t>
            </a:r>
          </a:p>
        </p:txBody>
      </p:sp>
      <p:pic>
        <p:nvPicPr>
          <p:cNvPr id="4" name="3 Imagen" descr="Grupo 01.jpg"/>
          <p:cNvPicPr>
            <a:picLocks noChangeAspect="1"/>
          </p:cNvPicPr>
          <p:nvPr/>
        </p:nvPicPr>
        <p:blipFill>
          <a:blip r:embed="rId2" cstate="print"/>
          <a:stretch>
            <a:fillRect/>
          </a:stretch>
        </p:blipFill>
        <p:spPr>
          <a:xfrm>
            <a:off x="2124423" y="476150"/>
            <a:ext cx="4392488" cy="32992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diamond(in)">
                                      <p:cBhvr>
                                        <p:cTn id="10"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410" name="1 CuadroTexto"/>
          <p:cNvSpPr txBox="1">
            <a:spLocks noChangeArrowheads="1"/>
          </p:cNvSpPr>
          <p:nvPr/>
        </p:nvSpPr>
        <p:spPr bwMode="auto">
          <a:xfrm>
            <a:off x="1979613" y="2565400"/>
            <a:ext cx="5040312" cy="2246313"/>
          </a:xfrm>
          <a:prstGeom prst="rect">
            <a:avLst/>
          </a:prstGeom>
          <a:noFill/>
          <a:ln w="9525">
            <a:noFill/>
            <a:miter lim="800000"/>
            <a:headEnd/>
            <a:tailEnd/>
          </a:ln>
        </p:spPr>
        <p:txBody>
          <a:bodyPr>
            <a:spAutoFit/>
          </a:bodyPr>
          <a:lstStyle/>
          <a:p>
            <a:r>
              <a:rPr lang="es-CO" sz="2800">
                <a:latin typeface="Berlin Sans FB" pitchFamily="34" charset="0"/>
              </a:rPr>
              <a:t>En el Adviento está la promesa: “de las espadas harán arados, de las lanzas podaderas…” y ese futuro es el que prepara la gran revelación de la gloria de Dios.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amond(out)">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2" name="3 Grupo"/>
          <p:cNvGrpSpPr>
            <a:grpSpLocks/>
          </p:cNvGrpSpPr>
          <p:nvPr/>
        </p:nvGrpSpPr>
        <p:grpSpPr bwMode="auto">
          <a:xfrm flipH="1">
            <a:off x="2916238" y="404813"/>
            <a:ext cx="2663825" cy="1871662"/>
            <a:chOff x="3203575" y="0"/>
            <a:chExt cx="3056819" cy="2430463"/>
          </a:xfrm>
        </p:grpSpPr>
        <p:pic>
          <p:nvPicPr>
            <p:cNvPr id="18436" name="3 Imagen" descr="128.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203575" y="0"/>
              <a:ext cx="1944688" cy="2430463"/>
            </a:xfrm>
            <a:prstGeom prst="rect">
              <a:avLst/>
            </a:prstGeom>
            <a:noFill/>
            <a:ln w="9525">
              <a:noFill/>
              <a:miter lim="800000"/>
              <a:headEnd/>
              <a:tailEnd/>
            </a:ln>
          </p:spPr>
        </p:pic>
        <p:sp>
          <p:nvSpPr>
            <p:cNvPr id="8" name="7 Rectángulo"/>
            <p:cNvSpPr/>
            <p:nvPr/>
          </p:nvSpPr>
          <p:spPr>
            <a:xfrm>
              <a:off x="4964249" y="560267"/>
              <a:ext cx="1296145" cy="1198998"/>
            </a:xfrm>
            <a:prstGeom prst="rect">
              <a:avLst/>
            </a:prstGeom>
            <a:noFill/>
          </p:spPr>
          <p:txBody>
            <a:bodyPr>
              <a:spAutoFit/>
            </a:bodyPr>
            <a:lstStyle/>
            <a:p>
              <a:pPr algn="ctr" fontAlgn="auto">
                <a:spcBef>
                  <a:spcPts val="0"/>
                </a:spcBef>
                <a:spcAft>
                  <a:spcPts val="0"/>
                </a:spcAft>
                <a:defRPr/>
              </a:pPr>
              <a:r>
                <a:rPr lang="es-ES" sz="54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mn-lt"/>
                  <a:cs typeface="+mn-cs"/>
                </a:rPr>
                <a:t>La</a:t>
              </a:r>
            </a:p>
          </p:txBody>
        </p:sp>
      </p:grpSp>
      <p:sp>
        <p:nvSpPr>
          <p:cNvPr id="18435" name="8 CuadroTexto"/>
          <p:cNvSpPr txBox="1">
            <a:spLocks noChangeArrowheads="1"/>
          </p:cNvSpPr>
          <p:nvPr/>
        </p:nvSpPr>
        <p:spPr bwMode="auto">
          <a:xfrm>
            <a:off x="1187450" y="2349500"/>
            <a:ext cx="6408738" cy="3108325"/>
          </a:xfrm>
          <a:prstGeom prst="rect">
            <a:avLst/>
          </a:prstGeom>
          <a:noFill/>
          <a:ln w="9525">
            <a:noFill/>
            <a:miter lim="800000"/>
            <a:headEnd/>
            <a:tailEnd/>
          </a:ln>
        </p:spPr>
        <p:txBody>
          <a:bodyPr>
            <a:spAutoFit/>
          </a:bodyPr>
          <a:lstStyle/>
          <a:p>
            <a:pPr algn="just"/>
            <a:r>
              <a:rPr lang="es-CO" sz="2800">
                <a:latin typeface="Berlin Sans FB" pitchFamily="34" charset="0"/>
              </a:rPr>
              <a:t>Laboratorio de </a:t>
            </a:r>
            <a:r>
              <a:rPr lang="es-CO" sz="2800">
                <a:solidFill>
                  <a:srgbClr val="37FF37"/>
                </a:solidFill>
                <a:latin typeface="Berlin Sans FB" pitchFamily="34" charset="0"/>
              </a:rPr>
              <a:t>esperanza </a:t>
            </a:r>
            <a:r>
              <a:rPr lang="es-CO" sz="2800">
                <a:latin typeface="Berlin Sans FB" pitchFamily="34" charset="0"/>
              </a:rPr>
              <a:t>es este tiempo de Adviento. No solo de esperanza personal; también de esperanza histórica porque nosotros somos hechura de este tiempo y hacedores del mismo; protagonistas y pacientes de la historia que vivimos.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slide(fromBottom)">
                                      <p:cBhvr>
                                        <p:cTn id="10"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50B0B"/>
            </a:gs>
            <a:gs pos="50000">
              <a:srgbClr val="FFFF81"/>
            </a:gs>
            <a:gs pos="100000">
              <a:srgbClr val="A50B0B"/>
            </a:gs>
          </a:gsLst>
          <a:lin ang="0" scaled="1"/>
        </a:gradFill>
        <a:effectLst/>
      </p:bgPr>
    </p:bg>
    <p:spTree>
      <p:nvGrpSpPr>
        <p:cNvPr id="1" name=""/>
        <p:cNvGrpSpPr/>
        <p:nvPr/>
      </p:nvGrpSpPr>
      <p:grpSpPr>
        <a:xfrm>
          <a:off x="0" y="0"/>
          <a:ext cx="0" cy="0"/>
          <a:chOff x="0" y="0"/>
          <a:chExt cx="0" cy="0"/>
        </a:xfrm>
      </p:grpSpPr>
      <p:sp>
        <p:nvSpPr>
          <p:cNvPr id="19458" name="1 CuadroTexto"/>
          <p:cNvSpPr txBox="1">
            <a:spLocks noChangeArrowheads="1"/>
          </p:cNvSpPr>
          <p:nvPr/>
        </p:nvSpPr>
        <p:spPr bwMode="auto">
          <a:xfrm>
            <a:off x="395288" y="4292600"/>
            <a:ext cx="8353425" cy="2247900"/>
          </a:xfrm>
          <a:prstGeom prst="rect">
            <a:avLst/>
          </a:prstGeom>
          <a:noFill/>
          <a:ln w="9525">
            <a:noFill/>
            <a:miter lim="800000"/>
            <a:headEnd/>
            <a:tailEnd/>
          </a:ln>
        </p:spPr>
        <p:txBody>
          <a:bodyPr>
            <a:spAutoFit/>
          </a:bodyPr>
          <a:lstStyle/>
          <a:p>
            <a:pPr algn="just"/>
            <a:r>
              <a:rPr lang="es-CO" sz="2800">
                <a:latin typeface="Berlin Sans FB" pitchFamily="34" charset="0"/>
              </a:rPr>
              <a:t>Tenemos la impresión de que un ciclo económico y cultural se ha agotado. ¿ De dónde sacaremos energías y </a:t>
            </a:r>
            <a:r>
              <a:rPr lang="es-CO" sz="2800">
                <a:solidFill>
                  <a:srgbClr val="000000"/>
                </a:solidFill>
                <a:latin typeface="Berlin Sans FB" pitchFamily="34" charset="0"/>
              </a:rPr>
              <a:t>esperanza</a:t>
            </a:r>
            <a:r>
              <a:rPr lang="es-CO" sz="2800">
                <a:latin typeface="Berlin Sans FB" pitchFamily="34" charset="0"/>
              </a:rPr>
              <a:t> para seguir haciendo un mundo mejor?. Nos hemos cansado de trabajar en el laboratorio de la esperanza?</a:t>
            </a:r>
          </a:p>
        </p:txBody>
      </p:sp>
      <p:pic>
        <p:nvPicPr>
          <p:cNvPr id="5" name="4 Imagen" descr="481.gif"/>
          <p:cNvPicPr>
            <a:picLocks noChangeAspect="1"/>
          </p:cNvPicPr>
          <p:nvPr/>
        </p:nvPicPr>
        <p:blipFill>
          <a:blip r:embed="rId2" cstate="print">
            <a:clrChange>
              <a:clrFrom>
                <a:srgbClr val="FFFFFF"/>
              </a:clrFrom>
              <a:clrTo>
                <a:srgbClr val="FFFFFF">
                  <a:alpha val="0"/>
                </a:srgbClr>
              </a:clrTo>
            </a:clrChange>
          </a:blip>
          <a:stretch>
            <a:fillRect/>
          </a:stretch>
        </p:blipFill>
        <p:spPr>
          <a:xfrm>
            <a:off x="2123728" y="332656"/>
            <a:ext cx="4741331" cy="3876303"/>
          </a:xfrm>
          <a:prstGeom prst="teardrop">
            <a:avLst>
              <a:gd name="adj" fmla="val 104091"/>
            </a:avLst>
          </a:prstGeom>
          <a:ln w="38100">
            <a:solidFill>
              <a:srgbClr val="99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slide(fromRight)">
                                      <p:cBhvr>
                                        <p:cTn id="7" dur="2000"/>
                                        <p:tgtEl>
                                          <p:spTgt spid="19458"/>
                                        </p:tgtEl>
                                      </p:cBhvr>
                                    </p:animEffect>
                                  </p:childTnLst>
                                </p:cTn>
                              </p:par>
                              <p:par>
                                <p:cTn id="8" presetID="1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Righ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482" name="1 CuadroTexto"/>
          <p:cNvSpPr txBox="1">
            <a:spLocks noChangeArrowheads="1"/>
          </p:cNvSpPr>
          <p:nvPr/>
        </p:nvSpPr>
        <p:spPr bwMode="auto">
          <a:xfrm>
            <a:off x="900113" y="2060575"/>
            <a:ext cx="7056437" cy="2678113"/>
          </a:xfrm>
          <a:prstGeom prst="rect">
            <a:avLst/>
          </a:prstGeom>
          <a:noFill/>
          <a:ln w="9525">
            <a:noFill/>
            <a:miter lim="800000"/>
            <a:headEnd/>
            <a:tailEnd/>
          </a:ln>
        </p:spPr>
        <p:txBody>
          <a:bodyPr>
            <a:spAutoFit/>
          </a:bodyPr>
          <a:lstStyle/>
          <a:p>
            <a:pPr algn="just"/>
            <a:r>
              <a:rPr lang="es-CO" sz="2800">
                <a:latin typeface="Berlin Sans FB" pitchFamily="34" charset="0"/>
              </a:rPr>
              <a:t>En el Adviento volvemos a experimentar las grandes promesas y sus relativas realizaciones. La esperanza es el alma más íntima de toda la realidad, su respiración, su aliento vital, pues existe una constante plusvalía de la esperanza sobre la historia.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slide(fromBottom)">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074" name="6 Imagen" descr="Navidad 0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2" name="6 Grupo"/>
          <p:cNvGrpSpPr>
            <a:grpSpLocks/>
          </p:cNvGrpSpPr>
          <p:nvPr/>
        </p:nvGrpSpPr>
        <p:grpSpPr bwMode="auto">
          <a:xfrm>
            <a:off x="3203575" y="0"/>
            <a:ext cx="3168650" cy="2430463"/>
            <a:chOff x="3203575" y="0"/>
            <a:chExt cx="3168625" cy="2430463"/>
          </a:xfrm>
        </p:grpSpPr>
        <p:pic>
          <p:nvPicPr>
            <p:cNvPr id="3077" name="3 Imagen" descr="128.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203575" y="0"/>
              <a:ext cx="1944688" cy="2430463"/>
            </a:xfrm>
            <a:prstGeom prst="rect">
              <a:avLst/>
            </a:prstGeom>
            <a:noFill/>
            <a:ln w="9525">
              <a:noFill/>
              <a:miter lim="800000"/>
              <a:headEnd/>
              <a:tailEnd/>
            </a:ln>
          </p:spPr>
        </p:pic>
        <p:sp>
          <p:nvSpPr>
            <p:cNvPr id="6" name="5 Rectángulo"/>
            <p:cNvSpPr/>
            <p:nvPr/>
          </p:nvSpPr>
          <p:spPr>
            <a:xfrm>
              <a:off x="5076056" y="548680"/>
              <a:ext cx="1296144" cy="923330"/>
            </a:xfrm>
            <a:prstGeom prst="rect">
              <a:avLst/>
            </a:prstGeom>
            <a:noFill/>
          </p:spPr>
          <p:txBody>
            <a:bodyPr>
              <a:spAutoFit/>
            </a:bodyPr>
            <a:lstStyle/>
            <a:p>
              <a:pPr algn="ctr" fontAlgn="auto">
                <a:spcBef>
                  <a:spcPts val="0"/>
                </a:spcBef>
                <a:spcAft>
                  <a:spcPts val="0"/>
                </a:spcAft>
                <a:defRPr/>
              </a:pPr>
              <a:r>
                <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Do</a:t>
              </a:r>
            </a:p>
          </p:txBody>
        </p:sp>
      </p:grpSp>
      <p:sp>
        <p:nvSpPr>
          <p:cNvPr id="3076" name="8 CuadroTexto"/>
          <p:cNvSpPr txBox="1">
            <a:spLocks noChangeArrowheads="1"/>
          </p:cNvSpPr>
          <p:nvPr/>
        </p:nvSpPr>
        <p:spPr bwMode="auto">
          <a:xfrm>
            <a:off x="1908175" y="2708275"/>
            <a:ext cx="5400675" cy="3540125"/>
          </a:xfrm>
          <a:prstGeom prst="rect">
            <a:avLst/>
          </a:prstGeom>
          <a:noFill/>
          <a:ln w="9525">
            <a:noFill/>
            <a:miter lim="800000"/>
            <a:headEnd/>
            <a:tailEnd/>
          </a:ln>
        </p:spPr>
        <p:txBody>
          <a:bodyPr>
            <a:spAutoFit/>
          </a:bodyPr>
          <a:lstStyle/>
          <a:p>
            <a:pPr algn="just"/>
            <a:r>
              <a:rPr lang="es-CO" sz="2800">
                <a:solidFill>
                  <a:schemeClr val="bg1"/>
                </a:solidFill>
                <a:latin typeface="Berlin Sans FB" pitchFamily="34" charset="0"/>
              </a:rPr>
              <a:t>Es el don de volver a empezar el ciclo litúrgico que cada año es nuevo. El misterio que celebra es inagotable, es el futuro prometido y garantizado por la encarnación del Hijo de Dios. Es una oportunidad para aprender</a:t>
            </a:r>
            <a:r>
              <a:rPr lang="es-CO" sz="2800">
                <a:latin typeface="Berlin Sans FB" pitchFamily="34" charset="0"/>
              </a:rPr>
              <a:t> </a:t>
            </a:r>
            <a:r>
              <a:rPr lang="es-CO" sz="2800">
                <a:solidFill>
                  <a:schemeClr val="bg1"/>
                </a:solidFill>
                <a:latin typeface="Berlin Sans FB" pitchFamily="34" charset="0"/>
              </a:rPr>
              <a:t>la </a:t>
            </a:r>
            <a:r>
              <a:rPr lang="es-CO" sz="2800">
                <a:solidFill>
                  <a:srgbClr val="66FF33"/>
                </a:solidFill>
                <a:latin typeface="Berlin Sans FB" pitchFamily="34" charset="0"/>
              </a:rPr>
              <a:t>esperanza</a:t>
            </a:r>
            <a:r>
              <a:rPr lang="es-CO" sz="2800">
                <a:solidFill>
                  <a:schemeClr val="bg1"/>
                </a:solidFill>
                <a:latin typeface="Berlin Sans FB"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strips(downLeft)">
                                      <p:cBhvr>
                                        <p:cTn id="10"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1 Imagen" descr="Navidad 0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2" name="3 Grupo"/>
          <p:cNvGrpSpPr>
            <a:grpSpLocks/>
          </p:cNvGrpSpPr>
          <p:nvPr/>
        </p:nvGrpSpPr>
        <p:grpSpPr bwMode="auto">
          <a:xfrm flipH="1">
            <a:off x="2339975" y="260350"/>
            <a:ext cx="2663825" cy="1871663"/>
            <a:chOff x="3203575" y="0"/>
            <a:chExt cx="3056819" cy="2430463"/>
          </a:xfrm>
        </p:grpSpPr>
        <p:pic>
          <p:nvPicPr>
            <p:cNvPr id="21509" name="3 Imagen" descr="128.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203575" y="0"/>
              <a:ext cx="1944688" cy="2430463"/>
            </a:xfrm>
            <a:prstGeom prst="rect">
              <a:avLst/>
            </a:prstGeom>
            <a:noFill/>
            <a:ln w="9525">
              <a:noFill/>
              <a:miter lim="800000"/>
              <a:headEnd/>
              <a:tailEnd/>
            </a:ln>
          </p:spPr>
        </p:pic>
        <p:sp>
          <p:nvSpPr>
            <p:cNvPr id="8" name="7 Rectángulo"/>
            <p:cNvSpPr/>
            <p:nvPr/>
          </p:nvSpPr>
          <p:spPr>
            <a:xfrm>
              <a:off x="4964249" y="560267"/>
              <a:ext cx="1296145" cy="1198998"/>
            </a:xfrm>
            <a:prstGeom prst="rect">
              <a:avLst/>
            </a:prstGeom>
            <a:noFill/>
          </p:spPr>
          <p:txBody>
            <a:bodyPr>
              <a:spAutoFit/>
            </a:bodyPr>
            <a:lstStyle/>
            <a:p>
              <a:pPr algn="ctr" fontAlgn="auto">
                <a:spcBef>
                  <a:spcPts val="0"/>
                </a:spcBef>
                <a:spcAft>
                  <a:spcPts val="0"/>
                </a:spcAft>
                <a:defRPr/>
              </a:pPr>
              <a:r>
                <a:rPr lang="es-ES" sz="54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mn-lt"/>
                  <a:cs typeface="+mn-cs"/>
                </a:rPr>
                <a:t>Si</a:t>
              </a:r>
            </a:p>
          </p:txBody>
        </p:sp>
      </p:grpSp>
      <p:sp>
        <p:nvSpPr>
          <p:cNvPr id="6" name="5 CuadroTexto"/>
          <p:cNvSpPr txBox="1">
            <a:spLocks noChangeArrowheads="1"/>
          </p:cNvSpPr>
          <p:nvPr/>
        </p:nvSpPr>
        <p:spPr bwMode="auto">
          <a:xfrm>
            <a:off x="1116013" y="2924175"/>
            <a:ext cx="7056437" cy="1816100"/>
          </a:xfrm>
          <a:prstGeom prst="rect">
            <a:avLst/>
          </a:prstGeom>
          <a:noFill/>
          <a:ln w="9525">
            <a:noFill/>
            <a:miter lim="800000"/>
            <a:headEnd/>
            <a:tailEnd/>
          </a:ln>
        </p:spPr>
        <p:txBody>
          <a:bodyPr>
            <a:spAutoFit/>
          </a:bodyPr>
          <a:lstStyle/>
          <a:p>
            <a:pPr algn="just"/>
            <a:r>
              <a:rPr lang="es-CO" sz="2800">
                <a:solidFill>
                  <a:schemeClr val="bg1"/>
                </a:solidFill>
                <a:latin typeface="Berlin Sans FB Demi" pitchFamily="34" charset="0"/>
              </a:rPr>
              <a:t>Esta nota aporta armonía al tiempo de adviento. Añade los SÍES de las personas llamadas y comprometidas con la historia bíblica de la esperanza.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out)">
                                      <p:cBhvr>
                                        <p:cTn id="7" dur="2000"/>
                                        <p:tgtEl>
                                          <p:spTgt spid="2"/>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plus(out)">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CC"/>
            </a:gs>
            <a:gs pos="50000">
              <a:schemeClr val="accent5">
                <a:lumMod val="40000"/>
                <a:lumOff val="60000"/>
              </a:schemeClr>
            </a:gs>
            <a:gs pos="100000">
              <a:srgbClr val="0000CC"/>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395288" y="3141663"/>
            <a:ext cx="7921625" cy="3538537"/>
          </a:xfrm>
          <a:prstGeom prst="rect">
            <a:avLst/>
          </a:prstGeom>
          <a:noFill/>
          <a:ln w="9525">
            <a:noFill/>
            <a:miter lim="800000"/>
            <a:headEnd/>
            <a:tailEnd/>
          </a:ln>
        </p:spPr>
        <p:txBody>
          <a:bodyPr>
            <a:spAutoFit/>
          </a:bodyPr>
          <a:lstStyle/>
          <a:p>
            <a:pPr algn="just">
              <a:buFont typeface="Wingdings" pitchFamily="2" charset="2"/>
              <a:buChar char="ü"/>
            </a:pPr>
            <a:r>
              <a:rPr lang="es-CO" sz="2800">
                <a:latin typeface="Berlin Sans FB Demi" pitchFamily="34" charset="0"/>
              </a:rPr>
              <a:t> En primer lugar el SI de Dios al crear el </a:t>
            </a:r>
            <a:br>
              <a:rPr lang="es-CO" sz="2800">
                <a:latin typeface="Berlin Sans FB Demi" pitchFamily="34" charset="0"/>
              </a:rPr>
            </a:br>
            <a:r>
              <a:rPr lang="es-CO" sz="2800">
                <a:latin typeface="Berlin Sans FB Demi" pitchFamily="34" charset="0"/>
              </a:rPr>
              <a:t>    mundo y el Si de Dios al iniciar la historia de </a:t>
            </a:r>
            <a:br>
              <a:rPr lang="es-CO" sz="2800">
                <a:latin typeface="Berlin Sans FB Demi" pitchFamily="34" charset="0"/>
              </a:rPr>
            </a:br>
            <a:r>
              <a:rPr lang="es-CO" sz="2800">
                <a:latin typeface="Berlin Sans FB Demi" pitchFamily="34" charset="0"/>
              </a:rPr>
              <a:t>    amor con la humanidad.</a:t>
            </a:r>
          </a:p>
          <a:p>
            <a:pPr algn="just">
              <a:buFont typeface="Wingdings" pitchFamily="2" charset="2"/>
              <a:buChar char="ü"/>
            </a:pPr>
            <a:r>
              <a:rPr lang="es-CO" sz="2800">
                <a:latin typeface="Berlin Sans FB Demi" pitchFamily="34" charset="0"/>
              </a:rPr>
              <a:t> El Si de Israel como pueblo comprometido con </a:t>
            </a:r>
            <a:br>
              <a:rPr lang="es-CO" sz="2800">
                <a:latin typeface="Berlin Sans FB Demi" pitchFamily="34" charset="0"/>
              </a:rPr>
            </a:br>
            <a:r>
              <a:rPr lang="es-CO" sz="2800">
                <a:latin typeface="Berlin Sans FB Demi" pitchFamily="34" charset="0"/>
              </a:rPr>
              <a:t>    la alianza y su misión de salvación.</a:t>
            </a:r>
          </a:p>
          <a:p>
            <a:pPr algn="just">
              <a:buFont typeface="Wingdings" pitchFamily="2" charset="2"/>
              <a:buChar char="ü"/>
            </a:pPr>
            <a:r>
              <a:rPr lang="es-CO" sz="2800">
                <a:latin typeface="Berlin Sans FB Demi" pitchFamily="34" charset="0"/>
              </a:rPr>
              <a:t> El SI de María como respuesta al plan de Dios.</a:t>
            </a:r>
          </a:p>
          <a:p>
            <a:pPr algn="just">
              <a:buFont typeface="Wingdings" pitchFamily="2" charset="2"/>
              <a:buChar char="ü"/>
            </a:pPr>
            <a:r>
              <a:rPr lang="es-CO" sz="2800">
                <a:latin typeface="Berlin Sans FB Demi" pitchFamily="34" charset="0"/>
              </a:rPr>
              <a:t> El SI de la Iglesia que anuncia la fidelidad de </a:t>
            </a:r>
            <a:br>
              <a:rPr lang="es-CO" sz="2800">
                <a:latin typeface="Berlin Sans FB Demi" pitchFamily="34" charset="0"/>
              </a:rPr>
            </a:br>
            <a:r>
              <a:rPr lang="es-CO" sz="2800">
                <a:latin typeface="Berlin Sans FB Demi" pitchFamily="34" charset="0"/>
              </a:rPr>
              <a:t>    Dios en el cumplimiento de sus promesas</a:t>
            </a:r>
          </a:p>
        </p:txBody>
      </p:sp>
      <p:grpSp>
        <p:nvGrpSpPr>
          <p:cNvPr id="7" name="6 Grupo"/>
          <p:cNvGrpSpPr/>
          <p:nvPr/>
        </p:nvGrpSpPr>
        <p:grpSpPr>
          <a:xfrm>
            <a:off x="0" y="0"/>
            <a:ext cx="9144000" cy="2420888"/>
            <a:chOff x="0" y="0"/>
            <a:chExt cx="8977486" cy="1916832"/>
          </a:xfrm>
          <a:effectLst>
            <a:outerShdw blurRad="50800" dist="38100" dir="5400000" algn="t" rotWithShape="0">
              <a:prstClr val="black">
                <a:alpha val="40000"/>
              </a:prstClr>
            </a:outerShdw>
            <a:reflection blurRad="6350" stA="50000" endA="300" endPos="38500" dist="50800" dir="5400000" sy="-100000" algn="bl" rotWithShape="0"/>
          </a:effectLst>
        </p:grpSpPr>
        <p:pic>
          <p:nvPicPr>
            <p:cNvPr id="3" name="2 Imagen" descr="Trinidad.jpg"/>
            <p:cNvPicPr>
              <a:picLocks noChangeAspect="1"/>
            </p:cNvPicPr>
            <p:nvPr/>
          </p:nvPicPr>
          <p:blipFill>
            <a:blip r:embed="rId2" cstate="print"/>
            <a:stretch>
              <a:fillRect/>
            </a:stretch>
          </p:blipFill>
          <p:spPr>
            <a:xfrm>
              <a:off x="0" y="0"/>
              <a:ext cx="2411760" cy="191683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4" name="3 Imagen" descr="Antiguo y Nuevo Testamento.png"/>
            <p:cNvPicPr>
              <a:picLocks noChangeAspect="1"/>
            </p:cNvPicPr>
            <p:nvPr/>
          </p:nvPicPr>
          <p:blipFill>
            <a:blip r:embed="rId3" cstate="print"/>
            <a:stretch>
              <a:fillRect/>
            </a:stretch>
          </p:blipFill>
          <p:spPr>
            <a:xfrm>
              <a:off x="2411760" y="0"/>
              <a:ext cx="2524497" cy="191683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5" name="4 Imagen" descr="Anunciación 04.jpg"/>
            <p:cNvPicPr>
              <a:picLocks noChangeAspect="1"/>
            </p:cNvPicPr>
            <p:nvPr/>
          </p:nvPicPr>
          <p:blipFill>
            <a:blip r:embed="rId4" cstate="print"/>
            <a:stretch>
              <a:fillRect/>
            </a:stretch>
          </p:blipFill>
          <p:spPr>
            <a:xfrm>
              <a:off x="4860032" y="0"/>
              <a:ext cx="1728192" cy="191683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6" name="5 Imagen" descr="Gente.jpg"/>
            <p:cNvPicPr>
              <a:picLocks noChangeAspect="1"/>
            </p:cNvPicPr>
            <p:nvPr/>
          </p:nvPicPr>
          <p:blipFill>
            <a:blip r:embed="rId5" cstate="print"/>
            <a:stretch>
              <a:fillRect/>
            </a:stretch>
          </p:blipFill>
          <p:spPr>
            <a:xfrm>
              <a:off x="6570492" y="0"/>
              <a:ext cx="2406994" cy="191683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37FF37"/>
            </a:gs>
            <a:gs pos="50000">
              <a:schemeClr val="accent5">
                <a:lumMod val="40000"/>
                <a:lumOff val="60000"/>
              </a:schemeClr>
            </a:gs>
            <a:gs pos="100000">
              <a:srgbClr val="0000CC"/>
            </a:gs>
          </a:gsLst>
          <a:path path="circle">
            <a:fillToRect l="100000" b="100000"/>
          </a:path>
        </a:gradFill>
        <a:effectLst/>
      </p:bgPr>
    </p:bg>
    <p:spTree>
      <p:nvGrpSpPr>
        <p:cNvPr id="1" name=""/>
        <p:cNvGrpSpPr/>
        <p:nvPr/>
      </p:nvGrpSpPr>
      <p:grpSpPr>
        <a:xfrm>
          <a:off x="0" y="0"/>
          <a:ext cx="0" cy="0"/>
          <a:chOff x="0" y="0"/>
          <a:chExt cx="0" cy="0"/>
        </a:xfrm>
      </p:grpSpPr>
      <p:pic>
        <p:nvPicPr>
          <p:cNvPr id="23554" name="1 Imagen" descr="Navidad 0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1331640" y="3068960"/>
            <a:ext cx="7340472" cy="923330"/>
          </a:xfrm>
          <a:prstGeom prst="rect">
            <a:avLst/>
          </a:prstGeom>
          <a:noFill/>
        </p:spPr>
        <p:txBody>
          <a:bodyPr wrap="none">
            <a:spAutoFit/>
          </a:bodyPr>
          <a:lstStyle/>
          <a:p>
            <a:pPr algn="ctr">
              <a:defRPr/>
            </a:pPr>
            <a:r>
              <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Sembremos esperanza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1 Imagen" descr="Navidad 0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3635896" y="2420888"/>
            <a:ext cx="4968552" cy="230832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4800" b="1" dirty="0">
                <a:ln w="11430">
                  <a:solidFill>
                    <a:srgbClr val="0000CC"/>
                  </a:solidFill>
                </a:ln>
                <a:solidFill>
                  <a:srgbClr val="66FFFF"/>
                </a:solidFill>
                <a:effectLst>
                  <a:outerShdw blurRad="50800" dist="39000" dir="5460000" algn="tl">
                    <a:srgbClr val="000000">
                      <a:alpha val="38000"/>
                    </a:srgbClr>
                  </a:outerShdw>
                </a:effectLst>
              </a:rPr>
              <a:t>Feliz Adviento</a:t>
            </a:r>
          </a:p>
          <a:p>
            <a:pPr algn="ctr">
              <a:defRPr/>
            </a:pPr>
            <a:r>
              <a:rPr lang="es-ES" sz="4800" b="1" dirty="0">
                <a:ln w="11430">
                  <a:solidFill>
                    <a:srgbClr val="0000CC"/>
                  </a:solidFill>
                </a:ln>
                <a:solidFill>
                  <a:srgbClr val="66FFFF"/>
                </a:solidFill>
                <a:effectLst>
                  <a:outerShdw blurRad="50800" dist="39000" dir="5460000" algn="tl">
                    <a:srgbClr val="000000">
                      <a:alpha val="38000"/>
                    </a:srgbClr>
                  </a:outerShdw>
                </a:effectLst>
              </a:rPr>
              <a:t>Feliz Navidad</a:t>
            </a:r>
          </a:p>
          <a:p>
            <a:pPr algn="ctr">
              <a:defRPr/>
            </a:pPr>
            <a:r>
              <a:rPr lang="es-ES" sz="4800" b="1" dirty="0">
                <a:ln w="11430">
                  <a:solidFill>
                    <a:srgbClr val="0000CC"/>
                  </a:solidFill>
                </a:ln>
                <a:solidFill>
                  <a:srgbClr val="66FFFF"/>
                </a:solidFill>
                <a:effectLst>
                  <a:outerShdw blurRad="50800" dist="39000" dir="5460000" algn="tl">
                    <a:srgbClr val="000000">
                      <a:alpha val="38000"/>
                    </a:srgbClr>
                  </a:outerShdw>
                </a:effectLst>
              </a:rPr>
              <a:t>2011</a:t>
            </a:r>
          </a:p>
        </p:txBody>
      </p:sp>
      <p:pic>
        <p:nvPicPr>
          <p:cNvPr id="4" name="3 Imagen" descr="Imagen de la virgen.png"/>
          <p:cNvPicPr>
            <a:picLocks noChangeAspect="1"/>
          </p:cNvPicPr>
          <p:nvPr/>
        </p:nvPicPr>
        <p:blipFill>
          <a:blip r:embed="rId3" cstate="print"/>
          <a:srcRect/>
          <a:stretch>
            <a:fillRect/>
          </a:stretch>
        </p:blipFill>
        <p:spPr bwMode="auto">
          <a:xfrm>
            <a:off x="0" y="357188"/>
            <a:ext cx="4876800" cy="6500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par>
                                <p:cTn id="8" presetID="1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bg1"/>
            </a:gs>
            <a:gs pos="100000">
              <a:srgbClr val="0070C0"/>
            </a:gs>
          </a:gsLst>
          <a:lin ang="5400000" scaled="0"/>
        </a:gradFill>
        <a:effectLst/>
      </p:bgPr>
    </p:bg>
    <p:spTree>
      <p:nvGrpSpPr>
        <p:cNvPr id="1" name=""/>
        <p:cNvGrpSpPr/>
        <p:nvPr/>
      </p:nvGrpSpPr>
      <p:grpSpPr>
        <a:xfrm>
          <a:off x="0" y="0"/>
          <a:ext cx="0" cy="0"/>
          <a:chOff x="0" y="0"/>
          <a:chExt cx="0" cy="0"/>
        </a:xfrm>
      </p:grpSpPr>
      <p:pic>
        <p:nvPicPr>
          <p:cNvPr id="4098" name="7 Imagen" descr="Jóvenes 42.jpg"/>
          <p:cNvPicPr>
            <a:picLocks noChangeAspect="1"/>
          </p:cNvPicPr>
          <p:nvPr/>
        </p:nvPicPr>
        <p:blipFill>
          <a:blip r:embed="rId2" cstate="print"/>
          <a:srcRect l="35825"/>
          <a:stretch>
            <a:fillRect/>
          </a:stretch>
        </p:blipFill>
        <p:spPr bwMode="auto">
          <a:xfrm>
            <a:off x="4175125" y="0"/>
            <a:ext cx="4968875" cy="6858000"/>
          </a:xfrm>
          <a:prstGeom prst="rect">
            <a:avLst/>
          </a:prstGeom>
          <a:noFill/>
          <a:ln w="9525">
            <a:noFill/>
            <a:miter lim="800000"/>
            <a:headEnd/>
            <a:tailEnd/>
          </a:ln>
        </p:spPr>
      </p:pic>
      <p:pic>
        <p:nvPicPr>
          <p:cNvPr id="7" name="6 Imagen" descr="Adolescente 05.jpg"/>
          <p:cNvPicPr>
            <a:picLocks noChangeAspect="1"/>
          </p:cNvPicPr>
          <p:nvPr/>
        </p:nvPicPr>
        <p:blipFill>
          <a:blip r:embed="rId3" cstate="print"/>
          <a:stretch>
            <a:fillRect/>
          </a:stretch>
        </p:blipFill>
        <p:spPr>
          <a:xfrm>
            <a:off x="4139952" y="4725144"/>
            <a:ext cx="2843808" cy="2132856"/>
          </a:xfrm>
          <a:prstGeom prst="rect">
            <a:avLst/>
          </a:prstGeom>
          <a:effectLst>
            <a:softEdge rad="317500"/>
          </a:effectLst>
        </p:spPr>
      </p:pic>
      <p:sp>
        <p:nvSpPr>
          <p:cNvPr id="4100" name="8 CuadroTexto"/>
          <p:cNvSpPr txBox="1">
            <a:spLocks noChangeArrowheads="1"/>
          </p:cNvSpPr>
          <p:nvPr/>
        </p:nvSpPr>
        <p:spPr bwMode="auto">
          <a:xfrm>
            <a:off x="107950" y="188913"/>
            <a:ext cx="4032250" cy="6556375"/>
          </a:xfrm>
          <a:prstGeom prst="rect">
            <a:avLst/>
          </a:prstGeom>
          <a:noFill/>
          <a:ln w="9525">
            <a:noFill/>
            <a:miter lim="800000"/>
            <a:headEnd/>
            <a:tailEnd/>
          </a:ln>
        </p:spPr>
        <p:txBody>
          <a:bodyPr>
            <a:spAutoFit/>
          </a:bodyPr>
          <a:lstStyle/>
          <a:p>
            <a:pPr algn="ctr"/>
            <a:r>
              <a:rPr lang="es-CO" sz="2800">
                <a:latin typeface="Berlin Sans FB" pitchFamily="34" charset="0"/>
              </a:rPr>
              <a:t>Hoy, cuando muchos jóvenes no encuentran el momento para incorporarse a la vida laboral, cuando  millones de personas son expulsadas del mercado productivo condenadas a vivir en la angustia. </a:t>
            </a:r>
          </a:p>
          <a:p>
            <a:pPr algn="ctr"/>
            <a:r>
              <a:rPr lang="es-CO" sz="2800">
                <a:latin typeface="Berlin Sans FB" pitchFamily="34" charset="0"/>
              </a:rPr>
              <a:t>Cuando es tiempo de crisis para algunas comunidades religiosas que no ven cómo abrirse paso al futuro y sufren</a:t>
            </a:r>
          </a:p>
          <a:p>
            <a:pPr algn="ctr"/>
            <a:r>
              <a:rPr lang="es-CO" sz="2800">
                <a:latin typeface="Berlin Sans FB" pitchFamily="34" charset="0"/>
              </a:rPr>
              <a:t> un invierno vocacional.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strips(upLeft)">
                                      <p:cBhvr>
                                        <p:cTn id="7" dur="2000"/>
                                        <p:tgtEl>
                                          <p:spTgt spid="4100"/>
                                        </p:tgtEl>
                                      </p:cBhvr>
                                    </p:animEffect>
                                  </p:childTnLst>
                                </p:cTn>
                              </p:par>
                              <p:par>
                                <p:cTn id="8" presetID="18" presetClass="entr" presetSubtype="9"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strips(upLeft)">
                                      <p:cBhvr>
                                        <p:cTn id="10" dur="2000"/>
                                        <p:tgtEl>
                                          <p:spTgt spid="4098"/>
                                        </p:tgtEl>
                                      </p:cBhvr>
                                    </p:animEffect>
                                  </p:childTnLst>
                                </p:cTn>
                              </p:par>
                              <p:par>
                                <p:cTn id="11" presetID="18" presetClass="entr" presetSubtype="9"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upLeft)">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6 Imagen" descr="Navidad 0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1 CuadroTexto"/>
          <p:cNvSpPr txBox="1">
            <a:spLocks noChangeArrowheads="1"/>
          </p:cNvSpPr>
          <p:nvPr/>
        </p:nvSpPr>
        <p:spPr bwMode="auto">
          <a:xfrm>
            <a:off x="1403350" y="4868863"/>
            <a:ext cx="5976938" cy="1816100"/>
          </a:xfrm>
          <a:prstGeom prst="rect">
            <a:avLst/>
          </a:prstGeom>
          <a:noFill/>
          <a:ln w="9525">
            <a:noFill/>
            <a:miter lim="800000"/>
            <a:headEnd/>
            <a:tailEnd/>
          </a:ln>
        </p:spPr>
        <p:txBody>
          <a:bodyPr>
            <a:spAutoFit/>
          </a:bodyPr>
          <a:lstStyle/>
          <a:p>
            <a:pPr algn="just"/>
            <a:r>
              <a:rPr lang="es-CO" sz="2800">
                <a:solidFill>
                  <a:schemeClr val="bg1"/>
                </a:solidFill>
                <a:latin typeface="Berlin Sans FB" pitchFamily="34" charset="0"/>
              </a:rPr>
              <a:t>Es tiempo de solfear la </a:t>
            </a:r>
            <a:r>
              <a:rPr lang="es-CO" sz="2800">
                <a:solidFill>
                  <a:srgbClr val="66FF33"/>
                </a:solidFill>
                <a:latin typeface="Berlin Sans FB" pitchFamily="34" charset="0"/>
              </a:rPr>
              <a:t>esperanza</a:t>
            </a:r>
            <a:r>
              <a:rPr lang="es-CO" sz="2800">
                <a:solidFill>
                  <a:schemeClr val="bg1"/>
                </a:solidFill>
                <a:latin typeface="Berlin Sans FB" pitchFamily="34" charset="0"/>
              </a:rPr>
              <a:t> y descubrir su melodía de manera nueva, hasta dar con el tono adecuado.</a:t>
            </a:r>
          </a:p>
        </p:txBody>
      </p:sp>
      <p:pic>
        <p:nvPicPr>
          <p:cNvPr id="5" name="4 Imagen" descr="Virgen de Advient.jpg"/>
          <p:cNvPicPr>
            <a:picLocks noChangeAspect="1"/>
          </p:cNvPicPr>
          <p:nvPr/>
        </p:nvPicPr>
        <p:blipFill>
          <a:blip r:embed="rId3" cstate="print"/>
          <a:srcRect l="11332" t="32692" r="10371" b="-8242"/>
          <a:stretch>
            <a:fillRect/>
          </a:stretch>
        </p:blipFill>
        <p:spPr>
          <a:xfrm>
            <a:off x="1763688" y="260648"/>
            <a:ext cx="6138387" cy="4680520"/>
          </a:xfrm>
          <a:prstGeom prst="ellipse">
            <a:avLst/>
          </a:prstGeom>
          <a:ln>
            <a:noFill/>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2" name="3 Grupo"/>
          <p:cNvGrpSpPr>
            <a:grpSpLocks/>
          </p:cNvGrpSpPr>
          <p:nvPr/>
        </p:nvGrpSpPr>
        <p:grpSpPr bwMode="auto">
          <a:xfrm>
            <a:off x="3203575" y="260350"/>
            <a:ext cx="2736850" cy="2170113"/>
            <a:chOff x="3203575" y="0"/>
            <a:chExt cx="3168625" cy="2430463"/>
          </a:xfrm>
        </p:grpSpPr>
        <p:pic>
          <p:nvPicPr>
            <p:cNvPr id="6148" name="3 Imagen" descr="128.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203575" y="0"/>
              <a:ext cx="1944688" cy="2430463"/>
            </a:xfrm>
            <a:prstGeom prst="rect">
              <a:avLst/>
            </a:prstGeom>
            <a:noFill/>
            <a:ln w="9525">
              <a:noFill/>
              <a:miter lim="800000"/>
              <a:headEnd/>
              <a:tailEnd/>
            </a:ln>
          </p:spPr>
        </p:pic>
        <p:sp>
          <p:nvSpPr>
            <p:cNvPr id="6" name="5 Rectángulo"/>
            <p:cNvSpPr/>
            <p:nvPr/>
          </p:nvSpPr>
          <p:spPr>
            <a:xfrm>
              <a:off x="5076056" y="548680"/>
              <a:ext cx="1296144" cy="1034245"/>
            </a:xfrm>
            <a:prstGeom prst="rect">
              <a:avLst/>
            </a:prstGeom>
            <a:noFill/>
          </p:spPr>
          <p:txBody>
            <a:bodyPr>
              <a:spAutoFit/>
            </a:bodyPr>
            <a:lstStyle/>
            <a:p>
              <a:pPr algn="ctr" fontAlgn="auto">
                <a:spcBef>
                  <a:spcPts val="0"/>
                </a:spcBef>
                <a:spcAft>
                  <a:spcPts val="0"/>
                </a:spcAft>
                <a:defRPr/>
              </a:pPr>
              <a:r>
                <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Re</a:t>
              </a:r>
            </a:p>
          </p:txBody>
        </p:sp>
      </p:grpSp>
      <p:sp>
        <p:nvSpPr>
          <p:cNvPr id="6147" name="6 CuadroTexto"/>
          <p:cNvSpPr txBox="1">
            <a:spLocks noChangeArrowheads="1"/>
          </p:cNvSpPr>
          <p:nvPr/>
        </p:nvSpPr>
        <p:spPr bwMode="auto">
          <a:xfrm>
            <a:off x="1258888" y="2781300"/>
            <a:ext cx="6626225" cy="1384300"/>
          </a:xfrm>
          <a:prstGeom prst="rect">
            <a:avLst/>
          </a:prstGeom>
          <a:noFill/>
          <a:ln w="9525">
            <a:noFill/>
            <a:miter lim="800000"/>
            <a:headEnd/>
            <a:tailEnd/>
          </a:ln>
        </p:spPr>
        <p:txBody>
          <a:bodyPr>
            <a:spAutoFit/>
          </a:bodyPr>
          <a:lstStyle/>
          <a:p>
            <a:pPr algn="ctr"/>
            <a:r>
              <a:rPr lang="es-CO" sz="2800">
                <a:solidFill>
                  <a:schemeClr val="bg1"/>
                </a:solidFill>
                <a:latin typeface="Berlin Sans FB" pitchFamily="34" charset="0"/>
              </a:rPr>
              <a:t>Recordar y reconocer el camino es tarea del Adviento. Y es que la esperanza suscita el recuerdo.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wedge">
                                      <p:cBhvr>
                                        <p:cTn id="10"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57"/>
            </a:gs>
            <a:gs pos="50000">
              <a:schemeClr val="bg1"/>
            </a:gs>
            <a:gs pos="100000">
              <a:srgbClr val="C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170" name="3 CuadroTexto"/>
          <p:cNvSpPr txBox="1">
            <a:spLocks noChangeArrowheads="1"/>
          </p:cNvSpPr>
          <p:nvPr/>
        </p:nvSpPr>
        <p:spPr bwMode="auto">
          <a:xfrm>
            <a:off x="395288" y="4005263"/>
            <a:ext cx="8424862" cy="2678112"/>
          </a:xfrm>
          <a:prstGeom prst="rect">
            <a:avLst/>
          </a:prstGeom>
          <a:noFill/>
          <a:ln w="9525">
            <a:noFill/>
            <a:miter lim="800000"/>
            <a:headEnd/>
            <a:tailEnd/>
          </a:ln>
        </p:spPr>
        <p:txBody>
          <a:bodyPr>
            <a:spAutoFit/>
          </a:bodyPr>
          <a:lstStyle/>
          <a:p>
            <a:pPr algn="just"/>
            <a:r>
              <a:rPr lang="es-CO" sz="2800">
                <a:latin typeface="Berlin Sans FB" pitchFamily="34" charset="0"/>
              </a:rPr>
              <a:t>Recordamos las promesas incumplidas, los planes aplazados, las promesas que esperan el tiempo de su realización, las miles de posibilidades que aguardan el tiempo de aparecer. Recordamos que vivimos el tiempo de la paciencia de Dios, que su tiempo no es como el nuestro, que Dios es fiel a su promesa.</a:t>
            </a:r>
          </a:p>
        </p:txBody>
      </p:sp>
      <p:pic>
        <p:nvPicPr>
          <p:cNvPr id="10" name="9 Imagen" descr="Joven.jpg"/>
          <p:cNvPicPr>
            <a:picLocks noChangeAspect="1"/>
          </p:cNvPicPr>
          <p:nvPr/>
        </p:nvPicPr>
        <p:blipFill>
          <a:blip r:embed="rId2" cstate="print"/>
          <a:stretch>
            <a:fillRect/>
          </a:stretch>
        </p:blipFill>
        <p:spPr>
          <a:xfrm>
            <a:off x="2051721" y="422665"/>
            <a:ext cx="4392488" cy="3294367"/>
          </a:xfrm>
          <a:prstGeom prst="rect">
            <a:avLst/>
          </a:prstGeom>
          <a:solidFill>
            <a:srgbClr val="FFFFFF">
              <a:shade val="85000"/>
            </a:srgbClr>
          </a:solidFill>
          <a:ln w="76200" cap="sq">
            <a:solidFill>
              <a:srgbClr val="FFFFFF"/>
            </a:solidFill>
            <a:miter lim="800000"/>
          </a:ln>
          <a:effectLst>
            <a:glow rad="228600">
              <a:schemeClr val="accent6">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edge">
                                      <p:cBhvr>
                                        <p:cTn id="10"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2987675" y="765175"/>
            <a:ext cx="5256213" cy="2246313"/>
          </a:xfrm>
          <a:prstGeom prst="rect">
            <a:avLst/>
          </a:prstGeom>
          <a:noFill/>
          <a:ln w="9525">
            <a:noFill/>
            <a:miter lim="800000"/>
            <a:headEnd/>
            <a:tailEnd/>
          </a:ln>
        </p:spPr>
        <p:txBody>
          <a:bodyPr>
            <a:spAutoFit/>
          </a:bodyPr>
          <a:lstStyle/>
          <a:p>
            <a:pPr algn="just"/>
            <a:r>
              <a:rPr lang="es-CO" sz="2800">
                <a:solidFill>
                  <a:schemeClr val="bg1"/>
                </a:solidFill>
                <a:latin typeface="Berlin Sans FB" pitchFamily="34" charset="0"/>
              </a:rPr>
              <a:t>El futuro no es una amenaza , es una meta que resuena en el itinerario de la vida. “Habitará el lobo con el cordero… el novillo y el león pacerán juntos…”</a:t>
            </a:r>
          </a:p>
        </p:txBody>
      </p:sp>
      <p:pic>
        <p:nvPicPr>
          <p:cNvPr id="3" name="2 Imagen" descr="Animalitos.jpg"/>
          <p:cNvPicPr>
            <a:picLocks noChangeAspect="1"/>
          </p:cNvPicPr>
          <p:nvPr/>
        </p:nvPicPr>
        <p:blipFill>
          <a:blip r:embed="rId3" cstate="print"/>
          <a:stretch>
            <a:fillRect/>
          </a:stretch>
        </p:blipFill>
        <p:spPr>
          <a:xfrm>
            <a:off x="899592" y="2852936"/>
            <a:ext cx="5184576" cy="3168352"/>
          </a:xfrm>
          <a:prstGeom prst="ellipse">
            <a:avLst/>
          </a:prstGeom>
          <a:ln>
            <a:noFill/>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edge">
                                      <p:cBhvr>
                                        <p:cTn id="7" dur="2000"/>
                                        <p:tgtEl>
                                          <p:spTgt spid="8194"/>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2" name="3 Grupo"/>
          <p:cNvGrpSpPr>
            <a:grpSpLocks/>
          </p:cNvGrpSpPr>
          <p:nvPr/>
        </p:nvGrpSpPr>
        <p:grpSpPr bwMode="auto">
          <a:xfrm flipH="1">
            <a:off x="2916238" y="692150"/>
            <a:ext cx="2447925" cy="1944688"/>
            <a:chOff x="3203575" y="0"/>
            <a:chExt cx="3168625" cy="2430463"/>
          </a:xfrm>
        </p:grpSpPr>
        <p:pic>
          <p:nvPicPr>
            <p:cNvPr id="9220" name="3 Imagen" descr="128.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203575" y="0"/>
              <a:ext cx="1944688" cy="2430463"/>
            </a:xfrm>
            <a:prstGeom prst="rect">
              <a:avLst/>
            </a:prstGeom>
            <a:noFill/>
            <a:ln w="9525">
              <a:noFill/>
              <a:miter lim="800000"/>
              <a:headEnd/>
              <a:tailEnd/>
            </a:ln>
          </p:spPr>
        </p:pic>
        <p:sp>
          <p:nvSpPr>
            <p:cNvPr id="4" name="3 Rectángulo"/>
            <p:cNvSpPr/>
            <p:nvPr/>
          </p:nvSpPr>
          <p:spPr>
            <a:xfrm>
              <a:off x="5076056" y="548680"/>
              <a:ext cx="1296144" cy="1034245"/>
            </a:xfrm>
            <a:prstGeom prst="rect">
              <a:avLst/>
            </a:prstGeom>
            <a:noFill/>
          </p:spPr>
          <p:txBody>
            <a:bodyPr>
              <a:spAutoFit/>
            </a:bodyPr>
            <a:lstStyle/>
            <a:p>
              <a:pPr algn="ctr" fontAlgn="auto">
                <a:spcBef>
                  <a:spcPts val="0"/>
                </a:spcBef>
                <a:spcAft>
                  <a:spcPts val="0"/>
                </a:spcAft>
                <a:defRPr/>
              </a:pPr>
              <a:r>
                <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Mi</a:t>
              </a:r>
            </a:p>
          </p:txBody>
        </p:sp>
      </p:grpSp>
      <p:sp>
        <p:nvSpPr>
          <p:cNvPr id="9219" name="5 CuadroTexto"/>
          <p:cNvSpPr txBox="1">
            <a:spLocks noChangeArrowheads="1"/>
          </p:cNvSpPr>
          <p:nvPr/>
        </p:nvSpPr>
        <p:spPr bwMode="auto">
          <a:xfrm>
            <a:off x="539750" y="3213100"/>
            <a:ext cx="7921625" cy="2246313"/>
          </a:xfrm>
          <a:prstGeom prst="rect">
            <a:avLst/>
          </a:prstGeom>
          <a:noFill/>
          <a:ln w="9525">
            <a:noFill/>
            <a:miter lim="800000"/>
            <a:headEnd/>
            <a:tailEnd/>
          </a:ln>
        </p:spPr>
        <p:txBody>
          <a:bodyPr>
            <a:spAutoFit/>
          </a:bodyPr>
          <a:lstStyle/>
          <a:p>
            <a:pPr algn="just"/>
            <a:r>
              <a:rPr lang="es-CO" sz="2800">
                <a:latin typeface="Berlin Sans FB" pitchFamily="34" charset="0"/>
              </a:rPr>
              <a:t>Mirar  es un ejercicio característico de este tiempo. Hay que situar nuestra mirada en la perspectiva de la espera y la esperanza. Se abrirán los ojos del ciego y los oídos del sordo, saltará como un ciervo el cojo y la lengua del mudo cantará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outVertical)">
                                      <p:cBhvr>
                                        <p:cTn id="7" dur="2000"/>
                                        <p:tgtEl>
                                          <p:spTgt spid="9219"/>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66FF33"/>
            </a:gs>
            <a:gs pos="50000">
              <a:srgbClr val="FFFF69"/>
            </a:gs>
            <a:gs pos="100000">
              <a:srgbClr val="66FF33"/>
            </a:gs>
          </a:gsLst>
          <a:path path="rect">
            <a:fillToRect l="100000" t="100000"/>
          </a:path>
        </a:gradFill>
        <a:effectLst/>
      </p:bgPr>
    </p:bg>
    <p:spTree>
      <p:nvGrpSpPr>
        <p:cNvPr id="1" name=""/>
        <p:cNvGrpSpPr/>
        <p:nvPr/>
      </p:nvGrpSpPr>
      <p:grpSpPr>
        <a:xfrm>
          <a:off x="0" y="0"/>
          <a:ext cx="0" cy="0"/>
          <a:chOff x="0" y="0"/>
          <a:chExt cx="0" cy="0"/>
        </a:xfrm>
      </p:grpSpPr>
      <p:sp>
        <p:nvSpPr>
          <p:cNvPr id="10242" name="3 CuadroTexto"/>
          <p:cNvSpPr txBox="1">
            <a:spLocks noChangeArrowheads="1"/>
          </p:cNvSpPr>
          <p:nvPr/>
        </p:nvSpPr>
        <p:spPr bwMode="auto">
          <a:xfrm>
            <a:off x="179388" y="4365625"/>
            <a:ext cx="8713787" cy="2246313"/>
          </a:xfrm>
          <a:prstGeom prst="rect">
            <a:avLst/>
          </a:prstGeom>
          <a:noFill/>
          <a:ln w="9525">
            <a:noFill/>
            <a:miter lim="800000"/>
            <a:headEnd/>
            <a:tailEnd/>
          </a:ln>
        </p:spPr>
        <p:txBody>
          <a:bodyPr>
            <a:spAutoFit/>
          </a:bodyPr>
          <a:lstStyle/>
          <a:p>
            <a:pPr algn="just"/>
            <a:r>
              <a:rPr lang="es-CO" sz="2800">
                <a:latin typeface="Berlin Sans FB" pitchFamily="34" charset="0"/>
              </a:rPr>
              <a:t>La mirada puede fijarse en los recuerdos, la nostalgia, los olvidos, las ausencias, pero también puedo cambiar la mirada y fijarme en las personas que están llenas de sueños; veo procesos de nacimiento y crecimiento y veo la vida escondida que comienza a revelarse</a:t>
            </a:r>
          </a:p>
        </p:txBody>
      </p:sp>
      <p:pic>
        <p:nvPicPr>
          <p:cNvPr id="6" name="5 Imagen" descr="Manos 79.jpg"/>
          <p:cNvPicPr>
            <a:picLocks noChangeAspect="1"/>
          </p:cNvPicPr>
          <p:nvPr/>
        </p:nvPicPr>
        <p:blipFill>
          <a:blip r:embed="rId2" cstate="print"/>
          <a:stretch>
            <a:fillRect/>
          </a:stretch>
        </p:blipFill>
        <p:spPr>
          <a:xfrm>
            <a:off x="1403648" y="188640"/>
            <a:ext cx="5904656" cy="4428492"/>
          </a:xfrm>
          <a:prstGeom prst="ellipse">
            <a:avLst/>
          </a:prstGeom>
          <a:ln>
            <a:noFill/>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2000"/>
                                        <p:tgtEl>
                                          <p:spTgt spid="6"/>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barn(inHorizontal)">
                                      <p:cBhvr>
                                        <p:cTn id="10"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795</Words>
  <Application>Microsoft Office PowerPoint</Application>
  <PresentationFormat>Presentación en pantalla (4:3)</PresentationFormat>
  <Paragraphs>37</Paragraphs>
  <Slides>23</Slides>
  <Notes>0</Notes>
  <HiddenSlides>0</HiddenSlides>
  <MMClips>1</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Company>usuario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lenovo</dc:creator>
  <cp:lastModifiedBy>lenovo</cp:lastModifiedBy>
  <cp:revision>38</cp:revision>
  <dcterms:created xsi:type="dcterms:W3CDTF">2011-12-05T14:40:11Z</dcterms:created>
  <dcterms:modified xsi:type="dcterms:W3CDTF">2011-12-07T15:51:24Z</dcterms:modified>
</cp:coreProperties>
</file>