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FEBC-4956-4C21-905E-45FA8D602E6C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A0FA-B289-423E-805F-EB6BD5F1C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9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8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6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42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7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5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54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8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9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DFBA-D5EE-45E8-AD6E-A3926DE29A39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50">
              <a:schemeClr val="accent5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or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Á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ngela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es-E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allese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G:\Mis imágenes\Salesianas\Sor Angela Valesse\M Angela Val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32" y="1838546"/>
            <a:ext cx="4110043" cy="4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1628800"/>
            <a:ext cx="396044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Desde muy joven conservó una actitud que no dejó nunca: «servir a los otros».</a:t>
            </a:r>
          </a:p>
          <a:p>
            <a:pPr algn="just"/>
            <a:r>
              <a:rPr lang="es-CO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Siempre se escogía los trabajos más pesados. Como M.M. fue Hija de la Inmaculada e hizo el voto de virginidad.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9952" y="1772816"/>
            <a:ext cx="482453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El sacrificio fue para ella algo habitual, casi una segunda naturaleza, era un rasgo evidente de su personalidad. </a:t>
            </a:r>
          </a:p>
          <a:p>
            <a:pPr algn="just"/>
            <a:endParaRPr lang="es-ES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Era necesario salvarse de los indígenas, de un frio intensísimo y de la falta de víveres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4433"/>
            <a:ext cx="3703960" cy="277797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9510" y="4993071"/>
            <a:ext cx="37039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Primera Casa de las Hnas.  en Tierra de Fuego</a:t>
            </a:r>
            <a:endParaRPr lang="es-ES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5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527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75" y="1412775"/>
            <a:ext cx="4541430" cy="3151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x="104000" sy="104000" kx="1200000" algn="br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15516" y="4797152"/>
            <a:ext cx="85329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Cuando llegó a las manos de las primeras misioneras la biografía de M.M. ellas dijeron que ya la conocían porque la habían leído en la vida de Sor Ángela. 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68644"/>
            <a:ext cx="4392488" cy="54893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690451" y="1697276"/>
            <a:ext cx="5256583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Sor Ángela vivió lo más típico de Mornés: la humildad y la caridad que son las palabras de la última carta de M.M.</a:t>
            </a:r>
          </a:p>
          <a:p>
            <a:pPr algn="just"/>
            <a:endParaRPr lang="es-CO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r>
              <a:rPr lang="es-CO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«Os recomiendo la humildad y la caridad, si practicáis estas virtudes el Señor os bendecirá a vosotras y a vuestras obras y podréis hacer un gran bien». 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76683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7668344" y="0"/>
            <a:ext cx="1475656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7504" y="1368644"/>
            <a:ext cx="741682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Una imagen representa la figura de esta mujer: la luz.</a:t>
            </a:r>
          </a:p>
          <a:p>
            <a:pPr algn="just"/>
            <a:r>
              <a:rPr lang="es-CO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Cuando debían llegar las misioneras, Sor Ángela  a veces se quedaba levantada toda la noche esperándolas  y cuando veía alguna cosa y oía la sirena del barco encendía una luz  y la colocaba en  la ventana  como diciendo: «Aquí las estoy esperando».</a:t>
            </a:r>
          </a:p>
          <a:p>
            <a:pPr algn="just"/>
            <a:endParaRPr lang="es-CO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r>
              <a:rPr lang="es-CO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Una ventana, una luz como punto de referencia que calienta el alma 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37320"/>
            <a:ext cx="3384376" cy="3923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03200" dir="600000" sx="105000" sy="105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960440" y="1929569"/>
            <a:ext cx="507605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 Sor Ángela se observaba una sistemática abnegación de sí misma. </a:t>
            </a:r>
          </a:p>
          <a:p>
            <a:pPr algn="just"/>
            <a:endParaRPr lang="es-E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Una de sus opciones fue la de no hablar nunca de sus penas, y tampoco de ella misma.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" y="1107997"/>
            <a:ext cx="4562872" cy="31584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7 Rectángulo"/>
          <p:cNvSpPr/>
          <p:nvPr/>
        </p:nvSpPr>
        <p:spPr>
          <a:xfrm>
            <a:off x="323528" y="4378892"/>
            <a:ext cx="849694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Por disparidad de pareceres, de frente a innovaciones de Hermanas más jóvenes, más preparadas culturalmente, advertía la no comunión y sobre ello hacía sus reflexiones a la Comunidad.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4545856" y="1021134"/>
            <a:ext cx="4598143" cy="32453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847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13038"/>
          <a:stretch/>
        </p:blipFill>
        <p:spPr>
          <a:xfrm>
            <a:off x="179512" y="1556792"/>
            <a:ext cx="4009979" cy="46085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27984" y="1875889"/>
            <a:ext cx="45365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Escribía a la Ecónoma Inspectorial que había dejado al otro  lado del mar: «… decirle que siento una gran nostalgia de Puntarenas, que algún día lloro mucho y algunas noches no duermo …»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4399" y="4797152"/>
            <a:ext cx="87129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 una experiencia espiritual que estas mujeres formadas en la escuela de M.M. han hecho cuando decían: «Cómo era de bella la vida» o «Así se hacía en Mornés».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23669"/>
            <a:ext cx="2448272" cy="291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G:\Mis imágenes\Salesianas\Sor Angela Valesse\M Angela Vale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2733"/>
            <a:ext cx="2551621" cy="284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669"/>
            <a:ext cx="2037604" cy="2866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84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4913005"/>
            <a:ext cx="87129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Encontrar al Dios vivo: aquí está el corazón del «espíritu de Mornés» del cual fluyen todos los elementos de: fraternidad, alegría, sacrificio, espíritu de familia, etc.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08" y="1107996"/>
            <a:ext cx="31175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Invoquemos el don del mandamiento nuevo</a:t>
            </a:r>
            <a:endParaRPr lang="es-E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734071"/>
            <a:ext cx="87129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cap="none" spc="0" dirty="0" smtClean="0">
                <a:ln w="11430"/>
                <a:latin typeface="Arial Rounded MT Bold" pitchFamily="34" charset="0"/>
              </a:rPr>
              <a:t>Señor mío Jesús,</a:t>
            </a:r>
          </a:p>
          <a:p>
            <a:r>
              <a:rPr lang="es-ES" sz="2800" cap="none" spc="0" dirty="0" smtClean="0">
                <a:ln w="11430"/>
                <a:latin typeface="Arial Rounded MT Bold" pitchFamily="34" charset="0"/>
              </a:rPr>
              <a:t> </a:t>
            </a:r>
          </a:p>
          <a:p>
            <a:r>
              <a:rPr lang="es-ES" sz="2800" cap="none" spc="0" dirty="0" smtClean="0">
                <a:ln w="11430"/>
                <a:latin typeface="Arial Rounded MT Bold" pitchFamily="34" charset="0"/>
              </a:rPr>
              <a:t>quiero amar a todos aquellos que Tú amas.</a:t>
            </a:r>
          </a:p>
          <a:p>
            <a:endParaRPr lang="es-ES" sz="2800" cap="none" spc="0" dirty="0" smtClean="0">
              <a:ln w="11430"/>
              <a:latin typeface="Arial Rounded MT Bold" pitchFamily="34" charset="0"/>
            </a:endParaRPr>
          </a:p>
          <a:p>
            <a:r>
              <a:rPr lang="es-CO" sz="2800" dirty="0" smtClean="0">
                <a:ln w="11430"/>
                <a:latin typeface="Arial Rounded MT Bold" pitchFamily="34" charset="0"/>
              </a:rPr>
              <a:t>Quiero amar contigo la voluntad del Padre.</a:t>
            </a:r>
          </a:p>
          <a:p>
            <a:endParaRPr lang="es-CO" sz="2800" dirty="0" smtClean="0">
              <a:ln w="11430"/>
              <a:latin typeface="Arial Rounded MT Bold" pitchFamily="34" charset="0"/>
            </a:endParaRPr>
          </a:p>
          <a:p>
            <a:r>
              <a:rPr lang="es-CO" sz="2800" cap="none" spc="0" dirty="0" smtClean="0">
                <a:ln w="11430"/>
                <a:latin typeface="Arial Rounded MT Bold" pitchFamily="34" charset="0"/>
              </a:rPr>
              <a:t>Quiero que nada separe mi corazón del tuyo.</a:t>
            </a:r>
          </a:p>
          <a:p>
            <a:endParaRPr lang="es-CO" sz="2800" cap="none" spc="0" dirty="0" smtClean="0">
              <a:ln w="11430"/>
              <a:latin typeface="Arial Rounded MT Bold" pitchFamily="34" charset="0"/>
            </a:endParaRPr>
          </a:p>
          <a:p>
            <a:r>
              <a:rPr lang="es-CO" sz="2800" dirty="0" smtClean="0">
                <a:ln w="11430"/>
                <a:latin typeface="Arial Rounded MT Bold" pitchFamily="34" charset="0"/>
              </a:rPr>
              <a:t>Que si alguna cosa esté en mi corazón no esté metida en el tuyo.</a:t>
            </a:r>
          </a:p>
          <a:p>
            <a:endParaRPr lang="es-CO" sz="2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4077072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Cuando oyó hablar de Mornés y de las Hermanas </a:t>
            </a:r>
            <a:b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dijo: «Yo siento que aquí es donde me quiere el</a:t>
            </a:r>
            <a:b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Señor». Conoció a Sor </a:t>
            </a:r>
            <a:r>
              <a:rPr lang="es-E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Felicina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Mazzarello, Directora de </a:t>
            </a:r>
            <a:r>
              <a:rPr lang="es-E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Borgo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San </a:t>
            </a:r>
            <a:r>
              <a:rPr lang="es-E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Martino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con</a:t>
            </a:r>
            <a:b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ella fue a Mornés.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23036"/>
          <a:stretch/>
        </p:blipFill>
        <p:spPr>
          <a:xfrm>
            <a:off x="0" y="-387424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90872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 Rounded MT Bold" pitchFamily="34" charset="0"/>
              </a:rPr>
              <a:t>Todo lo que Tú quieres lo quiero </a:t>
            </a:r>
            <a:r>
              <a:rPr lang="es-ES" sz="2800" dirty="0" smtClean="0">
                <a:latin typeface="Arial Rounded MT Bold" pitchFamily="34" charset="0"/>
              </a:rPr>
              <a:t>yo.</a:t>
            </a:r>
          </a:p>
          <a:p>
            <a:endParaRPr lang="es-ES" sz="2800" dirty="0">
              <a:latin typeface="Arial Rounded MT Bold" pitchFamily="34" charset="0"/>
            </a:endParaRPr>
          </a:p>
          <a:p>
            <a:r>
              <a:rPr lang="es-ES" sz="2800" dirty="0" smtClean="0">
                <a:latin typeface="Arial Rounded MT Bold" pitchFamily="34" charset="0"/>
              </a:rPr>
              <a:t>Todo </a:t>
            </a:r>
            <a:r>
              <a:rPr lang="es-ES" sz="2800" dirty="0">
                <a:latin typeface="Arial Rounded MT Bold" pitchFamily="34" charset="0"/>
              </a:rPr>
              <a:t>lo que Tú deseas  lo deseo yo</a:t>
            </a:r>
            <a:r>
              <a:rPr lang="es-ES" sz="2800" dirty="0" smtClean="0">
                <a:latin typeface="Arial Rounded MT Bold" pitchFamily="34" charset="0"/>
              </a:rPr>
              <a:t>.</a:t>
            </a:r>
          </a:p>
          <a:p>
            <a:endParaRPr lang="es-ES" sz="2800" dirty="0">
              <a:latin typeface="Arial Rounded MT Bold" pitchFamily="34" charset="0"/>
            </a:endParaRPr>
          </a:p>
          <a:p>
            <a:r>
              <a:rPr lang="es-ES" sz="2800" dirty="0">
                <a:latin typeface="Arial Rounded MT Bold" pitchFamily="34" charset="0"/>
              </a:rPr>
              <a:t>Dios </a:t>
            </a:r>
            <a:r>
              <a:rPr lang="es-ES" sz="2800" dirty="0" smtClean="0">
                <a:latin typeface="Arial Rounded MT Bold" pitchFamily="34" charset="0"/>
              </a:rPr>
              <a:t>mío, </a:t>
            </a:r>
            <a:r>
              <a:rPr lang="es-ES" sz="2800" dirty="0">
                <a:latin typeface="Arial Rounded MT Bold" pitchFamily="34" charset="0"/>
              </a:rPr>
              <a:t>te doy mi corazón</a:t>
            </a:r>
            <a:r>
              <a:rPr lang="es-ES" sz="2800" dirty="0" smtClean="0">
                <a:latin typeface="Arial Rounded MT Bold" pitchFamily="34" charset="0"/>
              </a:rPr>
              <a:t>,</a:t>
            </a:r>
          </a:p>
          <a:p>
            <a:endParaRPr lang="es-ES" sz="2800" dirty="0">
              <a:latin typeface="Arial Rounded MT Bold" pitchFamily="34" charset="0"/>
            </a:endParaRPr>
          </a:p>
          <a:p>
            <a:r>
              <a:rPr lang="es-ES" sz="2800" dirty="0">
                <a:latin typeface="Arial Rounded MT Bold" pitchFamily="34" charset="0"/>
              </a:rPr>
              <a:t>Ofrécelo juntamente con el tuyo al Padre</a:t>
            </a:r>
            <a:r>
              <a:rPr lang="es-ES" sz="2800" dirty="0" smtClean="0">
                <a:latin typeface="Arial Rounded MT Bold" pitchFamily="34" charset="0"/>
              </a:rPr>
              <a:t>, </a:t>
            </a:r>
            <a:r>
              <a:rPr lang="es-CO" sz="2800" dirty="0" smtClean="0">
                <a:latin typeface="Arial Rounded MT Bold" pitchFamily="34" charset="0"/>
              </a:rPr>
              <a:t>como algo que es tuyo,</a:t>
            </a:r>
          </a:p>
          <a:p>
            <a:endParaRPr lang="es-ES" sz="2800" dirty="0" smtClean="0">
              <a:latin typeface="Arial Rounded MT Bold" pitchFamily="34" charset="0"/>
            </a:endParaRPr>
          </a:p>
          <a:p>
            <a:r>
              <a:rPr lang="es-ES" sz="2800" dirty="0" smtClean="0">
                <a:latin typeface="Arial Rounded MT Bold" pitchFamily="34" charset="0"/>
              </a:rPr>
              <a:t> </a:t>
            </a:r>
            <a:r>
              <a:rPr lang="es-ES" sz="2800" dirty="0">
                <a:latin typeface="Arial Rounded MT Bold" pitchFamily="34" charset="0"/>
              </a:rPr>
              <a:t>y que te es posible ofrecerle porque te pertenece</a:t>
            </a:r>
            <a:r>
              <a:rPr lang="es-ES" sz="2800" dirty="0" smtClean="0">
                <a:latin typeface="Arial Rounded MT Bold" pitchFamily="34" charset="0"/>
              </a:rPr>
              <a:t>.</a:t>
            </a:r>
          </a:p>
          <a:p>
            <a:pPr algn="ctr"/>
            <a:r>
              <a:rPr lang="es-CO" sz="2000" dirty="0" smtClean="0">
                <a:latin typeface="Arial Rounded MT Bold" pitchFamily="34" charset="0"/>
              </a:rPr>
              <a:t>Charles de </a:t>
            </a:r>
            <a:r>
              <a:rPr lang="es-CO" sz="2000" dirty="0" err="1" smtClean="0">
                <a:latin typeface="Arial Rounded MT Bold" pitchFamily="34" charset="0"/>
              </a:rPr>
              <a:t>Foucauld</a:t>
            </a:r>
            <a:endParaRPr lang="es-E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4"/>
          <a:stretch/>
        </p:blipFill>
        <p:spPr>
          <a:xfrm>
            <a:off x="10904" y="0"/>
            <a:ext cx="9133096" cy="40770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00988" y="4365104"/>
            <a:ext cx="83529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Por algunos testimonios sabemos que M.M encontraba con ella mucha afinidad y que le tenía gran cariño. Estuvo 35 años como misionera de los cuales 25 en Tierra del Fuego. 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3264" y="-6981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271778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«Cuando yo entré en la Comunidad estaba muy atormentada por los escrúpulos. M.M. rogó a la Madre Maestra  que me aconsejara, yo sané de todo y sentía como si se me hubiera quitado una montaña de encima» .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"/>
          <a:stretch/>
        </p:blipFill>
        <p:spPr>
          <a:xfrm>
            <a:off x="2394012" y="1375007"/>
            <a:ext cx="4355976" cy="264579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0800000" sx="110000" sy="110000" kx="195000" ky="145000" algn="tl" rotWithShape="0">
              <a:schemeClr val="accent6">
                <a:lumMod val="60000"/>
                <a:lumOff val="40000"/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35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6997" y="61865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b="35651"/>
          <a:stretch/>
        </p:blipFill>
        <p:spPr>
          <a:xfrm>
            <a:off x="-22922" y="3439026"/>
            <a:ext cx="9166921" cy="341897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9512" y="1192258"/>
            <a:ext cx="87849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 Mornés la presencia de Sor Ángela era preciosa: hábil como modista contribuía a aumentar la economía de la Casa. Ella decía: «Estoy feliz de encontrarme en la Casa del Señor»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5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4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4766987" cy="374441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4437112"/>
            <a:ext cx="842493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Una de las expresiones más significativas que</a:t>
            </a:r>
          </a:p>
          <a:p>
            <a:pPr algn="just"/>
            <a:r>
              <a:rPr lang="es-CO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M. M. le escribió fue ésta: </a:t>
            </a:r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«Valor, gran confianza en Dios y un buen espíritu de desprecio de vosotras mismas y veréis que todo irá bien».  </a:t>
            </a:r>
            <a:r>
              <a:rPr lang="es-CO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C. 17</a:t>
            </a:r>
            <a:endParaRPr lang="es-E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5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4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700808"/>
            <a:ext cx="87129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Su vida espiritual </a:t>
            </a:r>
            <a:r>
              <a:rPr lang="es-E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viene descrita así :… </a:t>
            </a:r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«Amar al Señor sacrificándose por Él y sacrificarse con la medida del amor, que no tiene medida… Orar con el fervor de las obras y de la vida, con el sí habitual de la renuncia a la fatiga y al olvido de sí misma…» </a:t>
            </a:r>
          </a:p>
          <a:p>
            <a:endParaRPr lang="es-ES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 la ascética de Mornés… y la discípula se ha mantenido fiel a la Escuela que la ha formado: «Conservar encendido el ardor del fuego»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4" y="1374280"/>
            <a:ext cx="441734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Sor Ángela sentía gran temor por los viajes  por el mar hacia la Tierra de Fuego: «Jamás fui capaz de hacer las paces con las olas pero me aventuraba  con la guía de D. </a:t>
            </a:r>
            <a:r>
              <a:rPr lang="es-E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Fagnano</a:t>
            </a:r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a la tierra de los </a:t>
            </a:r>
            <a:r>
              <a:rPr lang="es-ES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Onas</a:t>
            </a:r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, la tierra de nadie».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960440" cy="464958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8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419872" cy="25562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745"/>
            <a:ext cx="3451920" cy="25562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53" y="1518211"/>
            <a:ext cx="3200400" cy="255628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4653136"/>
            <a:ext cx="85689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La exigencia  fundamental del camino espiritual es el ardor. «Si no somos devoradas por este </a:t>
            </a:r>
            <a:r>
              <a:rPr lang="es-E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´</a:t>
            </a:r>
            <a:r>
              <a:rPr lang="es-E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fuego´, fácilmente nos fascinamos de tantos pequeños ´fuegos´».</a:t>
            </a:r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939</Words>
  <Application>Microsoft Office PowerPoint</Application>
  <PresentationFormat>Presentación en pantalla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39</cp:revision>
  <dcterms:created xsi:type="dcterms:W3CDTF">2012-05-30T20:27:28Z</dcterms:created>
  <dcterms:modified xsi:type="dcterms:W3CDTF">2012-05-31T20:29:48Z</dcterms:modified>
</cp:coreProperties>
</file>