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568" autoAdjust="0"/>
  </p:normalViewPr>
  <p:slideViewPr>
    <p:cSldViewPr>
      <p:cViewPr>
        <p:scale>
          <a:sx n="48" d="100"/>
          <a:sy n="48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CFEBC-4956-4C21-905E-45FA8D602E6C}" type="datetimeFigureOut">
              <a:rPr lang="es-ES" smtClean="0"/>
              <a:t>05/05/2014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A0FA-B289-423E-805F-EB6BD5F1CE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690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DFBA-D5EE-45E8-AD6E-A3926DE29A39}" type="datetimeFigureOut">
              <a:rPr lang="es-ES" smtClean="0"/>
              <a:t>05/05/2014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841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DFBA-D5EE-45E8-AD6E-A3926DE29A39}" type="datetimeFigureOut">
              <a:rPr lang="es-ES" smtClean="0"/>
              <a:t>05/05/2014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06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DFBA-D5EE-45E8-AD6E-A3926DE29A39}" type="datetimeFigureOut">
              <a:rPr lang="es-ES" smtClean="0"/>
              <a:t>05/05/2014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12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DFBA-D5EE-45E8-AD6E-A3926DE29A39}" type="datetimeFigureOut">
              <a:rPr lang="es-ES" smtClean="0"/>
              <a:t>05/05/2014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342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DFBA-D5EE-45E8-AD6E-A3926DE29A39}" type="datetimeFigureOut">
              <a:rPr lang="es-ES" smtClean="0"/>
              <a:t>05/05/2014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9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DFBA-D5EE-45E8-AD6E-A3926DE29A39}" type="datetimeFigureOut">
              <a:rPr lang="es-ES" smtClean="0"/>
              <a:t>05/05/2014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73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DFBA-D5EE-45E8-AD6E-A3926DE29A39}" type="datetimeFigureOut">
              <a:rPr lang="es-ES" smtClean="0"/>
              <a:t>05/05/2014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53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DFBA-D5EE-45E8-AD6E-A3926DE29A39}" type="datetimeFigureOut">
              <a:rPr lang="es-ES" smtClean="0"/>
              <a:t>05/05/2014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54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DFBA-D5EE-45E8-AD6E-A3926DE29A39}" type="datetimeFigureOut">
              <a:rPr lang="es-ES" smtClean="0"/>
              <a:t>05/05/2014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48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DFBA-D5EE-45E8-AD6E-A3926DE29A39}" type="datetimeFigureOut">
              <a:rPr lang="es-ES" smtClean="0"/>
              <a:t>05/05/2014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11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DFBA-D5EE-45E8-AD6E-A3926DE29A39}" type="datetimeFigureOut">
              <a:rPr lang="es-ES" smtClean="0"/>
              <a:t>05/05/2014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596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0DFBA-D5EE-45E8-AD6E-A3926DE29A39}" type="datetimeFigureOut">
              <a:rPr lang="es-ES" smtClean="0"/>
              <a:t>05/05/2014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A22BA-F34B-432C-8D4A-5204A861EA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173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50">
              <a:schemeClr val="accent5">
                <a:lumMod val="40000"/>
                <a:lumOff val="60000"/>
              </a:schemeClr>
            </a:gs>
            <a:gs pos="0">
              <a:schemeClr val="accent6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60648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S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or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Á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ngela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ES" sz="6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V</a:t>
            </a:r>
            <a:r>
              <a:rPr lang="es-ES" sz="4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allese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 descr="G:\Mis imágenes\Salesianas\Sor Angela Valesse\M Angela Vale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32" y="1838546"/>
            <a:ext cx="4110043" cy="40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5535" y="2338697"/>
            <a:ext cx="396044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400" cap="none" spc="0" dirty="0" smtClean="0">
                <a:ln w="11430"/>
                <a:latin typeface="Berlin Sans FB" pitchFamily="34" charset="0"/>
              </a:rPr>
              <a:t>Desde muy joven conservó una actitud que no dejó nunca: «servir a los otros».</a:t>
            </a:r>
          </a:p>
          <a:p>
            <a:pPr algn="just"/>
            <a:r>
              <a:rPr lang="es-CO" sz="2400" dirty="0" smtClean="0">
                <a:ln w="11430"/>
                <a:latin typeface="Berlin Sans FB" pitchFamily="34" charset="0"/>
              </a:rPr>
              <a:t>Siempre se escogía los trabajos más pesados. Como M.M. fue Hija de la Inmaculada e hizo el voto de virginidad.</a:t>
            </a:r>
            <a:endParaRPr lang="es-ES" sz="2400" cap="none" spc="0" dirty="0">
              <a:ln w="11430"/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4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60648"/>
            <a:ext cx="82809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escuela de la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adre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139952" y="2315415"/>
            <a:ext cx="482453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400" cap="none" spc="0" dirty="0" smtClean="0">
                <a:ln w="11430"/>
                <a:latin typeface="Berlin Sans FB" pitchFamily="34" charset="0"/>
              </a:rPr>
              <a:t>El sacrificio fue para ella algo habitual, casi una segunda naturaleza, era un rasgo evidente de su personalidad. </a:t>
            </a:r>
          </a:p>
          <a:p>
            <a:pPr algn="just"/>
            <a:endParaRPr lang="es-ES" sz="2400" cap="none" spc="0" dirty="0" smtClean="0">
              <a:ln w="11430"/>
              <a:latin typeface="Berlin Sans FB" pitchFamily="34" charset="0"/>
            </a:endParaRPr>
          </a:p>
          <a:p>
            <a:pPr algn="just"/>
            <a:r>
              <a:rPr lang="es-ES" sz="2400" cap="none" spc="0" dirty="0" smtClean="0">
                <a:ln w="11430"/>
                <a:latin typeface="Berlin Sans FB" pitchFamily="34" charset="0"/>
              </a:rPr>
              <a:t>Era necesario salvarse de los indígenas, de un frio intensísimo y de la falta de víveres</a:t>
            </a:r>
            <a:endParaRPr lang="es-ES" sz="2400" cap="none" spc="0" dirty="0">
              <a:ln w="11430"/>
              <a:latin typeface="Berlin Sans FB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84433"/>
            <a:ext cx="3703960" cy="277797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79510" y="4993071"/>
            <a:ext cx="370396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Primera Casa de las Hnas.  en Tierra de Fuego</a:t>
            </a:r>
            <a:endParaRPr lang="es-ES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65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90527"/>
            <a:ext cx="82809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escuela de la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adre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75" y="1412775"/>
            <a:ext cx="4541430" cy="31511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x="104000" sy="104000" kx="1200000" algn="br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7 Rectángulo"/>
          <p:cNvSpPr/>
          <p:nvPr/>
        </p:nvSpPr>
        <p:spPr>
          <a:xfrm>
            <a:off x="341530" y="5013176"/>
            <a:ext cx="85329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400" cap="none" spc="0" dirty="0" smtClean="0">
                <a:ln w="11430"/>
                <a:latin typeface="Berlin Sans FB" pitchFamily="34" charset="0"/>
              </a:rPr>
              <a:t>Cuando llegó a las manos de las primeras misioneras la biografía de M.M. ellas dijeron que ya la conocían porque la habían leído en la vida de Sor Ángela. </a:t>
            </a:r>
            <a:endParaRPr lang="es-ES" sz="2400" cap="none" spc="0" dirty="0">
              <a:ln w="11430"/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6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60648"/>
            <a:ext cx="82809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escuela de la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adre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368644"/>
            <a:ext cx="4392488" cy="548935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726354" y="2420888"/>
            <a:ext cx="525658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400" cap="none" spc="0" dirty="0" smtClean="0">
                <a:ln w="11430"/>
                <a:latin typeface="Berlin Sans FB" pitchFamily="34" charset="0"/>
              </a:rPr>
              <a:t>Sor Ángela vivió lo más típico de Mornés: la humildad y la caridad que son las palabras de la última carta de M.M.</a:t>
            </a:r>
          </a:p>
          <a:p>
            <a:pPr algn="just"/>
            <a:endParaRPr lang="es-CO" sz="2400" dirty="0">
              <a:ln w="11430"/>
              <a:latin typeface="Berlin Sans FB" pitchFamily="34" charset="0"/>
            </a:endParaRPr>
          </a:p>
          <a:p>
            <a:pPr algn="just"/>
            <a:r>
              <a:rPr lang="es-CO" sz="2400" cap="none" spc="0" dirty="0" smtClean="0">
                <a:ln w="11430"/>
                <a:latin typeface="Berlin Sans FB" pitchFamily="34" charset="0"/>
              </a:rPr>
              <a:t>«Os recomiendo la humildad y la caridad, si practicáis estas virtudes el Señor os bendecirá a vosotras y a vuestras obras y podréis hacer un gran bien». </a:t>
            </a:r>
            <a:endParaRPr lang="es-ES" sz="2400" cap="none" spc="0" dirty="0">
              <a:ln w="11430"/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99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256" y="0"/>
            <a:ext cx="76683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celda del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orazón.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6"/>
          <a:stretch/>
        </p:blipFill>
        <p:spPr>
          <a:xfrm>
            <a:off x="7668344" y="0"/>
            <a:ext cx="1475656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67544" y="1385566"/>
            <a:ext cx="669674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400" cap="none" spc="0" dirty="0" smtClean="0">
                <a:ln w="11430"/>
                <a:latin typeface="Berlin Sans FB" pitchFamily="34" charset="0"/>
              </a:rPr>
              <a:t>Una imagen representa la figura de esta mujer: la luz.</a:t>
            </a:r>
          </a:p>
          <a:p>
            <a:pPr algn="just"/>
            <a:r>
              <a:rPr lang="es-CO" sz="2400" dirty="0" smtClean="0">
                <a:ln w="11430"/>
                <a:latin typeface="Berlin Sans FB" pitchFamily="34" charset="0"/>
              </a:rPr>
              <a:t>Cuando debían llegar las misioneras, Sor Ángela  a veces se quedaba levantada toda la noche esperándolas  y cuando veía alguna cosa y oía la sirena del barco encendía una luz  y la colocaba en  la ventana  como diciendo: «Aquí las estoy esperando».</a:t>
            </a:r>
          </a:p>
          <a:p>
            <a:pPr algn="just"/>
            <a:endParaRPr lang="es-CO" sz="2400" dirty="0">
              <a:ln w="11430"/>
              <a:latin typeface="Berlin Sans FB" pitchFamily="34" charset="0"/>
            </a:endParaRPr>
          </a:p>
          <a:p>
            <a:pPr algn="just"/>
            <a:r>
              <a:rPr lang="es-CO" sz="2400" dirty="0" smtClean="0">
                <a:ln w="11430"/>
                <a:latin typeface="Berlin Sans FB" pitchFamily="34" charset="0"/>
              </a:rPr>
              <a:t>Una ventana, una luz como punto de referencia que calienta el alma </a:t>
            </a:r>
            <a:endParaRPr lang="es-ES" sz="2400" cap="none" spc="0" dirty="0">
              <a:ln w="11430"/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1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18256" y="0"/>
            <a:ext cx="91622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celda del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orazón.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737320"/>
            <a:ext cx="3384376" cy="3923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03200" dir="600000" sx="105000" sy="105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3941576" y="2852936"/>
            <a:ext cx="50760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400" cap="none" spc="0" dirty="0" smtClean="0">
                <a:ln w="11430"/>
                <a:latin typeface="Berlin Sans FB" pitchFamily="34" charset="0"/>
              </a:rPr>
              <a:t>En Sor Ángela se observaba una sistemática abnegación de sí misma. </a:t>
            </a:r>
          </a:p>
          <a:p>
            <a:pPr algn="just"/>
            <a:endParaRPr lang="es-ES" sz="2400" dirty="0">
              <a:ln w="11430"/>
              <a:latin typeface="Berlin Sans FB" pitchFamily="34" charset="0"/>
            </a:endParaRPr>
          </a:p>
          <a:p>
            <a:pPr algn="just"/>
            <a:r>
              <a:rPr lang="es-ES" sz="2400" cap="none" spc="0" dirty="0" smtClean="0">
                <a:ln w="11430"/>
                <a:latin typeface="Berlin Sans FB" pitchFamily="34" charset="0"/>
              </a:rPr>
              <a:t>Una de sus opciones fue la de no hablar nunca de sus penas, y tampoco de ella misma.</a:t>
            </a:r>
            <a:endParaRPr lang="es-ES" sz="2400" cap="none" spc="0" dirty="0">
              <a:ln w="11430"/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3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18256" y="0"/>
            <a:ext cx="91622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celda del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orazón.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" y="1107997"/>
            <a:ext cx="4562872" cy="31584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7 Rectángulo"/>
          <p:cNvSpPr/>
          <p:nvPr/>
        </p:nvSpPr>
        <p:spPr>
          <a:xfrm>
            <a:off x="297383" y="4979056"/>
            <a:ext cx="84969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400" cap="none" spc="0" dirty="0" smtClean="0">
                <a:ln w="11430"/>
                <a:latin typeface="Berlin Sans FB" pitchFamily="34" charset="0"/>
              </a:rPr>
              <a:t>Por disparidad de pareceres, de frente a innovaciones de Hermanas más jóvenes, más preparadas culturalmente, advertía la no comunión y sobre ello hacía sus reflexiones a la Comunidad.</a:t>
            </a:r>
            <a:endParaRPr lang="es-ES" sz="2400" cap="none" spc="0" dirty="0">
              <a:ln w="11430"/>
              <a:latin typeface="Berlin Sans FB" pitchFamily="3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4"/>
          <a:stretch/>
        </p:blipFill>
        <p:spPr>
          <a:xfrm>
            <a:off x="4545856" y="1021134"/>
            <a:ext cx="4598143" cy="324534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8474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lin ang="9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256" y="0"/>
            <a:ext cx="91622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celda del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orazón.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r="13038"/>
          <a:stretch/>
        </p:blipFill>
        <p:spPr>
          <a:xfrm>
            <a:off x="179512" y="1556792"/>
            <a:ext cx="4009979" cy="460851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427984" y="2706886"/>
            <a:ext cx="45365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400" cap="none" spc="0" dirty="0" smtClean="0">
                <a:ln w="11430"/>
                <a:latin typeface="Berlin Sans FB" pitchFamily="34" charset="0"/>
              </a:rPr>
              <a:t>Escribía a la Ecónoma Inspectorial que había dejado al otro  lado del mar: «… decirle que siento una gran nostalgia de Puntarenas, que algún día lloro mucho y algunas noches no duermo …»</a:t>
            </a:r>
            <a:endParaRPr lang="es-ES" sz="2400" cap="none" spc="0" dirty="0">
              <a:ln w="11430"/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8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256" y="0"/>
            <a:ext cx="91622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celda del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orazón.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34399" y="5229200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400" cap="none" spc="0" dirty="0" smtClean="0">
                <a:ln w="11430"/>
                <a:latin typeface="Berlin Sans FB" pitchFamily="34" charset="0"/>
              </a:rPr>
              <a:t>Es una experiencia espiritual que estas mujeres formadas en la escuela de M.M. han hecho cuando decían: «Cómo era de bella la vida» o «Así se hacía en Mornés».</a:t>
            </a:r>
            <a:endParaRPr lang="es-ES" sz="2400" cap="none" spc="0" dirty="0">
              <a:ln w="11430"/>
              <a:latin typeface="Berlin Sans FB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23669"/>
            <a:ext cx="2448272" cy="2913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G:\Mis imágenes\Salesianas\Sor Angela Valesse\M Angela Vales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42733"/>
            <a:ext cx="2551621" cy="2847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3669"/>
            <a:ext cx="2037604" cy="2866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2846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256" y="0"/>
            <a:ext cx="91622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celda del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orazón.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6388" y="5157192"/>
            <a:ext cx="87129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400" cap="none" spc="0" dirty="0" smtClean="0">
                <a:ln w="11430"/>
                <a:latin typeface="Berlin Sans FB" pitchFamily="34" charset="0"/>
              </a:rPr>
              <a:t>Encontrar al Dios vivo: aquí está el corazón del «espíritu de Mornés» del cual fluyen todos los elementos de: fraternidad, alegría, sacrificio, espíritu de familia, etc.</a:t>
            </a:r>
            <a:endParaRPr lang="es-ES" sz="2400" cap="none" spc="0" dirty="0">
              <a:ln w="11430"/>
              <a:latin typeface="Berlin Sans FB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08" y="1107996"/>
            <a:ext cx="311752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8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260648"/>
            <a:ext cx="85689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Invoquemos el don del mandamiento nuevo</a:t>
            </a:r>
            <a:endParaRPr lang="es-ES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9512" y="1734071"/>
            <a:ext cx="8712968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2400" cap="none" spc="0" dirty="0" smtClean="0">
                <a:ln w="11430"/>
                <a:latin typeface="Berlin Sans FB" pitchFamily="34" charset="0"/>
              </a:rPr>
              <a:t>Señor mío Jesús,</a:t>
            </a:r>
          </a:p>
          <a:p>
            <a:r>
              <a:rPr lang="es-ES" sz="2400" cap="none" spc="0" dirty="0" smtClean="0">
                <a:ln w="11430"/>
                <a:latin typeface="Berlin Sans FB" pitchFamily="34" charset="0"/>
              </a:rPr>
              <a:t> </a:t>
            </a:r>
          </a:p>
          <a:p>
            <a:r>
              <a:rPr lang="es-ES" sz="2400" cap="none" spc="0" dirty="0" smtClean="0">
                <a:ln w="11430"/>
                <a:latin typeface="Berlin Sans FB" pitchFamily="34" charset="0"/>
              </a:rPr>
              <a:t>quiero amar a todos aquellos que Tú amas.</a:t>
            </a:r>
          </a:p>
          <a:p>
            <a:endParaRPr lang="es-ES" sz="2400" cap="none" spc="0" dirty="0" smtClean="0">
              <a:ln w="11430"/>
              <a:latin typeface="Berlin Sans FB" pitchFamily="34" charset="0"/>
            </a:endParaRPr>
          </a:p>
          <a:p>
            <a:r>
              <a:rPr lang="es-CO" sz="2400" dirty="0" smtClean="0">
                <a:ln w="11430"/>
                <a:latin typeface="Berlin Sans FB" pitchFamily="34" charset="0"/>
              </a:rPr>
              <a:t>Quiero amar contigo la voluntad del Padre.</a:t>
            </a:r>
          </a:p>
          <a:p>
            <a:endParaRPr lang="es-CO" sz="2400" dirty="0" smtClean="0">
              <a:ln w="11430"/>
              <a:latin typeface="Berlin Sans FB" pitchFamily="34" charset="0"/>
            </a:endParaRPr>
          </a:p>
          <a:p>
            <a:r>
              <a:rPr lang="es-CO" sz="2400" cap="none" spc="0" dirty="0" smtClean="0">
                <a:ln w="11430"/>
                <a:latin typeface="Berlin Sans FB" pitchFamily="34" charset="0"/>
              </a:rPr>
              <a:t>Quiero que nada separe mi corazón del tuyo.</a:t>
            </a:r>
          </a:p>
          <a:p>
            <a:endParaRPr lang="es-CO" sz="2400" cap="none" spc="0" dirty="0" smtClean="0">
              <a:ln w="11430"/>
              <a:latin typeface="Berlin Sans FB" pitchFamily="34" charset="0"/>
            </a:endParaRPr>
          </a:p>
          <a:p>
            <a:r>
              <a:rPr lang="es-CO" sz="2400" dirty="0" smtClean="0">
                <a:ln w="11430"/>
                <a:latin typeface="Berlin Sans FB" pitchFamily="34" charset="0"/>
              </a:rPr>
              <a:t>Que si alguna cosa esté en mi corazón no esté metida en el tuyo.</a:t>
            </a:r>
          </a:p>
          <a:p>
            <a:endParaRPr lang="es-CO" sz="28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5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77000">
              <a:schemeClr val="accent5">
                <a:lumMod val="40000"/>
                <a:lumOff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51520" y="4653136"/>
            <a:ext cx="864096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2400" cap="none" spc="0" dirty="0" smtClean="0">
                <a:ln w="11430"/>
                <a:latin typeface="Berlin Sans FB" pitchFamily="34" charset="0"/>
              </a:rPr>
              <a:t>Cuando oyó hablar de Mornés y de las Hermanas </a:t>
            </a:r>
            <a:r>
              <a:rPr lang="es-ES" sz="2400" cap="none" spc="0" dirty="0" smtClean="0">
                <a:ln w="11430"/>
                <a:latin typeface="Berlin Sans FB" pitchFamily="34" charset="0"/>
              </a:rPr>
              <a:t>dijo</a:t>
            </a:r>
            <a:r>
              <a:rPr lang="es-ES" sz="2400" cap="none" spc="0" dirty="0" smtClean="0">
                <a:ln w="11430"/>
                <a:latin typeface="Berlin Sans FB" pitchFamily="34" charset="0"/>
              </a:rPr>
              <a:t>: «Yo siento que aquí es donde me quiere </a:t>
            </a:r>
            <a:r>
              <a:rPr lang="es-ES" sz="2400" cap="none" spc="0" dirty="0" smtClean="0">
                <a:ln w="11430"/>
                <a:latin typeface="Berlin Sans FB" pitchFamily="34" charset="0"/>
              </a:rPr>
              <a:t>el Señor</a:t>
            </a:r>
            <a:r>
              <a:rPr lang="es-ES" sz="2400" cap="none" spc="0" dirty="0" smtClean="0">
                <a:ln w="11430"/>
                <a:latin typeface="Berlin Sans FB" pitchFamily="34" charset="0"/>
              </a:rPr>
              <a:t>». Conoció a Sor </a:t>
            </a:r>
            <a:r>
              <a:rPr lang="es-ES" sz="2400" cap="none" spc="0" dirty="0" err="1" smtClean="0">
                <a:ln w="11430"/>
                <a:latin typeface="Berlin Sans FB" pitchFamily="34" charset="0"/>
              </a:rPr>
              <a:t>Felicina</a:t>
            </a:r>
            <a:r>
              <a:rPr lang="es-ES" sz="2400" cap="none" spc="0" dirty="0" smtClean="0">
                <a:ln w="11430"/>
                <a:latin typeface="Berlin Sans FB" pitchFamily="34" charset="0"/>
              </a:rPr>
              <a:t> Mazzarello, Directora de </a:t>
            </a:r>
            <a:r>
              <a:rPr lang="es-ES" sz="2400" cap="none" spc="0" dirty="0" err="1" smtClean="0">
                <a:ln w="11430"/>
                <a:latin typeface="Berlin Sans FB" pitchFamily="34" charset="0"/>
              </a:rPr>
              <a:t>Borgo</a:t>
            </a:r>
            <a:r>
              <a:rPr lang="es-ES" sz="2400" cap="none" spc="0" dirty="0" smtClean="0">
                <a:ln w="11430"/>
                <a:latin typeface="Berlin Sans FB" pitchFamily="34" charset="0"/>
              </a:rPr>
              <a:t> San </a:t>
            </a:r>
            <a:r>
              <a:rPr lang="es-ES" sz="2400" cap="none" spc="0" dirty="0" err="1" smtClean="0">
                <a:ln w="11430"/>
                <a:latin typeface="Berlin Sans FB" pitchFamily="34" charset="0"/>
              </a:rPr>
              <a:t>Martino</a:t>
            </a:r>
            <a:r>
              <a:rPr lang="es-ES" sz="2400" cap="none" spc="0" dirty="0" smtClean="0">
                <a:ln w="11430"/>
                <a:latin typeface="Berlin Sans FB" pitchFamily="34" charset="0"/>
              </a:rPr>
              <a:t>, y con ella </a:t>
            </a:r>
            <a:r>
              <a:rPr lang="es-ES" sz="2400" cap="none" spc="0" dirty="0" smtClean="0">
                <a:ln w="11430"/>
                <a:latin typeface="Berlin Sans FB" pitchFamily="34" charset="0"/>
              </a:rPr>
              <a:t>fue a Mornés</a:t>
            </a:r>
            <a:r>
              <a:rPr lang="es-ES" sz="3200" cap="none" spc="0" dirty="0" smtClean="0">
                <a:ln w="11430"/>
              </a:rPr>
              <a:t>.</a:t>
            </a:r>
            <a:endParaRPr lang="es-ES" sz="3200" cap="none" spc="0" dirty="0">
              <a:ln w="1143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7" b="23036"/>
          <a:stretch/>
        </p:blipFill>
        <p:spPr>
          <a:xfrm>
            <a:off x="0" y="-387424"/>
            <a:ext cx="914400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1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4968" y="1700808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Berlin Sans FB" pitchFamily="34" charset="0"/>
              </a:rPr>
              <a:t>Todo lo que Tú quieres lo quiero </a:t>
            </a:r>
            <a:r>
              <a:rPr lang="es-ES" sz="2400" dirty="0" smtClean="0">
                <a:latin typeface="Berlin Sans FB" pitchFamily="34" charset="0"/>
              </a:rPr>
              <a:t>yo.</a:t>
            </a:r>
          </a:p>
          <a:p>
            <a:endParaRPr lang="es-ES" sz="2400" dirty="0">
              <a:latin typeface="Berlin Sans FB" pitchFamily="34" charset="0"/>
            </a:endParaRPr>
          </a:p>
          <a:p>
            <a:r>
              <a:rPr lang="es-ES" sz="2400" dirty="0" smtClean="0">
                <a:latin typeface="Berlin Sans FB" pitchFamily="34" charset="0"/>
              </a:rPr>
              <a:t>Todo </a:t>
            </a:r>
            <a:r>
              <a:rPr lang="es-ES" sz="2400" dirty="0">
                <a:latin typeface="Berlin Sans FB" pitchFamily="34" charset="0"/>
              </a:rPr>
              <a:t>lo que Tú deseas  lo deseo yo</a:t>
            </a:r>
            <a:r>
              <a:rPr lang="es-ES" sz="2400" dirty="0" smtClean="0">
                <a:latin typeface="Berlin Sans FB" pitchFamily="34" charset="0"/>
              </a:rPr>
              <a:t>.</a:t>
            </a:r>
          </a:p>
          <a:p>
            <a:endParaRPr lang="es-ES" sz="2400" dirty="0">
              <a:latin typeface="Berlin Sans FB" pitchFamily="34" charset="0"/>
            </a:endParaRPr>
          </a:p>
          <a:p>
            <a:r>
              <a:rPr lang="es-ES" sz="2400" dirty="0">
                <a:latin typeface="Berlin Sans FB" pitchFamily="34" charset="0"/>
              </a:rPr>
              <a:t>Dios </a:t>
            </a:r>
            <a:r>
              <a:rPr lang="es-ES" sz="2400" dirty="0" smtClean="0">
                <a:latin typeface="Berlin Sans FB" pitchFamily="34" charset="0"/>
              </a:rPr>
              <a:t>mío, </a:t>
            </a:r>
            <a:r>
              <a:rPr lang="es-ES" sz="2400" dirty="0">
                <a:latin typeface="Berlin Sans FB" pitchFamily="34" charset="0"/>
              </a:rPr>
              <a:t>te doy mi corazón</a:t>
            </a:r>
            <a:r>
              <a:rPr lang="es-ES" sz="2400" dirty="0" smtClean="0">
                <a:latin typeface="Berlin Sans FB" pitchFamily="34" charset="0"/>
              </a:rPr>
              <a:t>,</a:t>
            </a:r>
          </a:p>
          <a:p>
            <a:endParaRPr lang="es-ES" sz="2400" dirty="0">
              <a:latin typeface="Berlin Sans FB" pitchFamily="34" charset="0"/>
            </a:endParaRPr>
          </a:p>
          <a:p>
            <a:r>
              <a:rPr lang="es-ES" sz="2400" dirty="0">
                <a:latin typeface="Berlin Sans FB" pitchFamily="34" charset="0"/>
              </a:rPr>
              <a:t>Ofrécelo juntamente con el tuyo al Padre</a:t>
            </a:r>
            <a:r>
              <a:rPr lang="es-ES" sz="2400" dirty="0" smtClean="0">
                <a:latin typeface="Berlin Sans FB" pitchFamily="34" charset="0"/>
              </a:rPr>
              <a:t>, </a:t>
            </a:r>
            <a:r>
              <a:rPr lang="es-CO" sz="2400" dirty="0" smtClean="0">
                <a:latin typeface="Berlin Sans FB" pitchFamily="34" charset="0"/>
              </a:rPr>
              <a:t>como algo que es tuyo,</a:t>
            </a:r>
          </a:p>
          <a:p>
            <a:endParaRPr lang="es-ES" sz="2400" dirty="0" smtClean="0">
              <a:latin typeface="Berlin Sans FB" pitchFamily="34" charset="0"/>
            </a:endParaRPr>
          </a:p>
          <a:p>
            <a:r>
              <a:rPr lang="es-ES" sz="2400" dirty="0" smtClean="0">
                <a:latin typeface="Berlin Sans FB" pitchFamily="34" charset="0"/>
              </a:rPr>
              <a:t> </a:t>
            </a:r>
            <a:r>
              <a:rPr lang="es-ES" sz="2400" dirty="0">
                <a:latin typeface="Berlin Sans FB" pitchFamily="34" charset="0"/>
              </a:rPr>
              <a:t>y que te es posible ofrecerle porque te pertenece</a:t>
            </a:r>
            <a:r>
              <a:rPr lang="es-ES" sz="2400" dirty="0" smtClean="0">
                <a:latin typeface="Berlin Sans FB" pitchFamily="34" charset="0"/>
              </a:rPr>
              <a:t>.</a:t>
            </a:r>
          </a:p>
          <a:p>
            <a:pPr algn="ctr"/>
            <a:endParaRPr lang="es-CO" sz="2000" dirty="0" smtClean="0">
              <a:latin typeface="Arial Rounded MT Bold" pitchFamily="34" charset="0"/>
            </a:endParaRPr>
          </a:p>
          <a:p>
            <a:pPr algn="ctr"/>
            <a:r>
              <a:rPr lang="es-CO" sz="2000" dirty="0" smtClean="0">
                <a:latin typeface="Arial Rounded MT Bold" pitchFamily="34" charset="0"/>
              </a:rPr>
              <a:t>Charles </a:t>
            </a:r>
            <a:r>
              <a:rPr lang="es-CO" sz="2000" dirty="0" smtClean="0">
                <a:latin typeface="Arial Rounded MT Bold" pitchFamily="34" charset="0"/>
              </a:rPr>
              <a:t>de </a:t>
            </a:r>
            <a:r>
              <a:rPr lang="es-CO" sz="2000" dirty="0" err="1" smtClean="0">
                <a:latin typeface="Arial Rounded MT Bold" pitchFamily="34" charset="0"/>
              </a:rPr>
              <a:t>Foucauld</a:t>
            </a:r>
            <a:endParaRPr lang="es-ES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89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77000">
              <a:schemeClr val="accent5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4"/>
          <a:stretch/>
        </p:blipFill>
        <p:spPr>
          <a:xfrm>
            <a:off x="10904" y="0"/>
            <a:ext cx="9133096" cy="407707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00988" y="4925031"/>
            <a:ext cx="835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400" cap="none" spc="0" dirty="0" smtClean="0">
                <a:ln w="11430"/>
                <a:latin typeface="Berlin Sans FB" pitchFamily="34" charset="0"/>
              </a:rPr>
              <a:t>Por algunos testimonios sabemos que M.M encontraba con ella mucha afinidad y que le tenía gran cariño. Estuvo 35 años como misionera de los cuales 25 en Tierra del Fuego. </a:t>
            </a:r>
            <a:endParaRPr lang="es-ES" sz="2400" cap="none" spc="0" dirty="0">
              <a:ln w="11430"/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5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77000">
              <a:schemeClr val="accent5">
                <a:lumMod val="40000"/>
                <a:lumOff val="6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33264" y="-6981"/>
            <a:ext cx="82809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escuela de la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adre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4869160"/>
            <a:ext cx="86409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400" cap="none" spc="0" dirty="0" smtClean="0">
                <a:ln w="11430"/>
                <a:latin typeface="Berlin Sans FB" pitchFamily="34" charset="0"/>
              </a:rPr>
              <a:t>«Cuando yo entré en la Comunidad estaba muy atormentada por los escrúpulos. M.M. rogó a la Madre Maestra  que me aconsejara, yo sané de todo y sentía como si se me hubiera quitado una montaña de encima» .</a:t>
            </a:r>
            <a:endParaRPr lang="es-ES" sz="2400" cap="none" spc="0" dirty="0">
              <a:ln w="11430"/>
              <a:latin typeface="Berlin Sans FB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5"/>
          <a:stretch/>
        </p:blipFill>
        <p:spPr>
          <a:xfrm>
            <a:off x="2394012" y="1375007"/>
            <a:ext cx="4355976" cy="264579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0800000" sx="110000" sy="110000" kx="195000" ky="145000" algn="tl" rotWithShape="0">
              <a:schemeClr val="accent6">
                <a:lumMod val="60000"/>
                <a:lumOff val="40000"/>
                <a:alpha val="30000"/>
              </a:scheme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335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6997" y="61865"/>
            <a:ext cx="82809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escuela de la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adre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3" b="35651"/>
          <a:stretch/>
        </p:blipFill>
        <p:spPr>
          <a:xfrm>
            <a:off x="-22922" y="3439026"/>
            <a:ext cx="9166921" cy="3418973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68050" y="1646860"/>
            <a:ext cx="87849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400" cap="none" spc="0" dirty="0" smtClean="0">
                <a:ln w="11430"/>
                <a:latin typeface="Berlin Sans FB" pitchFamily="34" charset="0"/>
              </a:rPr>
              <a:t>En Mornés la presencia de Sor Ángela era preciosa: hábil como modista contribuía a aumentar la economía de la Casa. Ella decía: «Estoy feliz de encontrarme en la Casa del Señor»</a:t>
            </a:r>
            <a:endParaRPr lang="es-ES" sz="2400" cap="none" spc="0" dirty="0">
              <a:ln w="11430"/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5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5">
                <a:lumMod val="60000"/>
                <a:lumOff val="4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74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0"/>
            <a:ext cx="82809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escuela de la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adre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2696"/>
            <a:ext cx="4766987" cy="3744416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18254" y="5029291"/>
            <a:ext cx="84249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CO" sz="2400" cap="none" spc="0" dirty="0" smtClean="0">
                <a:ln w="11430"/>
                <a:latin typeface="Berlin Sans FB" pitchFamily="34" charset="0"/>
              </a:rPr>
              <a:t>Una de las expresiones más significativas </a:t>
            </a:r>
            <a:r>
              <a:rPr lang="es-CO" sz="2400" cap="none" spc="0" dirty="0" smtClean="0">
                <a:ln w="11430"/>
                <a:latin typeface="Berlin Sans FB" pitchFamily="34" charset="0"/>
              </a:rPr>
              <a:t>que M</a:t>
            </a:r>
            <a:r>
              <a:rPr lang="es-CO" sz="2400" cap="none" spc="0" dirty="0" smtClean="0">
                <a:ln w="11430"/>
                <a:latin typeface="Berlin Sans FB" pitchFamily="34" charset="0"/>
              </a:rPr>
              <a:t>. M. le escribió fue ésta: </a:t>
            </a:r>
            <a:r>
              <a:rPr lang="es-ES" sz="2400" cap="none" spc="0" dirty="0" smtClean="0">
                <a:ln w="11430"/>
                <a:latin typeface="Berlin Sans FB" pitchFamily="34" charset="0"/>
              </a:rPr>
              <a:t>«Valor, gran confianza en Dios y un buen espíritu de desprecio de vosotras mismas y veréis que todo irá bien».  </a:t>
            </a:r>
            <a:r>
              <a:rPr lang="es-CO" sz="2400" dirty="0" smtClean="0">
                <a:ln w="11430"/>
                <a:latin typeface="Berlin Sans FB" pitchFamily="34" charset="0"/>
              </a:rPr>
              <a:t>C. 17</a:t>
            </a:r>
            <a:endParaRPr lang="es-ES" sz="2400" cap="none" spc="0" dirty="0">
              <a:ln w="11430"/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1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5">
                <a:lumMod val="60000"/>
                <a:lumOff val="4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74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60648"/>
            <a:ext cx="82809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escuela de la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adre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84989" y="2276872"/>
            <a:ext cx="871296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400" cap="none" spc="0" dirty="0" smtClean="0">
                <a:ln w="11430"/>
                <a:latin typeface="Berlin Sans FB" pitchFamily="34" charset="0"/>
              </a:rPr>
              <a:t>Su vida espiritual </a:t>
            </a:r>
            <a:r>
              <a:rPr lang="es-ES" sz="2400" dirty="0">
                <a:ln w="11430"/>
                <a:latin typeface="Berlin Sans FB" pitchFamily="34" charset="0"/>
              </a:rPr>
              <a:t>viene descrita así :… </a:t>
            </a:r>
            <a:r>
              <a:rPr lang="es-ES" sz="2400" cap="none" spc="0" dirty="0" smtClean="0">
                <a:ln w="11430"/>
                <a:latin typeface="Berlin Sans FB" pitchFamily="34" charset="0"/>
              </a:rPr>
              <a:t>«Amar al Señor sacrificándose por Él y sacrificarse con la medida del amor, que no tiene medida… Orar con el fervor de las obras y de la vida, con el sí habitual de la renuncia a la fatiga y al olvido de sí misma…» </a:t>
            </a:r>
          </a:p>
          <a:p>
            <a:pPr algn="just"/>
            <a:endParaRPr lang="es-ES" sz="2400" cap="none" spc="0" dirty="0" smtClean="0">
              <a:ln w="11430"/>
              <a:latin typeface="Berlin Sans FB" pitchFamily="34" charset="0"/>
            </a:endParaRPr>
          </a:p>
          <a:p>
            <a:pPr algn="just"/>
            <a:r>
              <a:rPr lang="es-ES" sz="2400" cap="none" spc="0" dirty="0" smtClean="0">
                <a:ln w="11430"/>
                <a:latin typeface="Berlin Sans FB" pitchFamily="34" charset="0"/>
              </a:rPr>
              <a:t>Es la ascética de Mornés… y la discípula se ha mantenido fiel a la Escuela que la ha formado: «Conservar encendido el ardor del fuego»</a:t>
            </a:r>
            <a:endParaRPr lang="es-ES" sz="2400" cap="none" spc="0" dirty="0">
              <a:ln w="11430"/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3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0"/>
            <a:ext cx="82809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escuela de la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adre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366615" y="2542754"/>
            <a:ext cx="441734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400" cap="none" spc="0" dirty="0" smtClean="0">
                <a:ln w="11430"/>
                <a:latin typeface="Berlin Sans FB" pitchFamily="34" charset="0"/>
              </a:rPr>
              <a:t>Sor Ángela sentía gran temor por los viajes  por el mar hacia la Tierra de Fuego: «Jamás fui capaz de hacer las paces con las olas pero me aventuraba  con la guía de D. </a:t>
            </a:r>
            <a:r>
              <a:rPr lang="es-ES" sz="2400" cap="none" spc="0" dirty="0" err="1" smtClean="0">
                <a:ln w="11430"/>
                <a:latin typeface="Berlin Sans FB" pitchFamily="34" charset="0"/>
              </a:rPr>
              <a:t>Fagnano</a:t>
            </a:r>
            <a:r>
              <a:rPr lang="es-ES" sz="2400" cap="none" spc="0" dirty="0" smtClean="0">
                <a:ln w="11430"/>
                <a:latin typeface="Berlin Sans FB" pitchFamily="34" charset="0"/>
              </a:rPr>
              <a:t> a la tierra de los </a:t>
            </a:r>
            <a:r>
              <a:rPr lang="es-ES" sz="2400" cap="none" spc="0" dirty="0" err="1" smtClean="0">
                <a:ln w="11430"/>
                <a:latin typeface="Berlin Sans FB" pitchFamily="34" charset="0"/>
              </a:rPr>
              <a:t>Onas</a:t>
            </a:r>
            <a:r>
              <a:rPr lang="es-ES" sz="2400" cap="none" spc="0" dirty="0" smtClean="0">
                <a:ln w="11430"/>
                <a:latin typeface="Berlin Sans FB" pitchFamily="34" charset="0"/>
              </a:rPr>
              <a:t>, la tierra de nadie».</a:t>
            </a:r>
            <a:endParaRPr lang="es-ES" sz="2400" cap="none" spc="0" dirty="0">
              <a:ln w="11430"/>
              <a:latin typeface="Berlin Sans FB" pitchFamily="34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960440" cy="4649580"/>
          </a:xfrm>
          <a:prstGeom prst="roundRect">
            <a:avLst>
              <a:gd name="adj" fmla="val 16667"/>
            </a:avLst>
          </a:prstGeom>
          <a:ln w="381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885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83000">
              <a:schemeClr val="accent5">
                <a:lumMod val="40000"/>
                <a:lumOff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60648"/>
            <a:ext cx="828092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escuela de la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r>
              <a:rPr lang="es-E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adre</a:t>
            </a:r>
            <a:endParaRPr lang="es-E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56792"/>
            <a:ext cx="3419872" cy="255628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745"/>
            <a:ext cx="3451920" cy="255628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53" y="1518211"/>
            <a:ext cx="3200400" cy="2556284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23528" y="4653136"/>
            <a:ext cx="85689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400" cap="none" spc="0" dirty="0" smtClean="0">
                <a:ln w="11430"/>
                <a:latin typeface="Berlin Sans FB" pitchFamily="34" charset="0"/>
              </a:rPr>
              <a:t>La exigencia  fundamental del camino espiritual es el ardor. «Si no somos devoradas por este </a:t>
            </a:r>
            <a:r>
              <a:rPr lang="es-ES" sz="2400" dirty="0">
                <a:ln w="11430"/>
                <a:latin typeface="Berlin Sans FB" pitchFamily="34" charset="0"/>
              </a:rPr>
              <a:t>´</a:t>
            </a:r>
            <a:r>
              <a:rPr lang="es-ES" sz="2400" cap="none" spc="0" dirty="0" smtClean="0">
                <a:ln w="11430"/>
                <a:latin typeface="Berlin Sans FB" pitchFamily="34" charset="0"/>
              </a:rPr>
              <a:t>fuego´, fácilmente nos fascinamos de tantos pequeños ´fuegos´».</a:t>
            </a:r>
            <a:endParaRPr lang="es-ES" sz="2400" cap="none" spc="0" dirty="0">
              <a:ln w="11430"/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972</Words>
  <Application>Microsoft Office PowerPoint</Application>
  <PresentationFormat>Presentación en pantalla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Carmen Elena</cp:lastModifiedBy>
  <cp:revision>42</cp:revision>
  <dcterms:created xsi:type="dcterms:W3CDTF">2012-05-30T20:27:28Z</dcterms:created>
  <dcterms:modified xsi:type="dcterms:W3CDTF">2014-05-05T22:50:02Z</dcterms:modified>
</cp:coreProperties>
</file>