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4" r:id="rId3"/>
    <p:sldId id="263" r:id="rId4"/>
    <p:sldId id="257" r:id="rId5"/>
    <p:sldId id="258" r:id="rId6"/>
    <p:sldId id="259" r:id="rId7"/>
    <p:sldId id="260" r:id="rId8"/>
    <p:sldId id="262" r:id="rId9"/>
    <p:sldId id="264" r:id="rId10"/>
    <p:sldId id="270" r:id="rId11"/>
    <p:sldId id="271" r:id="rId12"/>
    <p:sldId id="272" r:id="rId13"/>
    <p:sldId id="287" r:id="rId14"/>
    <p:sldId id="288" r:id="rId15"/>
    <p:sldId id="273" r:id="rId16"/>
    <p:sldId id="286" r:id="rId17"/>
    <p:sldId id="275" r:id="rId18"/>
    <p:sldId id="277" r:id="rId19"/>
    <p:sldId id="278" r:id="rId20"/>
    <p:sldId id="279" r:id="rId21"/>
    <p:sldId id="268" r:id="rId22"/>
    <p:sldId id="269" r:id="rId23"/>
    <p:sldId id="281" r:id="rId24"/>
    <p:sldId id="285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800000"/>
    <a:srgbClr val="2E1700"/>
    <a:srgbClr val="000066"/>
    <a:srgbClr val="FF0000"/>
    <a:srgbClr val="003300"/>
    <a:srgbClr val="0D6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59A9-90AC-4C9B-8CAA-01DFB6E81694}" type="datetimeFigureOut">
              <a:rPr lang="es-CO" smtClean="0"/>
              <a:pPr/>
              <a:t>23/02/2014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fmanet.org/_2_.asp?Lingua=3&amp;sez=2&amp;sotsez=3&amp;detSotSez=2" TargetMode="External"/><Relationship Id="rId2" Type="http://schemas.openxmlformats.org/officeDocument/2006/relationships/hyperlink" Target="http://www.cgfmanet.org/_2_.asp?Lingua=3&amp;sez=2&amp;sotsez=3&amp;detSotSez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gfmanet.org/_2_.asp?Lingua=3&amp;sez=2&amp;sotsez=3&amp;detSotSez=5" TargetMode="External"/><Relationship Id="rId5" Type="http://schemas.openxmlformats.org/officeDocument/2006/relationships/hyperlink" Target="http://www.cgfmanet.org/_2_.asp?Lingua=3&amp;sez=2&amp;sotsez=3&amp;detSotSez=4" TargetMode="External"/><Relationship Id="rId4" Type="http://schemas.openxmlformats.org/officeDocument/2006/relationships/hyperlink" Target="http://www.cgfmanet.org/_2_.asp?Lingua=3&amp;sez=2&amp;sotsez=3&amp;detSotSez=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gfmanet.org/_1_.asp?sez=1&amp;sotSez=4&amp;detSotSez=1&amp;doc=4&amp;lingua=3" TargetMode="External"/><Relationship Id="rId13" Type="http://schemas.openxmlformats.org/officeDocument/2006/relationships/image" Target="../media/image44.jpeg"/><Relationship Id="rId18" Type="http://schemas.openxmlformats.org/officeDocument/2006/relationships/hyperlink" Target="http://www.cgfmanet.org/_1_.asp?sez=1&amp;sotSez=4&amp;detSotSez=1&amp;doc=9&amp;lingua=3" TargetMode="External"/><Relationship Id="rId3" Type="http://schemas.openxmlformats.org/officeDocument/2006/relationships/image" Target="../media/image39.jpeg"/><Relationship Id="rId21" Type="http://schemas.openxmlformats.org/officeDocument/2006/relationships/image" Target="../media/image48.jpeg"/><Relationship Id="rId7" Type="http://schemas.openxmlformats.org/officeDocument/2006/relationships/image" Target="../media/image41.jpeg"/><Relationship Id="rId12" Type="http://schemas.openxmlformats.org/officeDocument/2006/relationships/hyperlink" Target="http://www.cgfmanet.org/_1_.asp?sez=1&amp;sotSez=4&amp;detSotSez=1&amp;doc=6&amp;lingua=3" TargetMode="External"/><Relationship Id="rId17" Type="http://schemas.openxmlformats.org/officeDocument/2006/relationships/image" Target="../media/image46.jpeg"/><Relationship Id="rId2" Type="http://schemas.openxmlformats.org/officeDocument/2006/relationships/hyperlink" Target="http://www.cgfmanet.org/_1_.asp?sez=1&amp;sotSez=4&amp;detSotSez=1&amp;doc=1&amp;lingua=3" TargetMode="External"/><Relationship Id="rId16" Type="http://schemas.openxmlformats.org/officeDocument/2006/relationships/hyperlink" Target="http://www.cgfmanet.org/_1_.asp?sez=1&amp;sotSez=4&amp;detSotSez=1&amp;doc=8&amp;lingua=3" TargetMode="External"/><Relationship Id="rId20" Type="http://schemas.openxmlformats.org/officeDocument/2006/relationships/hyperlink" Target="http://www.cgfmanet.org/_1_.asp?sez=1&amp;sotSez=4&amp;detSotSez=1&amp;doc=10&amp;lingua=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gfmanet.org/_1_.asp?sez=1&amp;sotSez=4&amp;detSotSez=1&amp;doc=3&amp;lingua=3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5" Type="http://schemas.openxmlformats.org/officeDocument/2006/relationships/image" Target="../media/image45.jpeg"/><Relationship Id="rId10" Type="http://schemas.openxmlformats.org/officeDocument/2006/relationships/hyperlink" Target="http://www.cgfmanet.org/_1_.asp?sez=1&amp;sotSez=4&amp;detSotSez=1&amp;doc=5&amp;lingua=3" TargetMode="External"/><Relationship Id="rId19" Type="http://schemas.openxmlformats.org/officeDocument/2006/relationships/image" Target="../media/image47.jpeg"/><Relationship Id="rId4" Type="http://schemas.openxmlformats.org/officeDocument/2006/relationships/hyperlink" Target="http://www.cgfmanet.org/_1_.asp?sez=1&amp;sotSez=4&amp;detSotSez=1&amp;doc=2&amp;lingua=3" TargetMode="External"/><Relationship Id="rId9" Type="http://schemas.openxmlformats.org/officeDocument/2006/relationships/image" Target="../media/image42.jpeg"/><Relationship Id="rId14" Type="http://schemas.openxmlformats.org/officeDocument/2006/relationships/hyperlink" Target="http://www.cgfmanet.org/_1_.asp?sez=1&amp;sotSez=4&amp;detSotSez=1&amp;doc=7&amp;lingua=3" TargetMode="External"/><Relationship Id="rId22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548680"/>
            <a:ext cx="5760640" cy="1754326"/>
          </a:xfrm>
          <a:prstGeom prst="rect">
            <a:avLst/>
          </a:prstGeom>
          <a:solidFill>
            <a:srgbClr val="000099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INSTITUTO DE LAS FMA</a:t>
            </a:r>
            <a:endParaRPr lang="es-ES" sz="5400" b="1" cap="none" spc="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099" name="Picture 3" descr="C:\wamp\www\Provinciala\images\quienes-somo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56" y="2636912"/>
            <a:ext cx="3544888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022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642918"/>
            <a:ext cx="81439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a" pitchFamily="2" charset="0"/>
                <a:cs typeface="Arial" pitchFamily="34" charset="0"/>
              </a:rPr>
              <a:t>Educación formal y no formal</a:t>
            </a:r>
            <a:endParaRPr lang="es-ES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a" pitchFamily="2" charset="0"/>
            </a:endParaRPr>
          </a:p>
        </p:txBody>
      </p:sp>
      <p:pic>
        <p:nvPicPr>
          <p:cNvPr id="8" name="Picture 2" descr="C:\Documents and Settings\client\Documenti\Fam-Sales-nov06\Varie foto\madre-rdc.JPG"/>
          <p:cNvPicPr>
            <a:picLocks noChangeAspect="1" noChangeArrowheads="1"/>
          </p:cNvPicPr>
          <p:nvPr/>
        </p:nvPicPr>
        <p:blipFill>
          <a:blip r:embed="rId2"/>
          <a:srcRect l="9630" r="1482"/>
          <a:stretch>
            <a:fillRect/>
          </a:stretch>
        </p:blipFill>
        <p:spPr bwMode="auto">
          <a:xfrm>
            <a:off x="4572000" y="2714620"/>
            <a:ext cx="4357718" cy="327434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101426" y="1881611"/>
            <a:ext cx="382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Rep. Democrática del Congo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pic>
        <p:nvPicPr>
          <p:cNvPr id="11" name="Picture 4" descr="C:\Documents and Settings\client\Documenti\Fam-Sales-nov06\Immagini\nuove\venezu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857364"/>
            <a:ext cx="4476781" cy="335758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398372" y="5433703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Berlin Sans FB" pitchFamily="34" charset="0"/>
              </a:rPr>
              <a:t>Venezuela</a:t>
            </a:r>
            <a:endParaRPr lang="es-ES" sz="2400" b="1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714356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Obras de promoción</a:t>
            </a:r>
            <a:endParaRPr lang="es-ES" sz="44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2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6248" y="22145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357554" y="22145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500166" y="5072074"/>
            <a:ext cx="202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  <a:latin typeface="Arial Black" pitchFamily="34" charset="0"/>
              </a:rPr>
              <a:t>COLOMBIA</a:t>
            </a:r>
            <a:endParaRPr lang="es-E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7" name="Picture 2" descr="C:\Documents and Settings\client\Documenti\Fam-Sales-nov06\Immagini\nuove\colombia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2000240"/>
            <a:ext cx="4500594" cy="2824591"/>
          </a:xfrm>
          <a:prstGeom prst="rect">
            <a:avLst/>
          </a:prstGeom>
          <a:noFill/>
        </p:spPr>
      </p:pic>
      <p:pic>
        <p:nvPicPr>
          <p:cNvPr id="18" name="Picture 2" descr="C:\Documents and Settings\client\Documenti\Fam-Sales-nov06\Immagini\nuove\yaoundè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3905278" cy="292895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5786446" y="264318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YAOUNDÉ  (Africa)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428604"/>
            <a:ext cx="8929718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Oratorios - Centros juveniles</a:t>
            </a:r>
            <a:r>
              <a:rPr lang="es-E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20783"/>
              </p:ext>
            </p:extLst>
          </p:nvPr>
        </p:nvGraphicFramePr>
        <p:xfrm>
          <a:off x="214282" y="1643050"/>
          <a:ext cx="4301480" cy="32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-PAINT" r:id="rId3" imgW="7200000" imgH="5396825" progId="CorelPHOTOPAINT.Image.14">
                  <p:embed/>
                </p:oleObj>
              </mc:Choice>
              <mc:Fallback>
                <p:oleObj name="PHOTO-PAINT" r:id="rId3" imgW="7200000" imgH="5396825" progId="CorelPHOTOPAINT.Image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43050"/>
                        <a:ext cx="4301480" cy="3226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28662" y="507207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CHIAPAS (Mexico)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pic>
        <p:nvPicPr>
          <p:cNvPr id="5" name="Picture 3" descr="C:\Documents and Settings\client\Documenti\Fam-Sales-nov06\Varie foto\angola2004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14620"/>
            <a:ext cx="4452969" cy="333972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668433" y="1928887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LUANDA Kakuako (Angola)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3042" y="309329"/>
            <a:ext cx="59532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" sz="3600" dirty="0" smtClean="0">
                <a:solidFill>
                  <a:srgbClr val="000099"/>
                </a:solidFill>
                <a:latin typeface="Candy Script" pitchFamily="2" charset="0"/>
                <a:cs typeface="Arial" pitchFamily="34" charset="0"/>
              </a:rPr>
              <a:t>Catequesis parroquial y diocesana</a:t>
            </a:r>
            <a:endParaRPr lang="es-ES" sz="3600" dirty="0">
              <a:solidFill>
                <a:srgbClr val="000099"/>
              </a:solidFill>
              <a:latin typeface="Candy Script" pitchFamily="2" charset="0"/>
              <a:cs typeface="Arial" pitchFamily="34" charset="0"/>
            </a:endParaRPr>
          </a:p>
        </p:txBody>
      </p:sp>
      <p:pic>
        <p:nvPicPr>
          <p:cNvPr id="3" name="Picture 1030" descr="G:\0 Haiti1.JPG"/>
          <p:cNvPicPr>
            <a:picLocks noChangeAspect="1" noChangeArrowheads="1"/>
          </p:cNvPicPr>
          <p:nvPr/>
        </p:nvPicPr>
        <p:blipFill>
          <a:blip r:embed="rId2" cstate="print"/>
          <a:srcRect l="6061" r="3030"/>
          <a:stretch>
            <a:fillRect/>
          </a:stretch>
        </p:blipFill>
        <p:spPr bwMode="auto">
          <a:xfrm>
            <a:off x="179512" y="1500174"/>
            <a:ext cx="4572033" cy="3214710"/>
          </a:xfrm>
          <a:prstGeom prst="rect">
            <a:avLst/>
          </a:prstGeom>
          <a:noFill/>
        </p:spPr>
      </p:pic>
      <p:pic>
        <p:nvPicPr>
          <p:cNvPr id="4" name="Picture 2" descr="C:\Mes documents\Mes images\Photos puit Touba\CIMG0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45" y="3000372"/>
            <a:ext cx="4212943" cy="300039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57818" y="2357430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0099"/>
                </a:solidFill>
                <a:latin typeface="Berlin Sans FB" pitchFamily="34" charset="0"/>
              </a:rPr>
              <a:t>BAMAKO- Malì (Africa)</a:t>
            </a:r>
            <a:endParaRPr lang="es-ES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28794" y="4929198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HAITI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3174" y="50004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3600" b="1" dirty="0" smtClean="0">
                <a:solidFill>
                  <a:srgbClr val="000099"/>
                </a:solidFill>
                <a:latin typeface="AR ESSENCE" pitchFamily="2" charset="0"/>
                <a:cs typeface="Arial" pitchFamily="34" charset="0"/>
              </a:rPr>
              <a:t>PASTORAL JUVENIL</a:t>
            </a:r>
            <a:endParaRPr lang="es-ES" sz="3600" b="1" dirty="0">
              <a:solidFill>
                <a:srgbClr val="000099"/>
              </a:solidFill>
              <a:latin typeface="AR ESSENCE" pitchFamily="2" charset="0"/>
              <a:cs typeface="Arial" pitchFamily="34" charset="0"/>
            </a:endParaRPr>
          </a:p>
        </p:txBody>
      </p:sp>
      <p:pic>
        <p:nvPicPr>
          <p:cNvPr id="7" name="Picture 2" descr="C:\Documents and Settings\client\Documenti\Fam-Sales-nov06\Varie foto\canlubang2006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32718"/>
            <a:ext cx="4032448" cy="2877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625745" y="4725144"/>
            <a:ext cx="323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  <a:latin typeface="Arial Black" pitchFamily="34" charset="0"/>
              </a:rPr>
              <a:t>CANLUBANG  (Filippine)</a:t>
            </a:r>
            <a:endParaRPr lang="es-ES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75" y="2708920"/>
            <a:ext cx="4529058" cy="2881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5436096" y="5877272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  <a:latin typeface="Arial Black" pitchFamily="34" charset="0"/>
              </a:rPr>
              <a:t>MEDELLÍN (Colombia)</a:t>
            </a:r>
            <a:endParaRPr lang="es-ES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500042"/>
            <a:ext cx="681397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000099"/>
                </a:solidFill>
                <a:latin typeface="Candy Script" pitchFamily="2" charset="0"/>
              </a:rPr>
              <a:t>Casas de acogida para niñas en situación de riesgo</a:t>
            </a:r>
            <a:endParaRPr lang="es-ES" sz="4000" b="1" spc="50" dirty="0">
              <a:ln w="11430"/>
              <a:solidFill>
                <a:srgbClr val="000099"/>
              </a:solidFill>
              <a:latin typeface="Candy Script" pitchFamily="2" charset="0"/>
            </a:endParaRPr>
          </a:p>
        </p:txBody>
      </p:sp>
      <p:pic>
        <p:nvPicPr>
          <p:cNvPr id="3" name="Picture 4" descr="C:\Documents and Settings\client\Documenti\Fam-Sales-nov06\Immagini\nuove\actividades de casa-timor.jpg"/>
          <p:cNvPicPr>
            <a:picLocks noChangeAspect="1" noChangeArrowheads="1"/>
          </p:cNvPicPr>
          <p:nvPr/>
        </p:nvPicPr>
        <p:blipFill>
          <a:blip r:embed="rId2"/>
          <a:srcRect l="6717" r="3731"/>
          <a:stretch>
            <a:fillRect/>
          </a:stretch>
        </p:blipFill>
        <p:spPr bwMode="auto">
          <a:xfrm>
            <a:off x="1928794" y="2071678"/>
            <a:ext cx="5643602" cy="424544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1520" y="3357562"/>
            <a:ext cx="1384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TIMOR</a:t>
            </a:r>
          </a:p>
          <a:p>
            <a:pPr algn="ctr"/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Africa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56419" y="320347"/>
            <a:ext cx="36910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CO" sz="3600" b="1" dirty="0" smtClean="0">
                <a:solidFill>
                  <a:srgbClr val="000099"/>
                </a:solidFill>
                <a:latin typeface="AR ESSENCE" pitchFamily="2" charset="0"/>
                <a:cs typeface="Arial" pitchFamily="34" charset="0"/>
              </a:rPr>
              <a:t>MISIÓN AD GENTES</a:t>
            </a:r>
            <a:endParaRPr lang="es-ES" sz="3600" b="1" dirty="0">
              <a:solidFill>
                <a:srgbClr val="000099"/>
              </a:solidFill>
              <a:latin typeface="AR ESSENCE" pitchFamily="2" charset="0"/>
              <a:cs typeface="Arial" pitchFamily="34" charset="0"/>
            </a:endParaRPr>
          </a:p>
        </p:txBody>
      </p:sp>
      <p:pic>
        <p:nvPicPr>
          <p:cNvPr id="3" name="Picture 2" descr="C:\Documents and Settings\client\Documenti\Fam-Sales-nov06\Varie foto\tsunami-tha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0" y="1500174"/>
            <a:ext cx="4069687" cy="305226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326558" y="5704905"/>
            <a:ext cx="3914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00099"/>
                </a:solidFill>
                <a:latin typeface="Arial Black" pitchFamily="34" charset="0"/>
              </a:rPr>
              <a:t>DUÉKOUÉ (Costa de Marfil)</a:t>
            </a:r>
            <a:endParaRPr lang="es-E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" name="Picture 2" descr="C:\Documents and Settings\client\Documenti\Fam-Sales-nov06\Varie foto\duekue-emerg-ep.jpg"/>
          <p:cNvPicPr>
            <a:picLocks noChangeAspect="1" noChangeArrowheads="1"/>
          </p:cNvPicPr>
          <p:nvPr/>
        </p:nvPicPr>
        <p:blipFill>
          <a:blip r:embed="rId3"/>
          <a:srcRect l="7692"/>
          <a:stretch>
            <a:fillRect/>
          </a:stretch>
        </p:blipFill>
        <p:spPr bwMode="auto">
          <a:xfrm>
            <a:off x="4301934" y="2060848"/>
            <a:ext cx="4560040" cy="3435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75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59868" y="620688"/>
            <a:ext cx="607223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4000" b="1" dirty="0" smtClean="0">
                <a:solidFill>
                  <a:srgbClr val="000099"/>
                </a:solidFill>
                <a:latin typeface="AR CENA" pitchFamily="2" charset="0"/>
                <a:cs typeface="Arial" pitchFamily="34" charset="0"/>
              </a:rPr>
              <a:t>CASAS DE ESPIRITUALIDAD</a:t>
            </a:r>
            <a:endParaRPr lang="es-ES" sz="4000" dirty="0">
              <a:solidFill>
                <a:srgbClr val="000099"/>
              </a:solidFill>
              <a:latin typeface="AR CENA" pitchFamily="2" charset="0"/>
              <a:cs typeface="Arial" pitchFamily="34" charset="0"/>
            </a:endParaRPr>
          </a:p>
        </p:txBody>
      </p:sp>
      <p:pic>
        <p:nvPicPr>
          <p:cNvPr id="3" name="Picture 4" descr="C:\Documents and Settings\client\Documenti\Fam-Sales-nov06\Immagini\nuove\canlubang-m.jpg"/>
          <p:cNvPicPr>
            <a:picLocks noChangeAspect="1" noChangeArrowheads="1"/>
          </p:cNvPicPr>
          <p:nvPr/>
        </p:nvPicPr>
        <p:blipFill rotWithShape="1">
          <a:blip r:embed="rId2">
            <a:lum bright="12000"/>
          </a:blip>
          <a:srcRect t="6793"/>
          <a:stretch/>
        </p:blipFill>
        <p:spPr bwMode="auto">
          <a:xfrm>
            <a:off x="257347" y="1822456"/>
            <a:ext cx="4530677" cy="316717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57224" y="515719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CANLUBANG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8915"/>
            <a:ext cx="4355976" cy="326698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864310" y="18224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0099"/>
                </a:solidFill>
                <a:latin typeface="Berlin Sans FB" pitchFamily="34" charset="0"/>
              </a:rPr>
              <a:t>COLOMBIA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2074" y="5157192"/>
            <a:ext cx="8678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El Instituto está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4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presente en el mundo en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92 naciones, 82 Provincias </a:t>
            </a:r>
            <a:r>
              <a:rPr kumimoji="0" lang="es-ES" sz="2400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con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un total de </a:t>
            </a:r>
            <a:r>
              <a:rPr kumimoji="0" lang="es-ES" sz="2400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1464 comunidades locales 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y 13.790  Hijas de María Auxiliadora.</a:t>
            </a:r>
            <a:endParaRPr kumimoji="0" lang="es-ES" sz="2400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1429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¿DÓNDE ESTAMOS?</a:t>
            </a:r>
            <a:endParaRPr lang="es-ES" sz="44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" y="1259455"/>
            <a:ext cx="6746014" cy="357507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571480"/>
            <a:ext cx="84296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2"/>
              </a:rPr>
              <a:t>AFRICA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482 FMA y trabajamos en 87 comunidades. Estamos presentes en 22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3"/>
              </a:rPr>
              <a:t>AMERICA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4371 FMA y trabajamos en 545 comunidades. Estamos presentes en 23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4"/>
              </a:rPr>
              <a:t>ASIA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somos 2370 FMA y trabajamos en 312 comunidades. Estamos presentes en 20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5"/>
              </a:rPr>
              <a:t>EUROPA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6520 FMA y trabajamos en 509 comunidades. Estamos presentes en 22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6"/>
              </a:rPr>
              <a:t>OCEANIA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47 FMA y trabajamos en 11 comunidades. Estamos presentes en 5 países. </a:t>
            </a:r>
            <a:endParaRPr lang="es-ES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650844" y="1773889"/>
            <a:ext cx="431364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dirty="0" smtClean="0">
                <a:ln w="11430"/>
                <a:solidFill>
                  <a:srgbClr val="0000CC"/>
                </a:solidFill>
              </a:rPr>
              <a:t>Somos una familia religiosa nacida del corazón de San Juan Bosco y de la fidelidad creativa de Santa María Dominga </a:t>
            </a:r>
            <a:r>
              <a:rPr lang="es-CO" sz="2800" dirty="0" err="1" smtClean="0">
                <a:ln w="11430"/>
                <a:solidFill>
                  <a:srgbClr val="0000CC"/>
                </a:solidFill>
              </a:rPr>
              <a:t>Mazzarello</a:t>
            </a:r>
            <a:r>
              <a:rPr lang="es-CO" sz="2800" dirty="0" smtClean="0">
                <a:ln w="11430"/>
                <a:solidFill>
                  <a:srgbClr val="0000CC"/>
                </a:solidFill>
              </a:rPr>
              <a:t>. </a:t>
            </a:r>
            <a:endParaRPr lang="es-CO" sz="2800" dirty="0">
              <a:ln w="11430"/>
              <a:solidFill>
                <a:srgbClr val="0000CC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9568" y="4653136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 Bosco eligió el nombre de HIJAS DE MARIA AUXILIADORA porque nos quiso como un monumento vivo de agradecimiento a la Santísima Virgen.</a:t>
            </a:r>
            <a:endParaRPr lang="es-ES" sz="28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3" y="1533505"/>
            <a:ext cx="4058337" cy="2727538"/>
          </a:xfrm>
          <a:prstGeom prst="rect">
            <a:avLst/>
          </a:prstGeom>
          <a:ln w="38100" cap="sq">
            <a:solidFill>
              <a:srgbClr val="2E17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2355853" y="404664"/>
            <a:ext cx="4346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¿QUIÉNES SOMOS?</a:t>
            </a:r>
            <a:endParaRPr lang="es-ES" sz="4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06626" y="913281"/>
            <a:ext cx="59522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spc="50" normalizeH="0" baseline="0" dirty="0" smtClean="0">
                <a:ln w="11430"/>
                <a:solidFill>
                  <a:srgbClr val="000099"/>
                </a:solidFill>
                <a:latin typeface="Ambient" pitchFamily="34" charset="0"/>
                <a:cs typeface="Arial" pitchFamily="34" charset="0"/>
              </a:rPr>
              <a:t>CARISMA EDUCATIVO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spc="50" normalizeH="0" baseline="0" dirty="0" smtClean="0">
                <a:ln w="11430"/>
                <a:solidFill>
                  <a:srgbClr val="000099"/>
                </a:solidFill>
                <a:latin typeface="Ambient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4818" name="Picture 2" descr="carisma educa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58" y="2060848"/>
            <a:ext cx="861256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8" y="4432902"/>
            <a:ext cx="3037923" cy="174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" t="11838" r="749" b="1615"/>
          <a:stretch/>
        </p:blipFill>
        <p:spPr>
          <a:xfrm>
            <a:off x="3319681" y="4432902"/>
            <a:ext cx="3055727" cy="174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32"/>
          <a:stretch/>
        </p:blipFill>
        <p:spPr>
          <a:xfrm>
            <a:off x="6375408" y="4432902"/>
            <a:ext cx="2556740" cy="174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065334" y="890269"/>
            <a:ext cx="7013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FECHAS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SIGNIFICATIVAS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2423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004579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s-CO" sz="6000" b="0" i="0" u="none" strike="noStrike" cap="none" normalizeH="0" baseline="0" dirty="0" smtClean="0">
              <a:ln>
                <a:noFill/>
              </a:ln>
              <a:solidFill>
                <a:srgbClr val="00457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date importa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90179"/>
            <a:ext cx="8784976" cy="160309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27335" y="450912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s-CO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historia del Instituto de las FMA está sembrada por momentos, por eventos que explican el “milagro” de una pequeña semilla convertida en árbol gigante:</a:t>
            </a:r>
            <a:endParaRPr lang="es-CO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218" y="476672"/>
            <a:ext cx="835824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1937</a:t>
            </a:r>
            <a:r>
              <a:rPr lang="es-CO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El 9 de mayo nace en Mornés, Italia, María  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Dominga Mazzarello, cofundadora del Instituto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de las Hijas de María Auxiliadora</a:t>
            </a:r>
          </a:p>
          <a:p>
            <a:pPr algn="just"/>
            <a:endParaRPr lang="es-CO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1864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El 7 de octubre, Don Bosco va a Mornés, </a:t>
            </a:r>
            <a:r>
              <a:rPr lang="es-CO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alli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tiene el primer encuentro con María Mazzarello.</a:t>
            </a:r>
          </a:p>
          <a:p>
            <a:pPr algn="just"/>
            <a:endParaRPr lang="es-CO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1872   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El 5 de agosto: Fundación del Instituto de la Hijas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de María Auxiliadora (FMA).  María Mazzarello es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la primera superiora con el título de “Vicaria”.</a:t>
            </a:r>
          </a:p>
          <a:p>
            <a:pPr algn="just"/>
            <a:endParaRPr lang="es-CO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1880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Los Salesianos y las Hijas de María Auxiliadora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empiezan la obra misionera en la Patagonia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(Argentina)</a:t>
            </a:r>
          </a:p>
          <a:p>
            <a:pPr algn="just"/>
            <a:endParaRPr lang="es-ES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1881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El 14 de mayo, Madre Mazzarello muere en </a:t>
            </a:r>
            <a:r>
              <a:rPr lang="es-ES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Nizza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es-ES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Monferrato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 los 44 años de edad. Deja 26 casas y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166 Hermanas.</a:t>
            </a:r>
            <a:endParaRPr lang="es-CO" sz="24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00166" y="908720"/>
            <a:ext cx="60961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spc="50" dirty="0" smtClean="0">
                <a:ln w="11430"/>
                <a:solidFill>
                  <a:srgbClr val="000099"/>
                </a:solidFill>
                <a:latin typeface="Alba" pitchFamily="2" charset="0"/>
                <a:cs typeface="Arial" pitchFamily="34" charset="0"/>
              </a:rPr>
              <a:t>FAMILIA SALESIANA</a:t>
            </a:r>
            <a:endParaRPr lang="es-ES" sz="4800" b="1" spc="50" dirty="0">
              <a:ln w="11430"/>
              <a:solidFill>
                <a:srgbClr val="000099"/>
              </a:solidFill>
              <a:latin typeface="Alba" pitchFamily="2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2" y="2132856"/>
            <a:ext cx="3213820" cy="31603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11934"/>
            <a:ext cx="5355315" cy="196919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9260" y="20083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HRISTY" pitchFamily="2" charset="0"/>
                <a:cs typeface="Arial" pitchFamily="34" charset="0"/>
              </a:rPr>
              <a:t>SANTIDAD</a:t>
            </a:r>
            <a:endParaRPr lang="es-ES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HRISTY" pitchFamily="2" charset="0"/>
              <a:cs typeface="Arial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88897" y="1154591"/>
            <a:ext cx="8502660" cy="5353582"/>
            <a:chOff x="333254" y="774776"/>
            <a:chExt cx="8502660" cy="5353582"/>
          </a:xfrm>
        </p:grpSpPr>
        <p:pic>
          <p:nvPicPr>
            <p:cNvPr id="6146" name="Picture 2" descr="Leggi la biografia di Don Giovanni Bosco">
              <a:hlinkClick r:id="rId2" tooltip="Leggi la biografia di Don Giovanni Bosco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254" y="774782"/>
              <a:ext cx="1500192" cy="1500192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47" name="Picture 3" descr="Leggi la biografia di Maria Domenica Mazzarello">
              <a:hlinkClick r:id="rId4" tooltip="Leggi la biografia di Maria Domenica Mazzarello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1662" y="774776"/>
              <a:ext cx="1500198" cy="150019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48" name="Picture 4" descr="Leggi la biografia di San Francesco di Sales">
              <a:hlinkClick r:id="rId6" tooltip="Leggi la biografia di San Francesco di Sales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69854" y="774782"/>
              <a:ext cx="1571630" cy="150019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49" name="Picture 5" descr="Leggi la biografia di Laura Vicuña">
              <a:hlinkClick r:id="rId8" tooltip="Leggi la biografia di Laura Vicuña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70054" y="801858"/>
              <a:ext cx="1473122" cy="1473122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0" name="Picture 6" descr="Leggi la biografia di Maddalena Morano">
              <a:hlinkClick r:id="rId10" tooltip="Leggi la biografia di Maddalena Morano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407154" y="3652067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1" name="Picture 7" descr="Leggi la biografia di Maria Romero">
              <a:hlinkClick r:id="rId12" tooltip="Leggi la biografia di Maria Romero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71968" y="3655349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2" name="Picture 8" descr="Leggi la biografia di Carmen Moreno e Amparo Carbonell">
              <a:hlinkClick r:id="rId14" tooltip="Leggi la biografia di Carmen Moreno e Amparo Carbonell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33254" y="3632302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3" name="Picture 9" descr="Leggi la biografia di Eusebia Palomino">
              <a:hlinkClick r:id="rId16" tooltip="Leggi la biografia di Eusebia Palomino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214678" y="3652067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4" name="Picture 10" descr="Leggi la biografia di Teresa Valsé Pantellini">
              <a:hlinkClick r:id="rId18" tooltip="Leggi la biografia di Teresa Valsé Pantellini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762014" y="3622380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5" name="Picture 11" descr="Leggi la biografia di Laura Meozzi">
              <a:hlinkClick r:id="rId20" tooltip="Leggi la biografia di Laura Meozzi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022877" y="3632302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404724" y="2346418"/>
              <a:ext cx="1500198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u="sng" dirty="0" smtClean="0">
                  <a:solidFill>
                    <a:srgbClr val="0000CC"/>
                  </a:solidFill>
                  <a:hlinkClick r:id="rId2" tooltip="Leggi la biografia di Don Giovanni Bosco"/>
                </a:rPr>
                <a:t>SAN JUAN BOSCO</a:t>
              </a:r>
              <a:endParaRPr lang="es-ES" b="1" u="sng" dirty="0">
                <a:solidFill>
                  <a:srgbClr val="0000CC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041662" y="2322546"/>
              <a:ext cx="1500198" cy="73866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u="sng" dirty="0" smtClean="0">
                  <a:solidFill>
                    <a:srgbClr val="0000CC"/>
                  </a:solidFill>
                  <a:hlinkClick r:id="rId4" tooltip="Leggi la biografia di Maria Domenica Mazzarello"/>
                </a:rPr>
                <a:t>STA. MARÍA</a:t>
              </a:r>
            </a:p>
            <a:p>
              <a:pPr algn="ctr"/>
              <a:r>
                <a:rPr lang="es-ES" sz="1400" b="1" u="sng" dirty="0" smtClean="0">
                  <a:solidFill>
                    <a:srgbClr val="0000CC"/>
                  </a:solidFill>
                  <a:hlinkClick r:id="rId4" tooltip="Leggi la biografia di Maria Domenica Mazzarello"/>
                </a:rPr>
                <a:t>DOMINGA </a:t>
              </a:r>
            </a:p>
            <a:p>
              <a:pPr algn="ctr"/>
              <a:r>
                <a:rPr lang="es-ES" sz="1400" b="1" u="sng" dirty="0" smtClean="0">
                  <a:solidFill>
                    <a:srgbClr val="0000CC"/>
                  </a:solidFill>
                  <a:hlinkClick r:id="rId4" tooltip="Leggi la biografia di Maria Domenica Mazzarello"/>
                </a:rPr>
                <a:t>MAZZARELLO</a:t>
              </a:r>
              <a:endParaRPr lang="es-ES" sz="1400" b="1" u="sng" dirty="0">
                <a:solidFill>
                  <a:srgbClr val="0000CC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821869" y="2388441"/>
              <a:ext cx="1500198" cy="584775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0000CC"/>
                  </a:solidFill>
                  <a:hlinkClick r:id="rId6" tooltip="Leggi la biografia di San Francesco di Sales"/>
                </a:rPr>
                <a:t>SAN </a:t>
              </a:r>
              <a:r>
                <a:rPr lang="es-ES" sz="1600" b="1" dirty="0" err="1" smtClean="0">
                  <a:solidFill>
                    <a:srgbClr val="0000CC"/>
                  </a:solidFill>
                  <a:hlinkClick r:id="rId6" tooltip="Leggi la biografia di San Francesco di Sales"/>
                </a:rPr>
                <a:t>Fco</a:t>
              </a:r>
              <a:r>
                <a:rPr lang="es-ES" sz="1600" b="1" dirty="0" smtClean="0">
                  <a:solidFill>
                    <a:srgbClr val="0000CC"/>
                  </a:solidFill>
                  <a:hlinkClick r:id="rId6" tooltip="Leggi la biografia di San Francesco di Sales"/>
                </a:rPr>
                <a:t>  DE SALES</a:t>
              </a:r>
              <a:endParaRPr lang="es-ES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699392" y="2388441"/>
              <a:ext cx="1214446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u="sng" dirty="0" smtClean="0">
                  <a:solidFill>
                    <a:srgbClr val="0000CC"/>
                  </a:solidFill>
                </a:rPr>
                <a:t>Laura</a:t>
              </a:r>
            </a:p>
            <a:p>
              <a:pPr algn="ctr"/>
              <a:r>
                <a:rPr lang="es-CO" b="1" u="sng" dirty="0" smtClean="0">
                  <a:solidFill>
                    <a:srgbClr val="0000CC"/>
                  </a:solidFill>
                </a:rPr>
                <a:t>Vicuña</a:t>
              </a:r>
              <a:endParaRPr lang="es-ES" b="1" u="sng" dirty="0">
                <a:solidFill>
                  <a:srgbClr val="0000CC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581007" y="5061062"/>
              <a:ext cx="1254907" cy="1015663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00CC"/>
                  </a:solidFill>
                  <a:hlinkClick r:id="rId10" tooltip="Leggi la biografia di Maddalena Morano"/>
                </a:rPr>
                <a:t>Sor Magdalena Morano</a:t>
              </a:r>
              <a:endParaRPr lang="es-ES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000596" y="5183414"/>
              <a:ext cx="1143008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hlinkClick r:id="rId12" tooltip="Leggi la biografia di Maria Romero"/>
                </a:rPr>
                <a:t>Sor </a:t>
              </a:r>
              <a:r>
                <a:rPr lang="es-ES" dirty="0" err="1" smtClean="0">
                  <a:hlinkClick r:id="rId12" tooltip="Leggi la biografia di Maria Romero"/>
                </a:rPr>
                <a:t>Maria</a:t>
              </a:r>
              <a:r>
                <a:rPr lang="es-ES" dirty="0" smtClean="0">
                  <a:hlinkClick r:id="rId12" tooltip="Leggi la biografia di Maria Romero"/>
                </a:rPr>
                <a:t> </a:t>
              </a:r>
              <a:r>
                <a:rPr lang="es-ES" b="1" dirty="0" smtClean="0">
                  <a:solidFill>
                    <a:srgbClr val="0000CC"/>
                  </a:solidFill>
                  <a:hlinkClick r:id="rId12" tooltip="Leggi la biografia di Maria Romero"/>
                </a:rPr>
                <a:t>Romero</a:t>
              </a:r>
              <a:endParaRPr lang="es-ES" b="1" dirty="0">
                <a:solidFill>
                  <a:srgbClr val="0000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68973" y="5051140"/>
              <a:ext cx="1357322" cy="107721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hlinkClick r:id="rId14" tooltip="Leggi la biografia di Carmen Moreno e Amparo Carbonell"/>
                </a:rPr>
                <a:t>Sor Carmen </a:t>
              </a:r>
              <a:r>
                <a:rPr lang="es-ES" sz="1600" b="1" dirty="0" smtClean="0">
                  <a:solidFill>
                    <a:srgbClr val="0000CC"/>
                  </a:solidFill>
                  <a:hlinkClick r:id="rId14" tooltip="Leggi la biografia di Carmen Moreno e Amparo Carbonell"/>
                </a:rPr>
                <a:t>Moreno y</a:t>
              </a:r>
              <a:br>
                <a:rPr lang="es-ES" sz="1600" b="1" dirty="0" smtClean="0">
                  <a:solidFill>
                    <a:srgbClr val="0000CC"/>
                  </a:solidFill>
                  <a:hlinkClick r:id="rId14" tooltip="Leggi la biografia di Carmen Moreno e Amparo Carbonell"/>
                </a:rPr>
              </a:br>
              <a:r>
                <a:rPr lang="es-ES" sz="1600" b="1" dirty="0" smtClean="0">
                  <a:solidFill>
                    <a:srgbClr val="0000CC"/>
                  </a:solidFill>
                  <a:hlinkClick r:id="rId14" tooltip="Leggi la biografia di Carmen Moreno e Amparo Carbonell"/>
                </a:rPr>
                <a:t>Amparo. </a:t>
              </a:r>
              <a:r>
                <a:rPr lang="es-ES" sz="1600" b="1" dirty="0" err="1" smtClean="0">
                  <a:solidFill>
                    <a:srgbClr val="0000CC"/>
                  </a:solidFill>
                  <a:hlinkClick r:id="rId14" tooltip="Leggi la biografia di Carmen Moreno e Amparo Carbonell"/>
                </a:rPr>
                <a:t>Carbonel</a:t>
              </a:r>
              <a:endParaRPr lang="es-ES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190774" y="5248361"/>
              <a:ext cx="1381192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00CC"/>
                  </a:solidFill>
                  <a:hlinkClick r:id="rId16" tooltip="Leggi la biografia di Eusebia Palomino"/>
                </a:rPr>
                <a:t>Sor Eusebia Palomino</a:t>
              </a:r>
              <a:endParaRPr lang="es-ES" b="1" dirty="0">
                <a:solidFill>
                  <a:srgbClr val="0000CC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726295" y="5223794"/>
              <a:ext cx="1357322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00CC"/>
                  </a:solidFill>
                  <a:hlinkClick r:id="rId18" tooltip="Leggi la biografia di Teresa Valsé Pantellini"/>
                </a:rPr>
                <a:t>Sor Teresa Valsé</a:t>
              </a:r>
              <a:endParaRPr lang="es-ES" b="1" dirty="0">
                <a:solidFill>
                  <a:srgbClr val="0000CC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437999" y="5251393"/>
              <a:ext cx="1143008" cy="67710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900" b="1" dirty="0" smtClean="0">
                  <a:solidFill>
                    <a:srgbClr val="0000CC"/>
                  </a:solidFill>
                  <a:hlinkClick r:id="rId20" tooltip="Leggi la biografia di Laura Meozzi"/>
                </a:rPr>
                <a:t>Sor Laura </a:t>
              </a:r>
              <a:r>
                <a:rPr lang="es-ES" sz="1900" b="1" dirty="0" err="1" smtClean="0">
                  <a:solidFill>
                    <a:srgbClr val="0000CC"/>
                  </a:solidFill>
                  <a:hlinkClick r:id="rId20" tooltip="Leggi la biografia di Laura Meozzi"/>
                </a:rPr>
                <a:t>Meozzi</a:t>
              </a:r>
              <a:endParaRPr lang="es-ES" sz="1900" b="1" dirty="0">
                <a:solidFill>
                  <a:srgbClr val="0000CC"/>
                </a:solidFill>
              </a:endParaRP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63" y="1154591"/>
            <a:ext cx="1317386" cy="1532978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7359070" y="2748527"/>
            <a:ext cx="1214446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Domingo</a:t>
            </a:r>
          </a:p>
          <a:p>
            <a:pPr algn="ctr"/>
            <a:r>
              <a:rPr lang="es-CO" b="1" u="sng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Savio</a:t>
            </a:r>
            <a:endParaRPr lang="es-ES" b="1" u="sng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gfmanet.org/immagini/ChiSiam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3730"/>
            <a:ext cx="853532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" y="4294088"/>
            <a:ext cx="3247256" cy="2164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09" y="4294088"/>
            <a:ext cx="2675750" cy="2164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05" y="4267242"/>
            <a:ext cx="2837567" cy="2165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058230" y="404664"/>
            <a:ext cx="6941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¿CON QUIENES TRABAJAMOS?</a:t>
            </a:r>
            <a:endParaRPr lang="es-ES" sz="4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790000" y="2225674"/>
            <a:ext cx="417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las calles de Turín, Don Bosco había conocido el estado de muchas niñas abandonadas y había tenido un sueño en  el que la  Virgen Auxiliadora le pedía  que se ocupara de ellas con estas palabras: </a:t>
            </a:r>
            <a:endParaRPr lang="es-CO" sz="24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http://caifma.files.wordpress.com/2009/05/don-bosco-y-la-vir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878" y="2033314"/>
            <a:ext cx="4016232" cy="30623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28596" y="571501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“Cuida de ellas de ellas, son mis hijas”</a:t>
            </a:r>
            <a:endParaRPr lang="es-E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66448" y="404664"/>
            <a:ext cx="5025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TURIN-ITALIA </a:t>
            </a:r>
            <a:endParaRPr lang="es-ES" sz="54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7000">
              <a:schemeClr val="accent1">
                <a:tint val="44500"/>
                <a:satMod val="160000"/>
              </a:schemeClr>
            </a:gs>
            <a:gs pos="66000">
              <a:schemeClr val="accent6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4119" y="410858"/>
            <a:ext cx="4123865" cy="56938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just"/>
            <a:r>
              <a:rPr lang="es-CO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Contemporáneamente en </a:t>
            </a:r>
            <a:r>
              <a:rPr lang="es-CO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Mornese</a:t>
            </a:r>
            <a:r>
              <a:rPr lang="es-CO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 Italia, la joven María Dominga Mazzarello animaba un grupo de  jóvenes que se dedicaban a las muchachas del pueblo, con la finalidad de enseñarles un oficio, pero sobre todo con el compromiso de orientarlas</a:t>
            </a:r>
          </a:p>
          <a:p>
            <a:pPr algn="just"/>
            <a:r>
              <a:rPr lang="es-CO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 la vida cristiana </a:t>
            </a:r>
            <a:endParaRPr lang="es-CO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58431" y="5229200"/>
            <a:ext cx="3429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MORNÉS</a:t>
            </a:r>
            <a:endParaRPr lang="es-ES" sz="6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il_fi" descr="http://2.bp.blogspot.com/_vVYLlae0uDQ/SotyNgBe2sI/AAAAAAAAEKc/1MSa98ALduo/s320/Notas%2520musicales%2520bailand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878" y="248920"/>
            <a:ext cx="1802130" cy="10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35" y="1211234"/>
            <a:ext cx="4362663" cy="4017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28529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353327" y="378904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s-CO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distancia, dos señales en la misma longitud de onda mandaban un mensaje idéntico; tenía que nacer también para las niñas y las jóvenes el ambiente educativo que ya estaba en Turín, para los muchachos por obra de Don Bosco. María Dominga Mazzarello fue cofundadora al dar vida, forma y desarrollo a la nueva institución.</a:t>
            </a:r>
            <a:endParaRPr lang="es-CO" sz="2400" dirty="0">
              <a:solidFill>
                <a:srgbClr val="0000CC"/>
              </a:solidFill>
            </a:endParaRPr>
          </a:p>
        </p:txBody>
      </p:sp>
      <p:pic>
        <p:nvPicPr>
          <p:cNvPr id="8" name="Picture 2" descr="http://www.cgfmanet.org/immagini/Mornese_0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62704"/>
            <a:ext cx="3888432" cy="276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t0.gstatic.com/images?q=tbn:ANd9GcRixFnH3nR5Eo8dYHPee9pvQuekhf2Y53lSmcKcz3DrpoxYigk&amp;t=1&amp;usg=__PqPwvx86pNkCCKTfTTV-lTdGOaQ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56" y="619726"/>
            <a:ext cx="4018344" cy="280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724128" y="785794"/>
            <a:ext cx="16430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D6206"/>
                </a:solidFill>
                <a:latin typeface="Arial" pitchFamily="34" charset="0"/>
                <a:cs typeface="Arial" pitchFamily="34" charset="0"/>
              </a:rPr>
              <a:t>MORNÉS</a:t>
            </a:r>
          </a:p>
          <a:p>
            <a:r>
              <a:rPr lang="es-ES" sz="1100" dirty="0" smtClean="0">
                <a:solidFill>
                  <a:srgbClr val="0D6206"/>
                </a:solidFill>
                <a:latin typeface="Arial" pitchFamily="34" charset="0"/>
                <a:cs typeface="Arial" pitchFamily="34" charset="0"/>
              </a:rPr>
              <a:t>Entre colinas y viñedos  </a:t>
            </a:r>
            <a:endParaRPr lang="es-ES" sz="1100" dirty="0">
              <a:solidFill>
                <a:srgbClr val="0D620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7148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CO" sz="2800" b="1" spc="5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 5 de agosto de 1872 el primer grupo de once jóvenes,  se entrega a Dios en el Instituto de las Hijas de María Auxiliadora para gastar su vida por las jóvenes</a:t>
            </a:r>
            <a:r>
              <a:rPr lang="es-CO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CO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t0.gstatic.com/images?q=tbn:ANd9GcSnwsh6gIPwgeWLviJjYMqlR4mgo26kj7tg_WcszXm1lA7BATw&amp;t=1&amp;usg=__3pmRgKoqyVDrnxCRvZLWkE1jH5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240" y="2780928"/>
            <a:ext cx="4711519" cy="367905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Imagen de María Auxiliadora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9429784" y="2928934"/>
            <a:ext cx="1714512" cy="2961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83273" y="357166"/>
            <a:ext cx="70468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¿QUÉ HACEMOS? </a:t>
            </a:r>
            <a:endParaRPr lang="es-E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 descr="cosa faccia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02299" cy="171451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63808" y="4005063"/>
            <a:ext cx="7974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spc="50" dirty="0" smtClean="0">
                <a:ln w="11430">
                  <a:noFill/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 sencillez y alegría vivimos el servicio educativo a los jóvenes, cultivamos una entrega misionera insertas en la Iglesia local, expresamos una ciudadanía activa en el territorio y en la cultura de hoy. </a:t>
            </a:r>
            <a:endParaRPr lang="es-ES" sz="2400" spc="50" dirty="0">
              <a:ln w="11430">
                <a:noFill/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453614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/>
            <a:r>
              <a:rPr lang="es-CO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compromiso educativo es el corazón de la misión salesiana femenina. Cada Hija de María Auxiliadora sabe que juega su vida por Dios y por los jóvenes en una pluralidad de obras:</a:t>
            </a:r>
            <a:endParaRPr lang="es-CO" sz="24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http://t0.gstatic.com/images?q=tbn:ANd9GcQoHGcVInAnj-Rg3GHz2FDX57kFQccHilIMmOH2_hlsE-drudI&amp;t=1&amp;usg=__-QlgwmSUglXscuQhsImqweVJHg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232" y="836712"/>
            <a:ext cx="4233082" cy="3174815"/>
          </a:xfrm>
          <a:prstGeom prst="round2DiagRect">
            <a:avLst>
              <a:gd name="adj1" fmla="val 4278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947</TotalTime>
  <Words>611</Words>
  <Application>Microsoft Office PowerPoint</Application>
  <PresentationFormat>Presentación en pantalla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PHOTO-PAINT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Alessander</cp:lastModifiedBy>
  <cp:revision>105</cp:revision>
  <dcterms:created xsi:type="dcterms:W3CDTF">2010-10-20T03:29:23Z</dcterms:created>
  <dcterms:modified xsi:type="dcterms:W3CDTF">2014-02-23T21:41:58Z</dcterms:modified>
</cp:coreProperties>
</file>