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0" r:id="rId4"/>
    <p:sldId id="261" r:id="rId5"/>
    <p:sldId id="262" r:id="rId6"/>
    <p:sldId id="263"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00"/>
    <a:srgbClr val="009900"/>
    <a:srgbClr val="0D0DB3"/>
    <a:srgbClr val="889509"/>
    <a:srgbClr val="FD791F"/>
    <a:srgbClr val="74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50" d="100"/>
          <a:sy n="50" d="100"/>
        </p:scale>
        <p:origin x="-105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10BF2D9-BFAD-48E2-89E9-8AB503FBD44C}" type="datetimeFigureOut">
              <a:rPr lang="es-CO" smtClean="0"/>
              <a:pPr/>
              <a:t>30/05/2014</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FEEB11F-5849-44B1-99B1-134B4A202EC1}"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30/05/2014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30/05/2014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10BF2D9-BFAD-48E2-89E9-8AB503FBD44C}" type="datetimeFigureOut">
              <a:rPr lang="es-CO" smtClean="0"/>
              <a:pPr/>
              <a:t>30/05/2014</a:t>
            </a:fld>
            <a:endParaRPr lang="es-CO"/>
          </a:p>
        </p:txBody>
      </p:sp>
      <p:sp>
        <p:nvSpPr>
          <p:cNvPr id="9" name="8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10BF2D9-BFAD-48E2-89E9-8AB503FBD44C}" type="datetimeFigureOut">
              <a:rPr lang="es-CO" smtClean="0"/>
              <a:pPr/>
              <a:t>30/05/2014</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FEEB11F-5849-44B1-99B1-134B4A202EC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10BF2D9-BFAD-48E2-89E9-8AB503FBD44C}" type="datetimeFigureOut">
              <a:rPr lang="es-CO" smtClean="0"/>
              <a:pPr/>
              <a:t>30/05/2014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10BF2D9-BFAD-48E2-89E9-8AB503FBD44C}" type="datetimeFigureOut">
              <a:rPr lang="es-CO" smtClean="0"/>
              <a:pPr/>
              <a:t>30/05/2014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10BF2D9-BFAD-48E2-89E9-8AB503FBD44C}" type="datetimeFigureOut">
              <a:rPr lang="es-CO" smtClean="0"/>
              <a:pPr/>
              <a:t>30/05/2014</a:t>
            </a:fld>
            <a:endParaRPr lang="es-CO"/>
          </a:p>
        </p:txBody>
      </p:sp>
      <p:sp>
        <p:nvSpPr>
          <p:cNvPr id="7" name="6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0BF2D9-BFAD-48E2-89E9-8AB503FBD44C}" type="datetimeFigureOut">
              <a:rPr lang="es-CO" smtClean="0"/>
              <a:pPr/>
              <a:t>30/05/2014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10BF2D9-BFAD-48E2-89E9-8AB503FBD44C}" type="datetimeFigureOut">
              <a:rPr lang="es-CO" smtClean="0"/>
              <a:pPr/>
              <a:t>30/05/2014</a:t>
            </a:fld>
            <a:endParaRPr lang="es-CO"/>
          </a:p>
        </p:txBody>
      </p:sp>
      <p:sp>
        <p:nvSpPr>
          <p:cNvPr id="22" name="21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10BF2D9-BFAD-48E2-89E9-8AB503FBD44C}" type="datetimeFigureOut">
              <a:rPr lang="es-CO" smtClean="0"/>
              <a:pPr/>
              <a:t>30/05/2014</a:t>
            </a:fld>
            <a:endParaRPr lang="es-CO"/>
          </a:p>
        </p:txBody>
      </p:sp>
      <p:sp>
        <p:nvSpPr>
          <p:cNvPr id="18" name="17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0BF2D9-BFAD-48E2-89E9-8AB503FBD44C}" type="datetimeFigureOut">
              <a:rPr lang="es-CO" smtClean="0"/>
              <a:pPr/>
              <a:t>30/05/2014</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EEB11F-5849-44B1-99B1-134B4A202EC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9" name="28 Flecha derecha"/>
          <p:cNvSpPr/>
          <p:nvPr/>
        </p:nvSpPr>
        <p:spPr>
          <a:xfrm>
            <a:off x="1428728" y="2500306"/>
            <a:ext cx="1785950" cy="1214446"/>
          </a:xfrm>
          <a:prstGeom prst="rightArrow">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9 CuadroTexto"/>
          <p:cNvSpPr txBox="1"/>
          <p:nvPr/>
        </p:nvSpPr>
        <p:spPr>
          <a:xfrm>
            <a:off x="1428728" y="2928934"/>
            <a:ext cx="1714512" cy="369332"/>
          </a:xfrm>
          <a:prstGeom prst="rect">
            <a:avLst/>
          </a:prstGeom>
          <a:noFill/>
        </p:spPr>
        <p:txBody>
          <a:bodyPr wrap="square" rtlCol="0">
            <a:spAutoFit/>
          </a:bodyPr>
          <a:lstStyle/>
          <a:p>
            <a:r>
              <a:rPr lang="es-MX" dirty="0" smtClean="0">
                <a:solidFill>
                  <a:schemeClr val="bg1"/>
                </a:solidFill>
              </a:rPr>
              <a:t>¡Sed Santos!</a:t>
            </a:r>
            <a:endParaRPr lang="es-CO" dirty="0">
              <a:solidFill>
                <a:schemeClr val="bg1"/>
              </a:solidFill>
            </a:endParaRPr>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24 Rectángulo redondeado"/>
          <p:cNvSpPr/>
          <p:nvPr/>
        </p:nvSpPr>
        <p:spPr>
          <a:xfrm>
            <a:off x="2214546" y="142852"/>
            <a:ext cx="6357982" cy="785818"/>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23 CuadroTexto"/>
          <p:cNvSpPr txBox="1"/>
          <p:nvPr/>
        </p:nvSpPr>
        <p:spPr>
          <a:xfrm>
            <a:off x="2428860" y="214290"/>
            <a:ext cx="6000792" cy="646331"/>
          </a:xfrm>
          <a:prstGeom prst="rect">
            <a:avLst/>
          </a:prstGeom>
          <a:noFill/>
        </p:spPr>
        <p:txBody>
          <a:bodyPr wrap="square" rtlCol="0">
            <a:spAutoFit/>
          </a:bodyPr>
          <a:lstStyle/>
          <a:p>
            <a:r>
              <a:rPr lang="es-MX" sz="2400" dirty="0" smtClean="0">
                <a:solidFill>
                  <a:schemeClr val="bg1"/>
                </a:solidFill>
                <a:latin typeface="Comic Sans MS" pitchFamily="66" charset="0"/>
              </a:rPr>
              <a:t>Queridos Salesianos</a:t>
            </a:r>
            <a:r>
              <a:rPr lang="es-MX" sz="3600" dirty="0" smtClean="0">
                <a:solidFill>
                  <a:schemeClr val="bg1"/>
                </a:solidFill>
                <a:latin typeface="Comic Sans MS" pitchFamily="66" charset="0"/>
              </a:rPr>
              <a:t>, ¡Sed Santos!</a:t>
            </a:r>
            <a:endParaRPr lang="es-CO" sz="3600" dirty="0">
              <a:solidFill>
                <a:schemeClr val="bg1"/>
              </a:solidFill>
              <a:latin typeface="Comic Sans MS" pitchFamily="66" charset="0"/>
            </a:endParaRPr>
          </a:p>
        </p:txBody>
      </p:sp>
      <p:sp>
        <p:nvSpPr>
          <p:cNvPr id="32" name="31 Documento"/>
          <p:cNvSpPr/>
          <p:nvPr/>
        </p:nvSpPr>
        <p:spPr>
          <a:xfrm rot="21098063">
            <a:off x="3141344" y="1229257"/>
            <a:ext cx="5500726" cy="5286412"/>
          </a:xfrm>
          <a:prstGeom prst="flowChartDocumen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184007">
            <a:off x="3357554" y="1651236"/>
            <a:ext cx="4929222" cy="3539430"/>
          </a:xfrm>
          <a:prstGeom prst="rect">
            <a:avLst/>
          </a:prstGeom>
          <a:noFill/>
        </p:spPr>
        <p:txBody>
          <a:bodyPr wrap="square" rtlCol="0">
            <a:spAutoFit/>
          </a:bodyPr>
          <a:lstStyle/>
          <a:p>
            <a:pPr algn="ctr"/>
            <a:r>
              <a:rPr lang="es-MX" sz="2800" dirty="0" smtClean="0">
                <a:solidFill>
                  <a:schemeClr val="bg1"/>
                </a:solidFill>
                <a:latin typeface="Comic Sans MS" pitchFamily="66" charset="0"/>
              </a:rPr>
              <a:t>Esta ha sido mi carta inaugural como Rector Mayor. En ella invitaba a la Congregación a hacer de la vocación a la santidad programa de vida personal y propuesta educativo pastoral. </a:t>
            </a:r>
            <a:endParaRPr lang="es-CO" sz="2000" dirty="0"/>
          </a:p>
        </p:txBody>
      </p:sp>
      <p:pic>
        <p:nvPicPr>
          <p:cNvPr id="34" name="33 Imagen" descr="imagesCADJ7VA6.jpg"/>
          <p:cNvPicPr>
            <a:picLocks noChangeAspect="1"/>
          </p:cNvPicPr>
          <p:nvPr/>
        </p:nvPicPr>
        <p:blipFill>
          <a:blip r:embed="rId3"/>
          <a:stretch>
            <a:fillRect/>
          </a:stretch>
        </p:blipFill>
        <p:spPr>
          <a:xfrm>
            <a:off x="785786" y="0"/>
            <a:ext cx="1685925" cy="271462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85918" y="252691"/>
            <a:ext cx="678661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Programa de vida personal.</a:t>
            </a:r>
            <a:endParaRPr lang="es-CO" sz="2400" dirty="0"/>
          </a:p>
        </p:txBody>
      </p:sp>
      <p:sp>
        <p:nvSpPr>
          <p:cNvPr id="39" name="38 Documento"/>
          <p:cNvSpPr/>
          <p:nvPr/>
        </p:nvSpPr>
        <p:spPr>
          <a:xfrm rot="21098063">
            <a:off x="2842477" y="1107619"/>
            <a:ext cx="6061662" cy="5566920"/>
          </a:xfrm>
          <a:prstGeom prst="flowChartDocumen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37 CuadroTexto"/>
          <p:cNvSpPr txBox="1"/>
          <p:nvPr/>
        </p:nvSpPr>
        <p:spPr>
          <a:xfrm rot="21091419">
            <a:off x="2928926" y="1285860"/>
            <a:ext cx="5572164" cy="4832092"/>
          </a:xfrm>
          <a:prstGeom prst="rect">
            <a:avLst/>
          </a:prstGeom>
          <a:noFill/>
        </p:spPr>
        <p:txBody>
          <a:bodyPr wrap="square" rtlCol="0">
            <a:spAutoFit/>
          </a:bodyPr>
          <a:lstStyle/>
          <a:p>
            <a:pPr algn="ctr"/>
            <a:r>
              <a:rPr lang="es-MX" sz="2800" dirty="0" smtClean="0">
                <a:solidFill>
                  <a:schemeClr val="bg1"/>
                </a:solidFill>
                <a:latin typeface="Comic Sans MS" pitchFamily="66" charset="0"/>
              </a:rPr>
              <a:t>Si  leemos la primera carta circular de D. Bosco, encontramos diversas motivaciones para ser salesiano, siempre que no falte la motivación fundamental: Intentar SER SANTOS. Es decir, no se puede ir adelante sin tomar en serio la santidad como Proyecto de vida. </a:t>
            </a:r>
            <a:endParaRPr lang="es-CO" sz="2800" dirty="0" smtClean="0"/>
          </a:p>
          <a:p>
            <a:pPr algn="ctr"/>
            <a:endParaRPr lang="es-CO"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39" name="38 Documento"/>
          <p:cNvSpPr/>
          <p:nvPr/>
        </p:nvSpPr>
        <p:spPr>
          <a:xfrm rot="21098063">
            <a:off x="2709622" y="879742"/>
            <a:ext cx="6061662" cy="5566920"/>
          </a:xfrm>
          <a:prstGeom prst="flowChartDocument">
            <a:avLst/>
          </a:prstGeom>
          <a:solidFill>
            <a:srgbClr val="00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14480" y="252691"/>
            <a:ext cx="714380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Propuesta educativo Pastoral.</a:t>
            </a:r>
            <a:endParaRPr lang="es-CO" sz="2400" dirty="0"/>
          </a:p>
        </p:txBody>
      </p:sp>
      <p:sp>
        <p:nvSpPr>
          <p:cNvPr id="38" name="37 CuadroTexto"/>
          <p:cNvSpPr txBox="1"/>
          <p:nvPr/>
        </p:nvSpPr>
        <p:spPr>
          <a:xfrm rot="21086440">
            <a:off x="2629156" y="1040269"/>
            <a:ext cx="5572164" cy="3108543"/>
          </a:xfrm>
          <a:prstGeom prst="rect">
            <a:avLst/>
          </a:prstGeom>
          <a:noFill/>
        </p:spPr>
        <p:txBody>
          <a:bodyPr wrap="square" rtlCol="0">
            <a:spAutoFit/>
          </a:bodyPr>
          <a:lstStyle/>
          <a:p>
            <a:pPr algn="ctr"/>
            <a:r>
              <a:rPr lang="es-MX" sz="2800" dirty="0" smtClean="0">
                <a:solidFill>
                  <a:schemeClr val="bg1"/>
                </a:solidFill>
                <a:latin typeface="Comic Sans MS" pitchFamily="66" charset="0"/>
              </a:rPr>
              <a:t>  Don Bosco quiso formar entre sus niños del oratorio, jóvenes Santos.  De ahí que todos nosotros estamos invitados a repensar nuestra Pastoral juvenil. Una pastoral que sea explícitamente evangelizadora.  </a:t>
            </a:r>
            <a:endParaRPr lang="es-CO" sz="2800" dirty="0"/>
          </a:p>
        </p:txBody>
      </p:sp>
      <p:sp>
        <p:nvSpPr>
          <p:cNvPr id="29" name="28 CuadroTexto"/>
          <p:cNvSpPr txBox="1"/>
          <p:nvPr/>
        </p:nvSpPr>
        <p:spPr>
          <a:xfrm rot="21108423">
            <a:off x="3099823" y="4255696"/>
            <a:ext cx="5429256" cy="2092881"/>
          </a:xfrm>
          <a:prstGeom prst="rect">
            <a:avLst/>
          </a:prstGeom>
          <a:noFill/>
        </p:spPr>
        <p:txBody>
          <a:bodyPr wrap="square" rtlCol="0">
            <a:spAutoFit/>
          </a:bodyPr>
          <a:lstStyle/>
          <a:p>
            <a:pPr lvl="0" algn="ctr"/>
            <a:r>
              <a:rPr lang="es-MX" sz="2800" dirty="0">
                <a:solidFill>
                  <a:prstClr val="white"/>
                </a:solidFill>
                <a:latin typeface="Comic Sans MS" pitchFamily="66" charset="0"/>
              </a:rPr>
              <a:t>Una Pastoral que no conduce al encuentro con Cristo</a:t>
            </a:r>
          </a:p>
          <a:p>
            <a:pPr lvl="0" algn="ctr"/>
            <a:r>
              <a:rPr lang="es-MX" sz="2800" dirty="0">
                <a:solidFill>
                  <a:prstClr val="white"/>
                </a:solidFill>
                <a:latin typeface="Comic Sans MS" pitchFamily="66" charset="0"/>
              </a:rPr>
              <a:t> ¡No sirve para nada!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nodeType="clickEffect">
                                  <p:stCondLst>
                                    <p:cond delay="0"/>
                                  </p:stCondLst>
                                  <p:childTnLst>
                                    <p:set>
                                      <p:cBhvr>
                                        <p:cTn id="12" dur="1" fill="hold">
                                          <p:stCondLst>
                                            <p:cond delay="0"/>
                                          </p:stCondLst>
                                        </p:cTn>
                                        <p:tgtEl>
                                          <p:spTgt spid="29">
                                            <p:txEl>
                                              <p:pRg st="0" end="0"/>
                                            </p:txEl>
                                          </p:spTgt>
                                        </p:tgtEl>
                                        <p:attrNameLst>
                                          <p:attrName>style.visibility</p:attrName>
                                        </p:attrNameLst>
                                      </p:cBhvr>
                                      <p:to>
                                        <p:strVal val="visible"/>
                                      </p:to>
                                    </p:set>
                                    <p:animEffect transition="in" filter="diamond(out)">
                                      <p:cBhvr>
                                        <p:cTn id="13" dur="2000"/>
                                        <p:tgtEl>
                                          <p:spTgt spid="29">
                                            <p:txEl>
                                              <p:pRg st="0" end="0"/>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29">
                                            <p:txEl>
                                              <p:pRg st="1" end="1"/>
                                            </p:txEl>
                                          </p:spTgt>
                                        </p:tgtEl>
                                        <p:attrNameLst>
                                          <p:attrName>style.visibility</p:attrName>
                                        </p:attrNameLst>
                                      </p:cBhvr>
                                      <p:to>
                                        <p:strVal val="visible"/>
                                      </p:to>
                                    </p:set>
                                    <p:animEffect transition="in" filter="diamond(out)">
                                      <p:cBhvr>
                                        <p:cTn id="16"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709622" y="1094080"/>
            <a:ext cx="6061662" cy="5566920"/>
          </a:xfrm>
          <a:prstGeom prst="flowChartDocument">
            <a:avLst/>
          </a:prstGeom>
          <a:gradFill flip="none" rotWithShape="1">
            <a:gsLst>
              <a:gs pos="0">
                <a:srgbClr val="C00000"/>
              </a:gs>
              <a:gs pos="45000">
                <a:srgbClr val="FF7A00"/>
              </a:gs>
              <a:gs pos="70000">
                <a:srgbClr val="FF0300"/>
              </a:gs>
              <a:gs pos="100000">
                <a:srgbClr val="4D080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3036622" y="2779539"/>
            <a:ext cx="5759182" cy="3816429"/>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Jesús es el único que puede apagar la sed de felicidad, de amor y de vida a que aspiran los jóvenes.</a:t>
            </a:r>
          </a:p>
          <a:p>
            <a:pPr lvl="0" algn="ctr"/>
            <a:r>
              <a:rPr lang="es-MX" sz="2800" dirty="0" smtClean="0">
                <a:solidFill>
                  <a:prstClr val="white"/>
                </a:solidFill>
                <a:latin typeface="Comic Sans MS" pitchFamily="66" charset="0"/>
              </a:rPr>
              <a:t>Jesús es un derecho de los jóvenes y no podemos privarlos de Él. </a:t>
            </a:r>
            <a:endParaRPr lang="es-CO" sz="2800" dirty="0">
              <a:solidFill>
                <a:prstClr val="black"/>
              </a:solidFill>
            </a:endParaRPr>
          </a:p>
          <a:p>
            <a:pPr lvl="0" algn="ctr"/>
            <a:endParaRPr lang="es-CO" sz="2800" dirty="0">
              <a:solidFill>
                <a:prstClr val="black"/>
              </a:solidFill>
            </a:endParaRPr>
          </a:p>
          <a:p>
            <a:endParaRPr lang="es-CO" dirty="0"/>
          </a:p>
        </p:txBody>
      </p:sp>
      <p:pic>
        <p:nvPicPr>
          <p:cNvPr id="40" name="39 Imagen" descr="Subculturas juveniles.jpg"/>
          <p:cNvPicPr>
            <a:picLocks noChangeAspect="1"/>
          </p:cNvPicPr>
          <p:nvPr/>
        </p:nvPicPr>
        <p:blipFill>
          <a:blip r:embed="rId4"/>
          <a:stretch>
            <a:fillRect/>
          </a:stretch>
        </p:blipFill>
        <p:spPr>
          <a:xfrm>
            <a:off x="3071802" y="-265687"/>
            <a:ext cx="4572032" cy="3194621"/>
          </a:xfrm>
          <a:prstGeom prst="ellipse">
            <a:avLst/>
          </a:prstGeom>
          <a:ln>
            <a:noFill/>
          </a:ln>
          <a:effectLst>
            <a:softEdge rad="112500"/>
          </a:effectLst>
        </p:spPr>
      </p:pic>
      <p:sp>
        <p:nvSpPr>
          <p:cNvPr id="25" name="24 Elipse"/>
          <p:cNvSpPr/>
          <p:nvPr/>
        </p:nvSpPr>
        <p:spPr>
          <a:xfrm>
            <a:off x="3143240" y="-214338"/>
            <a:ext cx="4286280" cy="3071834"/>
          </a:xfrm>
          <a:prstGeom prst="ellipse">
            <a:avLst/>
          </a:prstGeom>
          <a:noFill/>
          <a:ln w="66675">
            <a:solidFill>
              <a:srgbClr val="006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anim calcmode="lin" valueType="num">
                                      <p:cBhvr additive="base">
                                        <p:cTn id="11" dur="20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359966"/>
            <a:ext cx="6228847" cy="5539978"/>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Hoy estamos asistiendo a la generación de jóvenes cuyos padres, desde el punto de vista religioso, son “analfabetas”, no saben nada de los valores de la fe. De ahí la necesidad de una pastoral que lleve a un encuentro personal con Cristo. Una pastoral que lleve a madurar proyectos de vida, es decir que sea </a:t>
            </a:r>
          </a:p>
          <a:p>
            <a:pPr lvl="0" algn="ctr"/>
            <a:endParaRPr lang="es-MX" sz="2800" dirty="0">
              <a:solidFill>
                <a:prstClr val="white"/>
              </a:solidFill>
              <a:latin typeface="Comic Sans MS" pitchFamily="66" charset="0"/>
            </a:endParaRPr>
          </a:p>
          <a:p>
            <a:pPr lvl="0" algn="ctr"/>
            <a:r>
              <a:rPr lang="es-MX" sz="2800" dirty="0" smtClean="0">
                <a:solidFill>
                  <a:prstClr val="white"/>
                </a:solidFill>
                <a:latin typeface="Comic Sans MS" pitchFamily="66" charset="0"/>
              </a:rPr>
              <a:t>EXPLÍCITAMENTE VOCACIONAL.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anim calcmode="lin" valueType="num">
                                      <p:cBhvr additive="base">
                                        <p:cTn id="11" dur="20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1283293"/>
            <a:ext cx="6228847" cy="3693319"/>
          </a:xfrm>
          <a:prstGeom prst="rect">
            <a:avLst/>
          </a:prstGeom>
          <a:noFill/>
        </p:spPr>
        <p:txBody>
          <a:bodyPr wrap="square" rtlCol="0">
            <a:spAutoFit/>
          </a:bodyPr>
          <a:lstStyle/>
          <a:p>
            <a:pPr lvl="0" algn="ctr"/>
            <a:r>
              <a:rPr lang="es-MX" sz="4000" dirty="0" smtClean="0">
                <a:solidFill>
                  <a:prstClr val="white"/>
                </a:solidFill>
                <a:latin typeface="Comic Sans MS" pitchFamily="66" charset="0"/>
              </a:rPr>
              <a:t>“Nuestra vocación </a:t>
            </a:r>
            <a:r>
              <a:rPr lang="es-MX" sz="4000" smtClean="0">
                <a:solidFill>
                  <a:prstClr val="white"/>
                </a:solidFill>
                <a:latin typeface="Comic Sans MS" pitchFamily="66" charset="0"/>
              </a:rPr>
              <a:t>es   LA </a:t>
            </a:r>
            <a:r>
              <a:rPr lang="es-MX" sz="4000" dirty="0" smtClean="0">
                <a:solidFill>
                  <a:prstClr val="white"/>
                </a:solidFill>
                <a:latin typeface="Comic Sans MS" pitchFamily="66" charset="0"/>
              </a:rPr>
              <a:t>SANTIDAD: Eficazmente santas, visiblemente Santas”</a:t>
            </a:r>
            <a:r>
              <a:rPr lang="es-MX" sz="2800" dirty="0" smtClean="0">
                <a:solidFill>
                  <a:prstClr val="white"/>
                </a:solidFill>
                <a:latin typeface="Comic Sans MS" pitchFamily="66" charset="0"/>
              </a:rPr>
              <a:t>.         P. Chávez</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TotalTime>
  <Words>276</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Soritar</dc:creator>
  <cp:lastModifiedBy>Carmen Elena</cp:lastModifiedBy>
  <cp:revision>39</cp:revision>
  <dcterms:created xsi:type="dcterms:W3CDTF">2013-01-23T13:21:03Z</dcterms:created>
  <dcterms:modified xsi:type="dcterms:W3CDTF">2014-05-30T16:50:51Z</dcterms:modified>
</cp:coreProperties>
</file>