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sldIdLst>
    <p:sldId id="257" r:id="rId2"/>
    <p:sldId id="391" r:id="rId3"/>
    <p:sldId id="417" r:id="rId4"/>
    <p:sldId id="419" r:id="rId5"/>
    <p:sldId id="291" r:id="rId6"/>
    <p:sldId id="260" r:id="rId7"/>
    <p:sldId id="368" r:id="rId8"/>
    <p:sldId id="405" r:id="rId9"/>
    <p:sldId id="418" r:id="rId10"/>
    <p:sldId id="278" r:id="rId11"/>
    <p:sldId id="376" r:id="rId12"/>
    <p:sldId id="272" r:id="rId13"/>
    <p:sldId id="301" r:id="rId14"/>
    <p:sldId id="308" r:id="rId15"/>
    <p:sldId id="349" r:id="rId16"/>
    <p:sldId id="372" r:id="rId17"/>
    <p:sldId id="404" r:id="rId18"/>
    <p:sldId id="286" r:id="rId19"/>
    <p:sldId id="420" r:id="rId20"/>
    <p:sldId id="297" r:id="rId21"/>
    <p:sldId id="409" r:id="rId22"/>
    <p:sldId id="351" r:id="rId23"/>
    <p:sldId id="290" r:id="rId24"/>
    <p:sldId id="292" r:id="rId25"/>
    <p:sldId id="374" r:id="rId26"/>
    <p:sldId id="340" r:id="rId27"/>
    <p:sldId id="400" r:id="rId28"/>
    <p:sldId id="375" r:id="rId29"/>
    <p:sldId id="295" r:id="rId30"/>
    <p:sldId id="371" r:id="rId31"/>
    <p:sldId id="296" r:id="rId32"/>
    <p:sldId id="352" r:id="rId33"/>
    <p:sldId id="300" r:id="rId34"/>
    <p:sldId id="304" r:id="rId35"/>
    <p:sldId id="305" r:id="rId36"/>
    <p:sldId id="370" r:id="rId37"/>
    <p:sldId id="320" r:id="rId38"/>
    <p:sldId id="323" r:id="rId39"/>
    <p:sldId id="390" r:id="rId40"/>
    <p:sldId id="362" r:id="rId41"/>
    <p:sldId id="328" r:id="rId42"/>
    <p:sldId id="339" r:id="rId43"/>
    <p:sldId id="331" r:id="rId44"/>
    <p:sldId id="383" r:id="rId45"/>
    <p:sldId id="350" r:id="rId46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000000"/>
    <a:srgbClr val="FFCCCC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82" autoAdjust="0"/>
    <p:restoredTop sz="89964" autoAdjust="0"/>
  </p:normalViewPr>
  <p:slideViewPr>
    <p:cSldViewPr>
      <p:cViewPr>
        <p:scale>
          <a:sx n="60" d="100"/>
          <a:sy n="60" d="100"/>
        </p:scale>
        <p:origin x="-9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0"/>
            <a:r>
              <a:rPr lang="es-ES_tradnl" noProof="0" smtClean="0"/>
              <a:t>Segundo nivel</a:t>
            </a:r>
          </a:p>
          <a:p>
            <a:pPr lvl="0"/>
            <a:r>
              <a:rPr lang="es-ES_tradnl" noProof="0" smtClean="0"/>
              <a:t>Tercer nivel</a:t>
            </a:r>
          </a:p>
          <a:p>
            <a:pPr lvl="0"/>
            <a:r>
              <a:rPr lang="es-ES_tradnl" noProof="0" smtClean="0"/>
              <a:t>Cuarto nivel</a:t>
            </a:r>
          </a:p>
          <a:p>
            <a:pPr lvl="0"/>
            <a:r>
              <a:rPr lang="es-ES_tradnl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F76E21E-95AD-43F3-804D-53D760A327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37789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65AD601E-9851-4015-9AD1-24210CABE8BA}" type="slidenum">
              <a:rPr lang="es-ES_tradnl" sz="1200" smtClean="0"/>
              <a:pPr>
                <a:defRPr/>
              </a:pPr>
              <a:t>2</a:t>
            </a:fld>
            <a:endParaRPr lang="es-ES_tradnl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51615E0-3A80-4458-853C-AB93491A4659}" type="slidenum">
              <a:rPr lang="es-ES_tradnl" sz="1200" smtClean="0"/>
              <a:pPr>
                <a:defRPr/>
              </a:pPr>
              <a:t>27</a:t>
            </a:fld>
            <a:endParaRPr lang="es-ES_tradnl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47D837AA-5EB1-4D1F-8371-33C1BE93E62E}" type="slidenum">
              <a:rPr lang="es-ES_tradnl" sz="1200" smtClean="0"/>
              <a:pPr>
                <a:defRPr/>
              </a:pPr>
              <a:t>28</a:t>
            </a:fld>
            <a:endParaRPr lang="es-ES_tradnl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E86EF-538F-4E1A-B296-48BA22F426B0}" type="slidenum">
              <a:rPr lang="es-ES_tradnl" smtClean="0">
                <a:latin typeface="Times New Roman" charset="0"/>
              </a:rPr>
              <a:pPr/>
              <a:t>37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864F-6DE8-4737-AEBC-36F7018130B8}" type="slidenum">
              <a:rPr lang="es-ES_tradnl" smtClean="0">
                <a:latin typeface="Times New Roman" charset="0"/>
              </a:rPr>
              <a:pPr/>
              <a:t>38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6345254-B6D5-44BB-B6CA-C253863E78C1}" type="slidenum">
              <a:rPr lang="es-ES_tradnl" sz="1200" smtClean="0"/>
              <a:pPr>
                <a:defRPr/>
              </a:pPr>
              <a:t>39</a:t>
            </a:fld>
            <a:endParaRPr lang="es-ES_tradnl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FB183-719A-4736-839D-E643AB88BEF3}" type="slidenum">
              <a:rPr lang="es-ES_tradnl" smtClean="0">
                <a:latin typeface="Times New Roman" charset="0"/>
              </a:rPr>
              <a:pPr/>
              <a:t>40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78D2A-A7BF-4779-AEF2-E9D9336BFA23}" type="slidenum">
              <a:rPr lang="es-ES_tradnl" smtClean="0">
                <a:latin typeface="Times New Roman" charset="0"/>
              </a:rPr>
              <a:pPr/>
              <a:t>41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38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C4E04-FF28-4FA4-972E-740B8D91F12A}" type="slidenum">
              <a:rPr lang="es-ES_tradnl" smtClean="0">
                <a:latin typeface="Times New Roman" charset="0"/>
              </a:rPr>
              <a:pPr/>
              <a:t>42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844F0-C4C6-46D2-B2D7-651DE344C6F5}" type="slidenum">
              <a:rPr lang="es-ES_tradnl" smtClean="0">
                <a:latin typeface="Times New Roman" charset="0"/>
              </a:rPr>
              <a:pPr/>
              <a:t>43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B120CF01-61CF-490D-8D5D-778BC3929A5C}" type="slidenum">
              <a:rPr lang="es-ES_tradnl" sz="1200" smtClean="0"/>
              <a:pPr>
                <a:defRPr/>
              </a:pPr>
              <a:t>44</a:t>
            </a:fld>
            <a:endParaRPr lang="es-ES_tradnl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143-32AB-4D85-B6BD-9F73585303FC}" type="slidenum">
              <a:rPr lang="es-ES_tradnl" smtClean="0">
                <a:latin typeface="Times New Roman" charset="0"/>
              </a:rPr>
              <a:pPr/>
              <a:t>6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1161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C49627F4-0F32-4F11-B603-C0F1B8F6C423}" type="slidenum">
              <a:rPr lang="es-ES_tradnl" sz="1200" smtClean="0"/>
              <a:pPr>
                <a:defRPr/>
              </a:pPr>
              <a:t>8</a:t>
            </a:fld>
            <a:endParaRPr lang="es-ES_tradnl" sz="1200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8E20D02F-57AD-4B63-8129-4F1BD0E4015A}" type="slidenum">
              <a:rPr lang="es-ES_tradnl" sz="1200" smtClean="0"/>
              <a:pPr>
                <a:defRPr/>
              </a:pPr>
              <a:t>11</a:t>
            </a:fld>
            <a:endParaRPr lang="es-ES_tradnl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6D1B46BE-DDD5-4E5D-B7DC-A396DF8BC89C}" type="slidenum">
              <a:rPr lang="es-ES_tradnl" sz="1200" smtClean="0"/>
              <a:pPr>
                <a:defRPr/>
              </a:pPr>
              <a:t>16</a:t>
            </a:fld>
            <a:endParaRPr lang="es-ES_tradnl" sz="1200" dirty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BB34D50F-020F-4B01-9C44-65AC43CC20B8}" type="slidenum">
              <a:rPr lang="es-ES_tradnl" sz="1200" smtClean="0"/>
              <a:pPr>
                <a:defRPr/>
              </a:pPr>
              <a:t>17</a:t>
            </a:fld>
            <a:endParaRPr lang="es-ES_tradnl" sz="1200" dirty="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5C4B05C-56E6-405C-9210-DBCB487F5A91}" type="slidenum">
              <a:rPr lang="es-ES_tradnl" sz="1200" smtClean="0"/>
              <a:pPr>
                <a:defRPr/>
              </a:pPr>
              <a:t>21</a:t>
            </a:fld>
            <a:endParaRPr lang="es-ES_tradnl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B6FE5F17-05A9-44D4-AB95-1DB4CF5696C8}" type="slidenum">
              <a:rPr lang="es-ES_tradnl" sz="1200" smtClean="0"/>
              <a:pPr>
                <a:defRPr/>
              </a:pPr>
              <a:t>25</a:t>
            </a:fld>
            <a:endParaRPr lang="es-ES_tradnl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295F3-CAB6-424B-9D47-2EF9379A4537}" type="slidenum">
              <a:rPr lang="es-ES_tradnl" smtClean="0">
                <a:latin typeface="Times New Roman" charset="0"/>
              </a:rPr>
              <a:pPr/>
              <a:t>26</a:t>
            </a:fld>
            <a:endParaRPr lang="es-ES_tradnl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16F2-96A9-4ACE-A1A5-4F89C9F138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EE46-3C5A-4428-9C47-49BEE2553D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89CB-64C8-47BD-A806-1B38E18CD4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A20F-3B71-4769-833C-724A7E91C5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1BD8-3691-440F-9035-944F7845D6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4FBC-C6DE-4E54-B1BB-7784A76BA3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83582-5321-4C5C-84AC-1EFAD8AE47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E47F-0DA9-4203-A80C-595521639B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C4746-2545-4695-83D1-513B94C2D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32CC-5882-4BE8-8A55-7A506ED532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A0EC-99C5-49EC-BE69-4FFE3CC521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1597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Times New Roman" pitchFamily="18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CF1E85F-BFD0-4640-8CCC-9AB02C46D4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71406" y="500042"/>
          <a:ext cx="3960812" cy="6017741"/>
        </p:xfrm>
        <a:graphic>
          <a:graphicData uri="http://schemas.openxmlformats.org/presentationml/2006/ole">
            <p:oleObj spid="_x0000_s1056" name="Imagen" r:id="rId3" imgW="2695238" imgH="4095238" progId="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000496" y="1504125"/>
            <a:ext cx="5072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/>
              <a:t>¿Cuánto sabes de San Juan Bosco?</a:t>
            </a:r>
            <a:endParaRPr lang="es-CO" sz="6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7158" y="71414"/>
            <a:ext cx="8286808" cy="1300159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3200" b="1" dirty="0" smtClean="0">
                <a:solidFill>
                  <a:schemeClr val="bg2"/>
                </a:solidFill>
                <a:latin typeface="Comic Sans MS" pitchFamily="66" charset="0"/>
              </a:rPr>
              <a:t>Según Don Bosco el único fin de las MO es ser una lectura:</a:t>
            </a:r>
          </a:p>
        </p:txBody>
      </p:sp>
      <p:sp>
        <p:nvSpPr>
          <p:cNvPr id="207875" name="AutoShape 1027"/>
          <p:cNvSpPr>
            <a:spLocks noChangeArrowheads="1"/>
          </p:cNvSpPr>
          <p:nvPr/>
        </p:nvSpPr>
        <p:spPr bwMode="auto">
          <a:xfrm>
            <a:off x="539750" y="37893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r>
              <a:rPr lang="es-ES_tradnl" sz="3200" b="1" dirty="0" smtClean="0"/>
              <a:t>D) </a:t>
            </a:r>
            <a:r>
              <a:rPr lang="es-ES_tradnl" sz="3200" b="1" dirty="0"/>
              <a:t>Amena y creativa</a:t>
            </a:r>
          </a:p>
          <a:p>
            <a:pPr algn="ctr"/>
            <a:endParaRPr lang="es-ES_tradnl" sz="3200" b="1" dirty="0"/>
          </a:p>
        </p:txBody>
      </p:sp>
      <p:sp>
        <p:nvSpPr>
          <p:cNvPr id="207876" name="AutoShape 1028"/>
          <p:cNvSpPr>
            <a:spLocks noChangeArrowheads="1"/>
          </p:cNvSpPr>
          <p:nvPr/>
        </p:nvSpPr>
        <p:spPr bwMode="auto">
          <a:xfrm>
            <a:off x="4716463" y="37893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 dirty="0" smtClean="0"/>
              <a:t>C) Juvenil </a:t>
            </a:r>
            <a:r>
              <a:rPr lang="es-ES_tradnl" sz="3200" b="1" dirty="0"/>
              <a:t>y creativa</a:t>
            </a:r>
          </a:p>
        </p:txBody>
      </p:sp>
      <p:sp>
        <p:nvSpPr>
          <p:cNvPr id="207877" name="AutoShape 1029">
            <a:hlinkHover r:id="" action="ppaction://noaction" highlightClick="1">
              <a:snd r:embed="rId2" name="LASER.WAV"/>
            </a:hlinkHover>
          </p:cNvPr>
          <p:cNvSpPr>
            <a:spLocks noChangeArrowheads="1"/>
          </p:cNvSpPr>
          <p:nvPr/>
        </p:nvSpPr>
        <p:spPr bwMode="auto">
          <a:xfrm>
            <a:off x="533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 smtClean="0"/>
              <a:t>B) </a:t>
            </a:r>
            <a:r>
              <a:rPr lang="es-ES_tradnl" sz="2800" b="1" dirty="0"/>
              <a:t>Educativa y edificante</a:t>
            </a:r>
          </a:p>
        </p:txBody>
      </p:sp>
      <p:sp>
        <p:nvSpPr>
          <p:cNvPr id="207878" name="AutoShape 1030"/>
          <p:cNvSpPr>
            <a:spLocks noChangeArrowheads="1"/>
          </p:cNvSpPr>
          <p:nvPr/>
        </p:nvSpPr>
        <p:spPr bwMode="auto">
          <a:xfrm>
            <a:off x="4724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 smtClean="0"/>
              <a:t>A) </a:t>
            </a:r>
            <a:r>
              <a:rPr lang="es-ES_tradnl" sz="2800" b="1" dirty="0"/>
              <a:t>Edificante y popular 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428860" y="1428736"/>
            <a:ext cx="4338010" cy="2246469"/>
          </a:xfrm>
          <a:prstGeom prst="rect">
            <a:avLst/>
          </a:prstGeom>
        </p:spPr>
      </p:pic>
      <p:pic>
        <p:nvPicPr>
          <p:cNvPr id="9" name="8 Imagen" descr="imagesCA9SE59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929198"/>
            <a:ext cx="4000528" cy="1400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  <p:bldP spid="207875" grpId="0" animBg="1" autoUpdateAnimBg="0"/>
      <p:bldP spid="207876" grpId="0" animBg="1" autoUpdateAnimBg="0"/>
      <p:bldP spid="207877" grpId="0" animBg="1" autoUpdateAnimBg="0"/>
      <p:bldP spid="20787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762000" y="396240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134146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ABRIL 01 DE 1934</a:t>
            </a:r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DICIEMBRE 08 DE 1935</a:t>
            </a: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ENERO 31  DE 1925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71414"/>
            <a:ext cx="8929718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La fecha de la Canonización  de Don Bosco es: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34155" name="AutoShape 11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AGOSTO 16  DE 1915</a:t>
            </a:r>
          </a:p>
        </p:txBody>
      </p:sp>
      <p:sp>
        <p:nvSpPr>
          <p:cNvPr id="13" name="Rectangle 7" descr="008"/>
          <p:cNvSpPr>
            <a:spLocks noChangeArrowheads="1"/>
          </p:cNvSpPr>
          <p:nvPr/>
        </p:nvSpPr>
        <p:spPr bwMode="auto">
          <a:xfrm>
            <a:off x="393701" y="3419483"/>
            <a:ext cx="4035423" cy="150971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/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428860" y="1000108"/>
            <a:ext cx="4123696" cy="2135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5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  <p:bldP spid="134146" grpId="0" animBg="1" autoUpdateAnimBg="0"/>
      <p:bldP spid="134147" grpId="0" animBg="1" autoUpdateAnimBg="0"/>
      <p:bldP spid="134148" grpId="0" animBg="1" autoUpdateAnimBg="0"/>
      <p:bldP spid="134149" grpId="0" animBg="1" autoUpdateAnimBg="0"/>
      <p:bldP spid="134155" grpId="0" animBg="1" autoUpdateAnimBg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85728"/>
            <a:ext cx="7772400" cy="996964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bg2"/>
                </a:solidFill>
                <a:latin typeface="Comic Sans MS" pitchFamily="66" charset="0"/>
              </a:rPr>
              <a:t>¿Cuál sorpresa escoges? </a:t>
            </a:r>
          </a:p>
        </p:txBody>
      </p:sp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539750" y="35734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r>
              <a:rPr lang="es-ES_tradnl" sz="2800"/>
              <a:t>A) !Sorpresa..................!</a:t>
            </a:r>
          </a:p>
          <a:p>
            <a:pPr algn="ctr"/>
            <a:endParaRPr lang="es-ES_tradnl" sz="2000"/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4716463" y="35734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dirty="0"/>
              <a:t>B) !Sorpresa..................!</a:t>
            </a:r>
          </a:p>
        </p:txBody>
      </p:sp>
      <p:sp>
        <p:nvSpPr>
          <p:cNvPr id="198661" name="AutoShape 5"/>
          <p:cNvSpPr>
            <a:spLocks noChangeArrowheads="1"/>
          </p:cNvSpPr>
          <p:nvPr/>
        </p:nvSpPr>
        <p:spPr bwMode="auto">
          <a:xfrm>
            <a:off x="533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/>
              <a:t>C) !Sorpresa..................!</a:t>
            </a:r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4724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/>
              <a:t>D) !Sorpresa..................!</a:t>
            </a:r>
          </a:p>
        </p:txBody>
      </p:sp>
      <p:pic>
        <p:nvPicPr>
          <p:cNvPr id="7" name="6 Imagen" descr="SJB2.png"/>
          <p:cNvPicPr>
            <a:picLocks noChangeAspect="1"/>
          </p:cNvPicPr>
          <p:nvPr/>
        </p:nvPicPr>
        <p:blipFill>
          <a:blip r:embed="rId2" cstate="print"/>
          <a:srcRect l="821" r="5882"/>
          <a:stretch>
            <a:fillRect/>
          </a:stretch>
        </p:blipFill>
        <p:spPr>
          <a:xfrm>
            <a:off x="2285984" y="1357298"/>
            <a:ext cx="4052258" cy="2098491"/>
          </a:xfrm>
          <a:prstGeom prst="rect">
            <a:avLst/>
          </a:prstGeom>
        </p:spPr>
      </p:pic>
      <p:pic>
        <p:nvPicPr>
          <p:cNvPr id="8" name="7 Imagen" descr="ist1_6351782-happy-child-with-painted-hands.jpg"/>
          <p:cNvPicPr>
            <a:picLocks noChangeAspect="1"/>
          </p:cNvPicPr>
          <p:nvPr/>
        </p:nvPicPr>
        <p:blipFill>
          <a:blip r:embed="rId3"/>
          <a:srcRect t="9875"/>
          <a:stretch>
            <a:fillRect/>
          </a:stretch>
        </p:blipFill>
        <p:spPr>
          <a:xfrm>
            <a:off x="4643438" y="4572008"/>
            <a:ext cx="4071966" cy="1955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 autoUpdateAnimBg="0"/>
      <p:bldP spid="198659" grpId="0" animBg="1" autoUpdateAnimBg="0"/>
      <p:bldP spid="198660" grpId="0" animBg="1" autoUpdateAnimBg="0"/>
      <p:bldP spid="198661" grpId="0" animBg="1" autoUpdateAnimBg="0"/>
      <p:bldP spid="19866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2"/>
          <p:cNvSpPr>
            <a:spLocks noChangeArrowheads="1"/>
          </p:cNvSpPr>
          <p:nvPr/>
        </p:nvSpPr>
        <p:spPr bwMode="auto">
          <a:xfrm>
            <a:off x="611188" y="408624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2000"/>
              <a:t>A</a:t>
            </a:r>
            <a:r>
              <a:rPr lang="es-ES_tradnl" b="1"/>
              <a:t>) Estudioso,  amable  y </a:t>
            </a:r>
          </a:p>
          <a:p>
            <a:pPr algn="ctr"/>
            <a:r>
              <a:rPr lang="es-ES_tradnl" b="1"/>
              <a:t>      responsable</a:t>
            </a:r>
          </a:p>
          <a:p>
            <a:pPr algn="ctr"/>
            <a:r>
              <a:rPr lang="es-ES_tradnl" sz="2000"/>
              <a:t>     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53955" name="AutoShape 3">
            <a:hlinkHover r:id="" action="ppaction://noaction" highlightClick="1">
              <a:snd r:embed="rId2" name="TECLA.WAV"/>
            </a:hlinkHover>
          </p:cNvPr>
          <p:cNvSpPr>
            <a:spLocks noChangeArrowheads="1"/>
          </p:cNvSpPr>
          <p:nvPr/>
        </p:nvSpPr>
        <p:spPr bwMode="auto">
          <a:xfrm>
            <a:off x="4859338" y="4086244"/>
            <a:ext cx="3998942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B) Fuerte, robusto y humilde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53956" name="AutoShape 4"/>
          <p:cNvSpPr>
            <a:spLocks noChangeArrowheads="1"/>
          </p:cNvSpPr>
          <p:nvPr/>
        </p:nvSpPr>
        <p:spPr bwMode="auto">
          <a:xfrm>
            <a:off x="609600" y="5326081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000" dirty="0"/>
              <a:t>C</a:t>
            </a:r>
            <a:r>
              <a:rPr lang="es-ES_tradnl" b="1" dirty="0"/>
              <a:t>) Sencillo, piadoso y </a:t>
            </a:r>
            <a:r>
              <a:rPr lang="es-ES_tradnl" b="1" dirty="0" smtClean="0"/>
              <a:t>creativo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253957" name="AutoShape 5"/>
          <p:cNvSpPr>
            <a:spLocks noChangeArrowheads="1"/>
          </p:cNvSpPr>
          <p:nvPr/>
        </p:nvSpPr>
        <p:spPr bwMode="auto">
          <a:xfrm>
            <a:off x="4859338" y="538164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000"/>
              <a:t>D</a:t>
            </a:r>
            <a:r>
              <a:rPr lang="es-ES_tradnl" b="1"/>
              <a:t>) Piadoso, sencillo y alegre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1472" y="0"/>
            <a:ext cx="7772400" cy="1220801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bg2"/>
                </a:solidFill>
                <a:latin typeface="Comic Sans MS" pitchFamily="66" charset="0"/>
              </a:rPr>
              <a:t>El consejo que recibe Juan en el sueño de los 9 años: Hazte…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285984" y="1357298"/>
            <a:ext cx="4052258" cy="2098491"/>
          </a:xfrm>
          <a:prstGeom prst="rect">
            <a:avLst/>
          </a:prstGeom>
        </p:spPr>
      </p:pic>
      <p:pic>
        <p:nvPicPr>
          <p:cNvPr id="9" name="8 Imagen" descr="imagi14.jpg"/>
          <p:cNvPicPr>
            <a:picLocks noChangeAspect="1"/>
          </p:cNvPicPr>
          <p:nvPr/>
        </p:nvPicPr>
        <p:blipFill>
          <a:blip r:embed="rId5"/>
          <a:srcRect b="22391"/>
          <a:stretch>
            <a:fillRect/>
          </a:stretch>
        </p:blipFill>
        <p:spPr>
          <a:xfrm>
            <a:off x="4857752" y="3571876"/>
            <a:ext cx="3929090" cy="1500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nimBg="1" autoUpdateAnimBg="0"/>
      <p:bldP spid="253955" grpId="0" animBg="1" autoUpdateAnimBg="0"/>
      <p:bldP spid="253956" grpId="0" animBg="1" autoUpdateAnimBg="0"/>
      <p:bldP spid="253957" grpId="0" animBg="1" autoUpdateAnimBg="0"/>
      <p:bldP spid="25395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AutoShape 2"/>
          <p:cNvSpPr>
            <a:spLocks noChangeArrowheads="1"/>
          </p:cNvSpPr>
          <p:nvPr/>
        </p:nvSpPr>
        <p:spPr bwMode="auto">
          <a:xfrm>
            <a:off x="539750" y="398305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2000" b="1"/>
              <a:t>A) Ir a San Gregorio todos los</a:t>
            </a:r>
          </a:p>
          <a:p>
            <a:pPr algn="ctr"/>
            <a:r>
              <a:rPr lang="es-ES_tradnl" sz="2000" b="1"/>
              <a:t>     sábados</a:t>
            </a:r>
          </a:p>
          <a:p>
            <a:pPr algn="ctr"/>
            <a:endParaRPr lang="es-ES_tradnl" sz="2000" b="1"/>
          </a:p>
          <a:p>
            <a:pPr algn="ctr"/>
            <a:endParaRPr lang="es-ES_tradnl" sz="2000"/>
          </a:p>
        </p:txBody>
      </p:sp>
      <p:sp>
        <p:nvSpPr>
          <p:cNvPr id="268291" name="AutoShape 3"/>
          <p:cNvSpPr>
            <a:spLocks noChangeArrowheads="1"/>
          </p:cNvSpPr>
          <p:nvPr/>
        </p:nvSpPr>
        <p:spPr bwMode="auto">
          <a:xfrm>
            <a:off x="4787900" y="3983057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B) Honestos ciudadanos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68292" name="AutoShape 4">
            <a:hlinkHover r:id="" action="ppaction://noaction" highlightClick="1">
              <a:snd r:embed="rId3" name="LATIGO.WAV"/>
            </a:hlinkHover>
          </p:cNvPr>
          <p:cNvSpPr>
            <a:spLocks noChangeArrowheads="1"/>
          </p:cNvSpPr>
          <p:nvPr/>
        </p:nvSpPr>
        <p:spPr bwMode="auto">
          <a:xfrm>
            <a:off x="609600" y="5295919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000" b="1"/>
              <a:t>C) Exactitud en los deberes </a:t>
            </a:r>
          </a:p>
          <a:p>
            <a:pPr algn="ctr"/>
            <a:r>
              <a:rPr lang="es-ES_tradnl" sz="2000" b="1"/>
              <a:t>     escolares y religiosos</a:t>
            </a:r>
            <a:endParaRPr lang="es-ES_tradnl" sz="2000" b="1">
              <a:solidFill>
                <a:srgbClr val="FFFFFF"/>
              </a:solidFill>
            </a:endParaRP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4787900" y="5351482"/>
            <a:ext cx="4105275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D) Buenos cristianos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5814" y="142852"/>
            <a:ext cx="7772400" cy="1233486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La sociedad de la alegría tenía como lema... 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428859" y="1428737"/>
            <a:ext cx="4276427" cy="2214578"/>
          </a:xfrm>
          <a:prstGeom prst="rect">
            <a:avLst/>
          </a:prstGeom>
        </p:spPr>
      </p:pic>
      <p:pic>
        <p:nvPicPr>
          <p:cNvPr id="9" name="8 Imagen" descr="SJB1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868137"/>
            <a:ext cx="4143404" cy="19898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 autoUpdateAnimBg="0"/>
      <p:bldP spid="268291" grpId="0" animBg="1" autoUpdateAnimBg="0"/>
      <p:bldP spid="268292" grpId="0" animBg="1" autoUpdateAnimBg="0"/>
      <p:bldP spid="268293" grpId="0" animBg="1" autoUpdateAnimBg="0"/>
      <p:bldP spid="26829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2938" y="214290"/>
            <a:ext cx="7772400" cy="1085869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3200" b="1" dirty="0" smtClean="0">
                <a:solidFill>
                  <a:schemeClr val="bg2"/>
                </a:solidFill>
                <a:latin typeface="Comic Sans MS" pitchFamily="66" charset="0"/>
              </a:rPr>
              <a:t>la asistencia como presencia esta fundada en </a:t>
            </a:r>
          </a:p>
        </p:txBody>
      </p:sp>
      <p:sp>
        <p:nvSpPr>
          <p:cNvPr id="207875" name="AutoShape 1027"/>
          <p:cNvSpPr>
            <a:spLocks noChangeArrowheads="1"/>
          </p:cNvSpPr>
          <p:nvPr/>
        </p:nvSpPr>
        <p:spPr bwMode="auto">
          <a:xfrm>
            <a:off x="539750" y="4014015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s-ES_tradnl" sz="2000" dirty="0" smtClean="0">
              <a:latin typeface="Times New Roman" pitchFamily="18" charset="0"/>
            </a:endParaRPr>
          </a:p>
          <a:p>
            <a:pPr algn="ctr">
              <a:defRPr/>
            </a:pPr>
            <a:r>
              <a:rPr lang="es-ES_tradnl" b="1" dirty="0" smtClean="0">
                <a:latin typeface="Times New Roman" pitchFamily="18" charset="0"/>
              </a:rPr>
              <a:t>D)Asistencia Vigilante</a:t>
            </a:r>
            <a:endParaRPr lang="es-ES_tradnl" b="1" dirty="0">
              <a:latin typeface="Times New Roman" pitchFamily="18" charset="0"/>
            </a:endParaRPr>
          </a:p>
          <a:p>
            <a:pPr algn="ctr">
              <a:defRPr/>
            </a:pPr>
            <a:endParaRPr lang="es-ES_tradnl" sz="2800" b="1" dirty="0">
              <a:latin typeface="Times New Roman" pitchFamily="18" charset="0"/>
            </a:endParaRPr>
          </a:p>
        </p:txBody>
      </p:sp>
      <p:sp>
        <p:nvSpPr>
          <p:cNvPr id="207876" name="AutoShape 1028"/>
          <p:cNvSpPr>
            <a:spLocks noChangeArrowheads="1"/>
          </p:cNvSpPr>
          <p:nvPr/>
        </p:nvSpPr>
        <p:spPr bwMode="auto">
          <a:xfrm>
            <a:off x="4573619" y="4024322"/>
            <a:ext cx="4213223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 smtClean="0"/>
              <a:t>C) </a:t>
            </a:r>
            <a:r>
              <a:rPr lang="es-ES_tradnl" b="1" dirty="0"/>
              <a:t>Participación </a:t>
            </a:r>
          </a:p>
          <a:p>
            <a:pPr algn="ctr"/>
            <a:r>
              <a:rPr lang="es-ES_tradnl" b="1" dirty="0"/>
              <a:t>activa</a:t>
            </a:r>
          </a:p>
        </p:txBody>
      </p:sp>
      <p:sp>
        <p:nvSpPr>
          <p:cNvPr id="207877" name="AutoShape 1029">
            <a:hlinkHover r:id="" action="ppaction://noaction" highlightClick="1">
              <a:snd r:embed="rId2" name="LASER.WAV"/>
            </a:hlinkHover>
          </p:cNvPr>
          <p:cNvSpPr>
            <a:spLocks noChangeArrowheads="1"/>
          </p:cNvSpPr>
          <p:nvPr/>
        </p:nvSpPr>
        <p:spPr bwMode="auto">
          <a:xfrm>
            <a:off x="533400" y="533005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 smtClean="0"/>
              <a:t>B) Amistad </a:t>
            </a:r>
            <a:r>
              <a:rPr lang="es-ES_tradnl" b="1" dirty="0"/>
              <a:t>y </a:t>
            </a:r>
            <a:r>
              <a:rPr lang="es-ES_tradnl" b="1" dirty="0" smtClean="0"/>
              <a:t>acompañamiento</a:t>
            </a:r>
            <a:endParaRPr lang="es-ES_tradnl" b="1" dirty="0"/>
          </a:p>
        </p:txBody>
      </p:sp>
      <p:sp>
        <p:nvSpPr>
          <p:cNvPr id="207878" name="AutoShape 1030"/>
          <p:cNvSpPr>
            <a:spLocks noChangeArrowheads="1"/>
          </p:cNvSpPr>
          <p:nvPr/>
        </p:nvSpPr>
        <p:spPr bwMode="auto">
          <a:xfrm>
            <a:off x="4724400" y="533005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 smtClean="0"/>
              <a:t>A) </a:t>
            </a:r>
            <a:r>
              <a:rPr lang="es-ES_tradnl" b="1" dirty="0"/>
              <a:t>Presencia </a:t>
            </a:r>
            <a:r>
              <a:rPr lang="es-ES_tradnl" b="1" dirty="0" smtClean="0"/>
              <a:t>juvenil</a:t>
            </a:r>
            <a:r>
              <a:rPr lang="es-ES_tradnl" sz="2800" b="1" dirty="0" smtClean="0"/>
              <a:t> </a:t>
            </a:r>
            <a:endParaRPr lang="es-ES_tradnl" sz="2800" b="1" dirty="0"/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500298" y="1428736"/>
            <a:ext cx="4123696" cy="2135485"/>
          </a:xfrm>
          <a:prstGeom prst="rect">
            <a:avLst/>
          </a:prstGeom>
        </p:spPr>
      </p:pic>
      <p:pic>
        <p:nvPicPr>
          <p:cNvPr id="9" name="8 Imagen" descr="san-juan-bosco.jpg"/>
          <p:cNvPicPr>
            <a:picLocks noChangeAspect="1"/>
          </p:cNvPicPr>
          <p:nvPr/>
        </p:nvPicPr>
        <p:blipFill>
          <a:blip r:embed="rId4"/>
          <a:srcRect t="4072" b="49099"/>
          <a:stretch>
            <a:fillRect/>
          </a:stretch>
        </p:blipFill>
        <p:spPr>
          <a:xfrm>
            <a:off x="500034" y="4929198"/>
            <a:ext cx="4000528" cy="1928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  <p:bldP spid="207875" grpId="0" animBg="1" autoUpdateAnimBg="0"/>
      <p:bldP spid="207876" grpId="0" animBg="1" autoUpdateAnimBg="0"/>
      <p:bldP spid="207877" grpId="0" animBg="1" autoUpdateAnimBg="0"/>
      <p:bldP spid="20787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dirty="0">
                <a:latin typeface="Arial" charset="0"/>
              </a:rPr>
              <a:t>a</a:t>
            </a:r>
            <a:r>
              <a:rPr lang="es-ES_tradnl" sz="24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s-ES_tradnl" sz="2400" dirty="0">
                <a:latin typeface="Arial" charset="0"/>
              </a:rPr>
              <a:t>AGOSTO 15  DE 1816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latin typeface="Arial" charset="0"/>
              </a:rPr>
              <a:t>d. DICIEMBRE 08 DE 1815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8006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latin typeface="Arial" charset="0"/>
              </a:rPr>
              <a:t>c. ENERO 31 DE 1815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0"/>
            <a:ext cx="777240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La fecha de nacimiento de Don Bosco es: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62000" y="5486400"/>
            <a:ext cx="3276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latin typeface="Arial" charset="0"/>
              </a:rPr>
              <a:t>b. AGOSTO 16 DE 1815</a:t>
            </a:r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428860" y="1364953"/>
            <a:ext cx="4123696" cy="2135485"/>
          </a:xfrm>
          <a:prstGeom prst="rect">
            <a:avLst/>
          </a:prstGeom>
        </p:spPr>
      </p:pic>
      <p:pic>
        <p:nvPicPr>
          <p:cNvPr id="15" name="14 Imagen" descr="SJB!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4500530" cy="1995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3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nimBg="1" autoUpdateAnimBg="0"/>
      <p:bldP spid="3077" grpId="0" animBg="1" autoUpdateAnimBg="0"/>
      <p:bldP spid="3080" grpId="0" animBg="1" autoUpdateAnimBg="0"/>
      <p:bldP spid="3085" grpId="0" animBg="1"/>
      <p:bldP spid="307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762000" y="396240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234498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 25 de noviembre de 1856</a:t>
            </a:r>
          </a:p>
        </p:txBody>
      </p:sp>
      <p:sp>
        <p:nvSpPr>
          <p:cNvPr id="234499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25 de noviembre de 1858 </a:t>
            </a:r>
          </a:p>
        </p:txBody>
      </p:sp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 26 de noviembre de 1855 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71414"/>
            <a:ext cx="777240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4000" dirty="0" smtClean="0">
                <a:solidFill>
                  <a:schemeClr val="bg2"/>
                </a:solidFill>
                <a:latin typeface="Comic Sans MS" pitchFamily="66" charset="0"/>
              </a:rPr>
              <a:t>Mamá Margarita muere el:</a:t>
            </a: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34506" name="AutoShape 10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25 de noviembre de 1956</a:t>
            </a:r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643174" y="1285860"/>
            <a:ext cx="4123696" cy="2278361"/>
          </a:xfrm>
          <a:prstGeom prst="rect">
            <a:avLst/>
          </a:prstGeom>
        </p:spPr>
      </p:pic>
      <p:pic>
        <p:nvPicPr>
          <p:cNvPr id="15" name="14 Imagen" descr="maria ma9.jpg"/>
          <p:cNvPicPr>
            <a:picLocks noChangeAspect="1"/>
          </p:cNvPicPr>
          <p:nvPr/>
        </p:nvPicPr>
        <p:blipFill>
          <a:blip r:embed="rId4"/>
          <a:srcRect l="21281" t="55453"/>
          <a:stretch>
            <a:fillRect/>
          </a:stretch>
        </p:blipFill>
        <p:spPr>
          <a:xfrm>
            <a:off x="285720" y="3643314"/>
            <a:ext cx="4326388" cy="1536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2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7" grpId="0" animBg="1"/>
      <p:bldP spid="234498" grpId="0" animBg="1" autoUpdateAnimBg="0"/>
      <p:bldP spid="234499" grpId="0" animBg="1" autoUpdateAnimBg="0"/>
      <p:bldP spid="234500" grpId="0" animBg="1" autoUpdateAnimBg="0"/>
      <p:bldP spid="234501" grpId="0" animBg="1" autoUpdateAnimBg="0"/>
      <p:bldP spid="23450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AutoShape 1026"/>
          <p:cNvSpPr>
            <a:spLocks noChangeArrowheads="1"/>
          </p:cNvSpPr>
          <p:nvPr/>
        </p:nvSpPr>
        <p:spPr bwMode="auto">
          <a:xfrm>
            <a:off x="611188" y="412434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b="1"/>
              <a:t>A) 23 de noviembre de 1985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24259" name="AutoShape 1027"/>
          <p:cNvSpPr>
            <a:spLocks noChangeArrowheads="1"/>
          </p:cNvSpPr>
          <p:nvPr/>
        </p:nvSpPr>
        <p:spPr bwMode="auto">
          <a:xfrm>
            <a:off x="4787900" y="4051322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B) 16 de junio de 1935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24260" name="AutoShape 1028"/>
          <p:cNvSpPr>
            <a:spLocks noChangeArrowheads="1"/>
          </p:cNvSpPr>
          <p:nvPr/>
        </p:nvSpPr>
        <p:spPr bwMode="auto">
          <a:xfrm>
            <a:off x="533400" y="565628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C) 31 de febrero de 1973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24261" name="AutoShape 1029">
            <a:hlinkHover r:id="" action="ppaction://noaction" highlightClick="1">
              <a:snd r:embed="rId2" name="BOLIDO.WAV"/>
            </a:hlinkHover>
          </p:cNvPr>
          <p:cNvSpPr>
            <a:spLocks noChangeArrowheads="1"/>
          </p:cNvSpPr>
          <p:nvPr/>
        </p:nvSpPr>
        <p:spPr bwMode="auto">
          <a:xfrm>
            <a:off x="4724400" y="565628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D) 1 abril de 1934  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24262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714348" y="0"/>
            <a:ext cx="7775575" cy="1584325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chemeClr val="bg2"/>
                </a:solidFill>
                <a:latin typeface="Comic Sans MS" pitchFamily="66" charset="0"/>
              </a:rPr>
              <a:t>La fecha de la canonización de Don Bosco fue: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643174" y="1643050"/>
            <a:ext cx="4123696" cy="2135485"/>
          </a:xfrm>
          <a:prstGeom prst="rect">
            <a:avLst/>
          </a:prstGeom>
        </p:spPr>
      </p:pic>
      <p:pic>
        <p:nvPicPr>
          <p:cNvPr id="9" name="8 Imagen" descr="imagesCACJWSYR.jpg"/>
          <p:cNvPicPr>
            <a:picLocks noChangeAspect="1"/>
          </p:cNvPicPr>
          <p:nvPr/>
        </p:nvPicPr>
        <p:blipFill>
          <a:blip r:embed="rId5"/>
          <a:srcRect t="15561" b="11734"/>
          <a:stretch>
            <a:fillRect/>
          </a:stretch>
        </p:blipFill>
        <p:spPr>
          <a:xfrm>
            <a:off x="4643438" y="5214950"/>
            <a:ext cx="4000528" cy="135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 autoUpdateAnimBg="0"/>
      <p:bldP spid="224259" grpId="0" animBg="1" autoUpdateAnimBg="0"/>
      <p:bldP spid="224260" grpId="0" animBg="1" autoUpdateAnimBg="0"/>
      <p:bldP spid="224261" grpId="0" animBg="1" autoUpdateAnimBg="0"/>
      <p:bldP spid="22426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85728"/>
            <a:ext cx="7772400" cy="996964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bg2"/>
                </a:solidFill>
                <a:latin typeface="Comic Sans MS" pitchFamily="66" charset="0"/>
              </a:rPr>
              <a:t>¿Cuál sorpresa escoges? </a:t>
            </a:r>
          </a:p>
        </p:txBody>
      </p:sp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539750" y="35734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r>
              <a:rPr lang="es-ES_tradnl" sz="2800"/>
              <a:t>A) !Sorpresa..................!</a:t>
            </a:r>
          </a:p>
          <a:p>
            <a:pPr algn="ctr"/>
            <a:endParaRPr lang="es-ES_tradnl" sz="2000"/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4716463" y="35734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dirty="0"/>
              <a:t>B) !Sorpresa..................!</a:t>
            </a:r>
          </a:p>
        </p:txBody>
      </p:sp>
      <p:sp>
        <p:nvSpPr>
          <p:cNvPr id="198661" name="AutoShape 5"/>
          <p:cNvSpPr>
            <a:spLocks noChangeArrowheads="1"/>
          </p:cNvSpPr>
          <p:nvPr/>
        </p:nvSpPr>
        <p:spPr bwMode="auto">
          <a:xfrm>
            <a:off x="533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/>
              <a:t>C) !Sorpresa..................!</a:t>
            </a:r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4724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/>
              <a:t>D) !Sorpresa..................!</a:t>
            </a:r>
          </a:p>
        </p:txBody>
      </p:sp>
      <p:pic>
        <p:nvPicPr>
          <p:cNvPr id="7" name="6 Imagen" descr="SJB2.png"/>
          <p:cNvPicPr>
            <a:picLocks noChangeAspect="1"/>
          </p:cNvPicPr>
          <p:nvPr/>
        </p:nvPicPr>
        <p:blipFill>
          <a:blip r:embed="rId2" cstate="print"/>
          <a:srcRect l="821" r="5882"/>
          <a:stretch>
            <a:fillRect/>
          </a:stretch>
        </p:blipFill>
        <p:spPr>
          <a:xfrm>
            <a:off x="2285984" y="1357298"/>
            <a:ext cx="4052258" cy="2098491"/>
          </a:xfrm>
          <a:prstGeom prst="rect">
            <a:avLst/>
          </a:prstGeom>
        </p:spPr>
      </p:pic>
      <p:pic>
        <p:nvPicPr>
          <p:cNvPr id="8" name="7 Imagen" descr="ist1_6351782-happy-child-with-painted-hands.jpg"/>
          <p:cNvPicPr>
            <a:picLocks noChangeAspect="1"/>
          </p:cNvPicPr>
          <p:nvPr/>
        </p:nvPicPr>
        <p:blipFill>
          <a:blip r:embed="rId3"/>
          <a:srcRect t="9875"/>
          <a:stretch>
            <a:fillRect/>
          </a:stretch>
        </p:blipFill>
        <p:spPr>
          <a:xfrm>
            <a:off x="500034" y="4572008"/>
            <a:ext cx="4071966" cy="1955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 autoUpdateAnimBg="0"/>
      <p:bldP spid="198659" grpId="0" animBg="1" autoUpdateAnimBg="0"/>
      <p:bldP spid="198660" grpId="0" animBg="1" autoUpdateAnimBg="0"/>
      <p:bldP spid="198661" grpId="0" animBg="1" autoUpdateAnimBg="0"/>
      <p:bldP spid="19866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762000" y="3962400"/>
            <a:ext cx="3276600" cy="685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Salvación de almas y</a:t>
            </a:r>
          </a:p>
          <a:p>
            <a:pPr algn="ctr" eaLnBrk="0" hangingPunct="0"/>
            <a:r>
              <a:rPr lang="es-ES_tradnl" sz="2400">
                <a:latin typeface="Arial" charset="0"/>
              </a:rPr>
              <a:t>guerra al pecado</a:t>
            </a:r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Trabajo y templanza</a:t>
            </a:r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7620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latin typeface="Arial" charset="0"/>
              </a:rPr>
              <a:t>c. </a:t>
            </a:r>
            <a:r>
              <a:rPr lang="es-ES_tradnl" dirty="0" smtClean="0">
                <a:latin typeface="Arial" charset="0"/>
              </a:rPr>
              <a:t>Estar con los jóvenes</a:t>
            </a:r>
            <a:endParaRPr lang="es-ES_tradnl" sz="2400" dirty="0">
              <a:latin typeface="Arial" charset="0"/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14290"/>
            <a:ext cx="777240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4000" b="1" dirty="0" smtClean="0">
                <a:solidFill>
                  <a:schemeClr val="bg2"/>
                </a:solidFill>
                <a:latin typeface="Comic Sans MS" pitchFamily="66" charset="0"/>
              </a:rPr>
              <a:t>La única preocupación de  Don Bosco fue:</a:t>
            </a:r>
            <a:endParaRPr lang="es-ES_tradnl" b="1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381000" y="5410200"/>
            <a:ext cx="3962400" cy="7620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Guerra al pecado y</a:t>
            </a:r>
          </a:p>
          <a:p>
            <a:pPr algn="ctr" eaLnBrk="0" hangingPunct="0"/>
            <a:r>
              <a:rPr lang="es-ES_tradnl" sz="2400">
                <a:latin typeface="Arial" charset="0"/>
              </a:rPr>
              <a:t>a la indisciplina</a:t>
            </a:r>
          </a:p>
        </p:txBody>
      </p:sp>
      <p:sp>
        <p:nvSpPr>
          <p:cNvPr id="13" name="Rectangle 7" descr="008"/>
          <p:cNvSpPr>
            <a:spLocks noChangeArrowheads="1"/>
          </p:cNvSpPr>
          <p:nvPr/>
        </p:nvSpPr>
        <p:spPr bwMode="auto">
          <a:xfrm>
            <a:off x="428596" y="3571876"/>
            <a:ext cx="3857652" cy="150971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/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500298" y="1357298"/>
            <a:ext cx="4000528" cy="2071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0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 animBg="1"/>
      <p:bldP spid="162818" grpId="0" animBg="1" autoUpdateAnimBg="0"/>
      <p:bldP spid="162819" grpId="0" animBg="1" autoUpdateAnimBg="0"/>
      <p:bldP spid="162820" grpId="0" animBg="1" autoUpdateAnimBg="0"/>
      <p:bldP spid="162821" grpId="0" animBg="1" autoUpdateAnimBg="0"/>
      <p:bldP spid="162827" grpId="0" animBg="1" autoUpdateAnimBg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AutoShape 2">
            <a:hlinkHover r:id="" action="ppaction://noaction" highlightClick="1">
              <a:snd r:embed="rId4" name="BOLIDO.WAV"/>
            </a:hlinkHover>
          </p:cNvPr>
          <p:cNvSpPr>
            <a:spLocks noChangeArrowheads="1"/>
          </p:cNvSpPr>
          <p:nvPr/>
        </p:nvSpPr>
        <p:spPr bwMode="auto">
          <a:xfrm>
            <a:off x="611188" y="4351359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marL="457200" indent="-457200" algn="ctr"/>
            <a:endParaRPr lang="es-ES_tradnl" sz="2000"/>
          </a:p>
          <a:p>
            <a:pPr marL="457200" indent="-457200" algn="ctr"/>
            <a:endParaRPr lang="es-ES_tradnl" sz="2000"/>
          </a:p>
          <a:p>
            <a:pPr marL="457200" indent="-457200" algn="ctr">
              <a:buFontTx/>
              <a:buAutoNum type="alphaUcParenR"/>
            </a:pPr>
            <a:r>
              <a:rPr lang="es-ES_tradnl" b="1"/>
              <a:t>San Juan Evangelista </a:t>
            </a:r>
          </a:p>
          <a:p>
            <a:pPr marL="457200" indent="-457200" algn="ctr"/>
            <a:r>
              <a:rPr lang="es-ES_tradnl" b="1"/>
              <a:t>y San Ignacio</a:t>
            </a:r>
          </a:p>
          <a:p>
            <a:pPr marL="457200" indent="-457200" algn="ctr"/>
            <a:endParaRPr lang="es-ES_tradnl" b="1"/>
          </a:p>
          <a:p>
            <a:pPr marL="457200" indent="-457200" algn="ctr"/>
            <a:endParaRPr lang="es-ES_tradnl" sz="2000"/>
          </a:p>
        </p:txBody>
      </p:sp>
      <p:sp>
        <p:nvSpPr>
          <p:cNvPr id="246787" name="AutoShape 3"/>
          <p:cNvSpPr>
            <a:spLocks noChangeArrowheads="1"/>
          </p:cNvSpPr>
          <p:nvPr/>
        </p:nvSpPr>
        <p:spPr bwMode="auto">
          <a:xfrm>
            <a:off x="4787900" y="4351359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B) San Francisco de Sales </a:t>
            </a:r>
          </a:p>
          <a:p>
            <a:pPr algn="ctr"/>
            <a:r>
              <a:rPr lang="es-ES_tradnl" b="1"/>
              <a:t>Y Sagrado Corazón.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46788" name="AutoShape 4"/>
          <p:cNvSpPr>
            <a:spLocks noChangeArrowheads="1"/>
          </p:cNvSpPr>
          <p:nvPr/>
        </p:nvSpPr>
        <p:spPr bwMode="auto">
          <a:xfrm>
            <a:off x="609600" y="5591196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C) Basílica de María </a:t>
            </a:r>
          </a:p>
          <a:p>
            <a:pPr algn="ctr"/>
            <a:r>
              <a:rPr lang="es-ES_tradnl" b="1"/>
              <a:t>Auxiliadora y San Marcos.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4724400" y="5667396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D) San Pietro in Víncoli </a:t>
            </a:r>
          </a:p>
          <a:p>
            <a:pPr algn="ctr"/>
            <a:r>
              <a:rPr lang="es-ES_tradnl" b="1"/>
              <a:t>Y Valdocco.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8792" y="142852"/>
            <a:ext cx="8599488" cy="1157283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bg2"/>
                </a:solidFill>
                <a:latin typeface="Comic Sans MS" pitchFamily="66" charset="0"/>
              </a:rPr>
              <a:t>Iglesias construidas por Don Bosco: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357422" y="1293515"/>
            <a:ext cx="4813442" cy="2492675"/>
          </a:xfrm>
          <a:prstGeom prst="rect">
            <a:avLst/>
          </a:prstGeom>
        </p:spPr>
      </p:pic>
      <p:pic>
        <p:nvPicPr>
          <p:cNvPr id="9" name="8 Imagen" descr="maria m1.jpg"/>
          <p:cNvPicPr>
            <a:picLocks noChangeAspect="1"/>
          </p:cNvPicPr>
          <p:nvPr/>
        </p:nvPicPr>
        <p:blipFill>
          <a:blip r:embed="rId6"/>
          <a:srcRect l="16595" t="32740" b="11166"/>
          <a:stretch>
            <a:fillRect/>
          </a:stretch>
        </p:blipFill>
        <p:spPr>
          <a:xfrm>
            <a:off x="4714876" y="3838305"/>
            <a:ext cx="4143404" cy="16623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 autoUpdateAnimBg="0"/>
      <p:bldP spid="246787" grpId="0" animBg="1" autoUpdateAnimBg="0"/>
      <p:bldP spid="246788" grpId="0" animBg="1" autoUpdateAnimBg="0"/>
      <p:bldP spid="246789" grpId="0" animBg="1" autoUpdateAnimBg="0"/>
      <p:bldP spid="24679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5105400" y="428151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246786" name="AutoShape 2"/>
          <p:cNvSpPr>
            <a:spLocks noChangeArrowheads="1"/>
          </p:cNvSpPr>
          <p:nvPr/>
        </p:nvSpPr>
        <p:spPr bwMode="auto">
          <a:xfrm>
            <a:off x="381000" y="412911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800" dirty="0">
                <a:latin typeface="Arial" charset="0"/>
              </a:rPr>
              <a:t>a</a:t>
            </a:r>
            <a:r>
              <a:rPr lang="es-ES_tradnl" sz="1800" dirty="0" smtClean="0">
                <a:latin typeface="Arial" charset="0"/>
              </a:rPr>
              <a:t>. Dadme </a:t>
            </a:r>
            <a:r>
              <a:rPr lang="es-ES_tradnl" sz="1800" dirty="0">
                <a:latin typeface="Arial" charset="0"/>
              </a:rPr>
              <a:t>almas y </a:t>
            </a:r>
            <a:r>
              <a:rPr lang="es-ES_tradnl" sz="1800" dirty="0" smtClean="0">
                <a:latin typeface="Arial" charset="0"/>
              </a:rPr>
              <a:t>NADA demás</a:t>
            </a:r>
            <a:r>
              <a:rPr lang="es-ES_tradnl" sz="2400" dirty="0" smtClean="0">
                <a:latin typeface="Arial" charset="0"/>
              </a:rPr>
              <a:t> </a:t>
            </a:r>
            <a:endParaRPr lang="es-ES_tradnl" sz="2400" dirty="0">
              <a:latin typeface="Arial" charset="0"/>
            </a:endParaRPr>
          </a:p>
        </p:txBody>
      </p:sp>
      <p:sp>
        <p:nvSpPr>
          <p:cNvPr id="246787" name="AutoShape 3"/>
          <p:cNvSpPr>
            <a:spLocks noChangeArrowheads="1"/>
          </p:cNvSpPr>
          <p:nvPr/>
        </p:nvSpPr>
        <p:spPr bwMode="auto">
          <a:xfrm>
            <a:off x="4800600" y="565311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Devoción a la Auxiliadora </a:t>
            </a:r>
          </a:p>
        </p:txBody>
      </p:sp>
      <p:sp>
        <p:nvSpPr>
          <p:cNvPr id="246788" name="AutoShape 4"/>
          <p:cNvSpPr>
            <a:spLocks noChangeArrowheads="1"/>
          </p:cNvSpPr>
          <p:nvPr/>
        </p:nvSpPr>
        <p:spPr bwMode="auto">
          <a:xfrm>
            <a:off x="4800600" y="420531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Trabajo y templanza</a:t>
            </a: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71470" y="-24"/>
            <a:ext cx="928694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El lema de don Bosco dado a los salesianos es:</a:t>
            </a:r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76200" y="664371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46794" name="AutoShape 10"/>
          <p:cNvSpPr>
            <a:spLocks noChangeArrowheads="1"/>
          </p:cNvSpPr>
          <p:nvPr/>
        </p:nvSpPr>
        <p:spPr bwMode="auto">
          <a:xfrm>
            <a:off x="381000" y="565311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Salud, santidad, sabiduría</a:t>
            </a:r>
          </a:p>
        </p:txBody>
      </p:sp>
      <p:sp>
        <p:nvSpPr>
          <p:cNvPr id="13" name="Rectangle 7" descr="008"/>
          <p:cNvSpPr>
            <a:spLocks noChangeArrowheads="1"/>
          </p:cNvSpPr>
          <p:nvPr/>
        </p:nvSpPr>
        <p:spPr bwMode="auto">
          <a:xfrm>
            <a:off x="4572000" y="3857628"/>
            <a:ext cx="4321175" cy="15003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/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285984" y="1293515"/>
            <a:ext cx="4813442" cy="2492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8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5" grpId="0" animBg="1"/>
      <p:bldP spid="246786" grpId="0" animBg="1" autoUpdateAnimBg="0"/>
      <p:bldP spid="246787" grpId="0" animBg="1" autoUpdateAnimBg="0"/>
      <p:bldP spid="246788" grpId="0" animBg="1" autoUpdateAnimBg="0"/>
      <p:bldP spid="246789" grpId="0" animBg="1" autoUpdateAnimBg="0"/>
      <p:bldP spid="246794" grpId="0" animBg="1" autoUpdateAnimBg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7158" y="71414"/>
            <a:ext cx="8429652" cy="1085845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dirty="0" smtClean="0">
                <a:solidFill>
                  <a:schemeClr val="bg2"/>
                </a:solidFill>
                <a:latin typeface="Comic Sans MS" pitchFamily="66" charset="0"/>
              </a:rPr>
              <a:t>Cómo debemos estudiar a D. Bosco </a:t>
            </a:r>
          </a:p>
        </p:txBody>
      </p:sp>
      <p:sp>
        <p:nvSpPr>
          <p:cNvPr id="207875" name="AutoShape 1027"/>
          <p:cNvSpPr>
            <a:spLocks noChangeArrowheads="1"/>
          </p:cNvSpPr>
          <p:nvPr/>
        </p:nvSpPr>
        <p:spPr bwMode="auto">
          <a:xfrm>
            <a:off x="539750" y="456567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r>
              <a:rPr lang="es-ES_tradnl" sz="3200" b="1" dirty="0" smtClean="0"/>
              <a:t>A) Todas las anteriores</a:t>
            </a:r>
            <a:endParaRPr lang="es-ES_tradnl" sz="3200" b="1" dirty="0"/>
          </a:p>
          <a:p>
            <a:pPr algn="ctr"/>
            <a:endParaRPr lang="es-ES_tradnl" sz="3200" b="1" dirty="0"/>
          </a:p>
        </p:txBody>
      </p:sp>
      <p:sp>
        <p:nvSpPr>
          <p:cNvPr id="207876" name="AutoShape 1028"/>
          <p:cNvSpPr>
            <a:spLocks noChangeArrowheads="1"/>
          </p:cNvSpPr>
          <p:nvPr/>
        </p:nvSpPr>
        <p:spPr bwMode="auto">
          <a:xfrm>
            <a:off x="4716463" y="456567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 dirty="0"/>
              <a:t>B) </a:t>
            </a:r>
            <a:r>
              <a:rPr lang="es-ES_tradnl" sz="3200" b="1" dirty="0" smtClean="0"/>
              <a:t>Como Educador</a:t>
            </a:r>
            <a:endParaRPr lang="es-ES_tradnl" sz="3200" b="1" dirty="0"/>
          </a:p>
        </p:txBody>
      </p:sp>
      <p:sp>
        <p:nvSpPr>
          <p:cNvPr id="207877" name="AutoShape 1029">
            <a:hlinkHover r:id="" action="ppaction://noaction" highlightClick="1">
              <a:snd r:embed="rId2" name="LASER.WAV"/>
            </a:hlinkHover>
          </p:cNvPr>
          <p:cNvSpPr>
            <a:spLocks noChangeArrowheads="1"/>
          </p:cNvSpPr>
          <p:nvPr/>
        </p:nvSpPr>
        <p:spPr bwMode="auto">
          <a:xfrm>
            <a:off x="533400" y="588171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/>
              <a:t>C</a:t>
            </a:r>
            <a:r>
              <a:rPr lang="es-ES_tradnl" sz="2800" b="1" dirty="0" smtClean="0"/>
              <a:t>) ) Como Fundador</a:t>
            </a:r>
            <a:endParaRPr lang="es-ES_tradnl" sz="2800" b="1" dirty="0"/>
          </a:p>
        </p:txBody>
      </p:sp>
      <p:sp>
        <p:nvSpPr>
          <p:cNvPr id="207878" name="AutoShape 1030"/>
          <p:cNvSpPr>
            <a:spLocks noChangeArrowheads="1"/>
          </p:cNvSpPr>
          <p:nvPr/>
        </p:nvSpPr>
        <p:spPr bwMode="auto">
          <a:xfrm>
            <a:off x="4724400" y="588171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/>
              <a:t>D) </a:t>
            </a:r>
            <a:r>
              <a:rPr lang="es-ES_tradnl" sz="2800" b="1" dirty="0" smtClean="0"/>
              <a:t>Como maestro de vida </a:t>
            </a:r>
            <a:endParaRPr lang="es-ES_tradnl" sz="2800" b="1" dirty="0"/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357421" y="1214422"/>
            <a:ext cx="4828223" cy="2500330"/>
          </a:xfrm>
          <a:prstGeom prst="rect">
            <a:avLst/>
          </a:prstGeom>
        </p:spPr>
      </p:pic>
      <p:pic>
        <p:nvPicPr>
          <p:cNvPr id="9" name="8 Imagen" descr="imagesCAU841HS.jpg"/>
          <p:cNvPicPr>
            <a:picLocks noChangeAspect="1"/>
          </p:cNvPicPr>
          <p:nvPr/>
        </p:nvPicPr>
        <p:blipFill>
          <a:blip r:embed="rId4"/>
          <a:srcRect b="16783"/>
          <a:stretch>
            <a:fillRect/>
          </a:stretch>
        </p:blipFill>
        <p:spPr>
          <a:xfrm>
            <a:off x="500034" y="3794655"/>
            <a:ext cx="3929090" cy="1860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  <p:bldP spid="207875" grpId="0" animBg="1" autoUpdateAnimBg="0"/>
      <p:bldP spid="207876" grpId="0" animBg="1" autoUpdateAnimBg="0"/>
      <p:bldP spid="207877" grpId="0" animBg="1" autoUpdateAnimBg="0"/>
      <p:bldP spid="20787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609600" y="4613708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600" b="1"/>
              <a:t>A) Dos décadas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32451" name="AutoShape 3">
            <a:hlinkHover r:id="" action="ppaction://noaction" highlightClick="1">
              <a:snd r:embed="rId3" name="TECLA.WAV"/>
            </a:hlinkHover>
          </p:cNvPr>
          <p:cNvSpPr>
            <a:spLocks noChangeArrowheads="1"/>
          </p:cNvSpPr>
          <p:nvPr/>
        </p:nvSpPr>
        <p:spPr bwMode="auto">
          <a:xfrm>
            <a:off x="4800600" y="4613708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4000" b="1"/>
              <a:t>B) Tres  décadas</a:t>
            </a: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4800600" y="588171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 dirty="0" smtClean="0"/>
              <a:t>D) </a:t>
            </a:r>
            <a:r>
              <a:rPr lang="es-ES_tradnl" sz="3600" b="1" dirty="0"/>
              <a:t>Cuatro  décadas</a:t>
            </a:r>
            <a:r>
              <a:rPr lang="es-ES_tradnl" sz="2000" dirty="0"/>
              <a:t> 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602348" y="5804308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 dirty="0" smtClean="0"/>
              <a:t>C) </a:t>
            </a:r>
            <a:r>
              <a:rPr lang="es-ES_tradnl" sz="3600" b="1" dirty="0"/>
              <a:t>Cinco  décadas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03254" y="142852"/>
            <a:ext cx="8383588" cy="942969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4000" b="1" dirty="0" smtClean="0">
                <a:solidFill>
                  <a:schemeClr val="bg2"/>
                </a:solidFill>
                <a:latin typeface="Comic Sans MS" pitchFamily="66" charset="0"/>
              </a:rPr>
              <a:t>Las MO es</a:t>
            </a:r>
            <a:r>
              <a:rPr lang="es-CO" sz="4000" b="1" dirty="0" err="1" smtClean="0">
                <a:solidFill>
                  <a:schemeClr val="bg2"/>
                </a:solidFill>
                <a:latin typeface="Comic Sans MS" pitchFamily="66" charset="0"/>
              </a:rPr>
              <a:t>tán</a:t>
            </a:r>
            <a:r>
              <a:rPr lang="es-CO" sz="4000" b="1" dirty="0" smtClean="0">
                <a:solidFill>
                  <a:schemeClr val="bg2"/>
                </a:solidFill>
                <a:latin typeface="Comic Sans MS" pitchFamily="66" charset="0"/>
              </a:rPr>
              <a:t> estructuradas en:</a:t>
            </a:r>
            <a:endParaRPr lang="es-ES_tradnl" sz="4000" b="1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1847501" y="1214422"/>
            <a:ext cx="4966173" cy="2571768"/>
          </a:xfrm>
          <a:prstGeom prst="rect">
            <a:avLst/>
          </a:prstGeom>
        </p:spPr>
      </p:pic>
      <p:pic>
        <p:nvPicPr>
          <p:cNvPr id="9" name="8 Imagen" descr="scrapeenet_cropper_201308291446583bSe8g.jpg"/>
          <p:cNvPicPr>
            <a:picLocks noChangeAspect="1"/>
          </p:cNvPicPr>
          <p:nvPr/>
        </p:nvPicPr>
        <p:blipFill>
          <a:blip r:embed="rId5" cstate="print"/>
          <a:srcRect t="12500" b="22916"/>
          <a:stretch>
            <a:fillRect/>
          </a:stretch>
        </p:blipFill>
        <p:spPr>
          <a:xfrm>
            <a:off x="4857752" y="3940878"/>
            <a:ext cx="4000528" cy="17741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nimBg="1" autoUpdateAnimBg="0"/>
      <p:bldP spid="232451" grpId="0" animBg="1" autoUpdateAnimBg="0"/>
      <p:bldP spid="232452" grpId="0" animBg="1" autoUpdateAnimBg="0"/>
      <p:bldP spid="232453" grpId="0" animBg="1" autoUpdateAnimBg="0"/>
      <p:bldP spid="23245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050"/>
          <p:cNvSpPr>
            <a:spLocks noChangeArrowheads="1"/>
          </p:cNvSpPr>
          <p:nvPr/>
        </p:nvSpPr>
        <p:spPr bwMode="auto">
          <a:xfrm>
            <a:off x="539750" y="4124346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b="1"/>
              <a:t>A) Amor- alegría- acogida</a:t>
            </a:r>
          </a:p>
          <a:p>
            <a:pPr algn="ctr"/>
            <a:endParaRPr lang="es-ES_tradnl" b="1"/>
          </a:p>
          <a:p>
            <a:pPr algn="ctr"/>
            <a:endParaRPr lang="es-ES_tradnl" sz="2000"/>
          </a:p>
        </p:txBody>
      </p:sp>
      <p:sp>
        <p:nvSpPr>
          <p:cNvPr id="236547" name="AutoShape 2051"/>
          <p:cNvSpPr>
            <a:spLocks noChangeArrowheads="1"/>
          </p:cNvSpPr>
          <p:nvPr/>
        </p:nvSpPr>
        <p:spPr bwMode="auto">
          <a:xfrm>
            <a:off x="4787900" y="4124346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B) Razón- amor- amorevolezza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36548" name="AutoShape 2052">
            <a:hlinkHover r:id="" action="ppaction://noaction" highlightClick="1">
              <a:snd r:embed="rId4" name="BOLIDO.WAV"/>
            </a:hlinkHover>
          </p:cNvPr>
          <p:cNvSpPr>
            <a:spLocks noChangeArrowheads="1"/>
          </p:cNvSpPr>
          <p:nvPr/>
        </p:nvSpPr>
        <p:spPr bwMode="auto">
          <a:xfrm>
            <a:off x="611188" y="5492771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C) Razón -religión- amor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36549" name="AutoShape 2053"/>
          <p:cNvSpPr>
            <a:spLocks noChangeArrowheads="1"/>
          </p:cNvSpPr>
          <p:nvPr/>
        </p:nvSpPr>
        <p:spPr bwMode="auto">
          <a:xfrm>
            <a:off x="4859338" y="5492771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000"/>
              <a:t>D) </a:t>
            </a:r>
            <a:r>
              <a:rPr lang="es-ES_tradnl" sz="2100" b="1"/>
              <a:t>Amorevolezza- relax- libertad</a:t>
            </a:r>
            <a:endParaRPr lang="es-ES_tradnl" sz="2100" b="1">
              <a:solidFill>
                <a:srgbClr val="FFFFFF"/>
              </a:solidFill>
            </a:endParaRPr>
          </a:p>
        </p:txBody>
      </p:sp>
      <p:sp>
        <p:nvSpPr>
          <p:cNvPr id="236550" name="Rectangle 2054"/>
          <p:cNvSpPr>
            <a:spLocks noGrp="1" noChangeArrowheads="1"/>
          </p:cNvSpPr>
          <p:nvPr>
            <p:ph type="ctrTitle"/>
          </p:nvPr>
        </p:nvSpPr>
        <p:spPr>
          <a:xfrm>
            <a:off x="438208" y="142852"/>
            <a:ext cx="8348634" cy="1014407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Comic Sans MS" pitchFamily="66" charset="0"/>
              </a:rPr>
              <a:t>Los pilares del sistema preventivo son:</a:t>
            </a:r>
          </a:p>
        </p:txBody>
      </p:sp>
      <p:sp>
        <p:nvSpPr>
          <p:cNvPr id="236551" name="Rectangle 2055" descr="photo160"/>
          <p:cNvSpPr>
            <a:spLocks noChangeArrowheads="1"/>
          </p:cNvSpPr>
          <p:nvPr/>
        </p:nvSpPr>
        <p:spPr bwMode="auto">
          <a:xfrm>
            <a:off x="468313" y="5143512"/>
            <a:ext cx="4175125" cy="150019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6" cstate="print"/>
          <a:srcRect l="821" r="5882"/>
          <a:stretch>
            <a:fillRect/>
          </a:stretch>
        </p:blipFill>
        <p:spPr>
          <a:xfrm>
            <a:off x="1847501" y="1214422"/>
            <a:ext cx="4966173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nimBg="1" autoUpdateAnimBg="0"/>
      <p:bldP spid="236547" grpId="0" animBg="1" autoUpdateAnimBg="0"/>
      <p:bldP spid="236548" grpId="0" animBg="1" autoUpdateAnimBg="0"/>
      <p:bldP spid="236549" grpId="0" animBg="1" autoUpdateAnimBg="0"/>
      <p:bldP spid="236550" grpId="0" animBg="1" autoUpdateAnimBg="0"/>
      <p:bldP spid="2365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762000" y="4419624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381000" y="4343424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latin typeface="Arial" charset="0"/>
              </a:rPr>
              <a:t>a. JUNIO 05 DE 1841</a:t>
            </a:r>
          </a:p>
        </p:txBody>
      </p:sp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4800600" y="5867424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DICIEMBRE 08 DE 1855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4800600" y="4419624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ENERO 31 DE 1845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4314" y="-24"/>
            <a:ext cx="8715404" cy="857248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La fecha de la Ordenación de Don Bosco es: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76200" y="6858024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381000" y="5867424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solidFill>
                  <a:schemeClr val="bg1"/>
                </a:solidFill>
                <a:latin typeface="Arial" charset="0"/>
              </a:rPr>
              <a:t>b. </a:t>
            </a:r>
            <a:r>
              <a:rPr lang="es-ES_tradnl" sz="2400" dirty="0">
                <a:latin typeface="Arial" charset="0"/>
              </a:rPr>
              <a:t>AGOSTO</a:t>
            </a:r>
            <a:r>
              <a:rPr lang="es-ES_tradnl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2400" dirty="0">
                <a:latin typeface="Arial" charset="0"/>
              </a:rPr>
              <a:t>16  DE 1835</a:t>
            </a:r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1990377" y="928670"/>
            <a:ext cx="4724763" cy="2446752"/>
          </a:xfrm>
          <a:prstGeom prst="rect">
            <a:avLst/>
          </a:prstGeom>
        </p:spPr>
      </p:pic>
      <p:pic>
        <p:nvPicPr>
          <p:cNvPr id="16386" name="Picture 2" descr="E:\Don Bosco\Imagen11.png"/>
          <p:cNvPicPr>
            <a:picLocks noChangeAspect="1" noChangeArrowheads="1"/>
          </p:cNvPicPr>
          <p:nvPr/>
        </p:nvPicPr>
        <p:blipFill>
          <a:blip r:embed="rId4"/>
          <a:srcRect b="26836"/>
          <a:stretch>
            <a:fillRect/>
          </a:stretch>
        </p:blipFill>
        <p:spPr bwMode="auto">
          <a:xfrm>
            <a:off x="428596" y="3753780"/>
            <a:ext cx="3857652" cy="146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91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nimBg="1"/>
      <p:bldP spid="130050" grpId="0" animBg="1" autoUpdateAnimBg="0"/>
      <p:bldP spid="130051" grpId="0" animBg="1" autoUpdateAnimBg="0"/>
      <p:bldP spid="130052" grpId="0" animBg="1" autoUpdateAnimBg="0"/>
      <p:bldP spid="130053" grpId="0" animBg="1" autoUpdateAnimBg="0"/>
      <p:bldP spid="13005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2">
            <a:hlinkHover r:id="" action="ppaction://noaction" highlightClick="1">
              <a:snd r:embed="rId4" name="CLIC.WAV"/>
            </a:hlinkHover>
          </p:cNvPr>
          <p:cNvSpPr>
            <a:spLocks noChangeArrowheads="1"/>
          </p:cNvSpPr>
          <p:nvPr/>
        </p:nvSpPr>
        <p:spPr bwMode="auto">
          <a:xfrm>
            <a:off x="467544" y="480102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endParaRPr lang="es-ES_tradnl" sz="2000" dirty="0"/>
          </a:p>
          <a:p>
            <a:pPr algn="ctr"/>
            <a:r>
              <a:rPr lang="es-ES_tradnl" b="1" dirty="0"/>
              <a:t>A) </a:t>
            </a:r>
            <a:r>
              <a:rPr lang="es-ES_tradnl" b="1" dirty="0" smtClean="0"/>
              <a:t>CASA PINARDI</a:t>
            </a:r>
            <a:endParaRPr lang="es-ES_tradnl" b="1" dirty="0"/>
          </a:p>
          <a:p>
            <a:pPr algn="ctr"/>
            <a:endParaRPr lang="es-ES_tradnl" b="1" dirty="0"/>
          </a:p>
          <a:p>
            <a:pPr algn="ctr"/>
            <a:endParaRPr lang="es-ES_tradnl" sz="2000" dirty="0"/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>
            <a:off x="4644008" y="4801020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/>
              <a:t>B) </a:t>
            </a:r>
            <a:r>
              <a:rPr lang="es-ES_tradnl" b="1" dirty="0" smtClean="0"/>
              <a:t>CASA IBECCHI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>
            <a:off x="395536" y="5953148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/>
              <a:t>C) </a:t>
            </a:r>
            <a:r>
              <a:rPr lang="es-ES_tradnl" b="1" dirty="0" smtClean="0"/>
              <a:t>CASA MORETTA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328709" name="AutoShape 5"/>
          <p:cNvSpPr>
            <a:spLocks noChangeArrowheads="1"/>
          </p:cNvSpPr>
          <p:nvPr/>
        </p:nvSpPr>
        <p:spPr bwMode="auto">
          <a:xfrm>
            <a:off x="4788024" y="5953148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/>
              <a:t>D) </a:t>
            </a:r>
            <a:r>
              <a:rPr lang="es-ES_tradnl" b="1" dirty="0" smtClean="0"/>
              <a:t>CASA BIGLIONE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31540" y="142852"/>
            <a:ext cx="7412360" cy="642942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54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es-ES_tradnl" dirty="0" smtClean="0">
                <a:solidFill>
                  <a:schemeClr val="bg2"/>
                </a:solidFill>
                <a:latin typeface="Comic Sans MS" pitchFamily="66" charset="0"/>
              </a:rPr>
              <a:t>Qué  </a:t>
            </a:r>
            <a:r>
              <a:rPr lang="es-ES_tradnl" sz="4000" dirty="0" smtClean="0">
                <a:solidFill>
                  <a:schemeClr val="bg2"/>
                </a:solidFill>
                <a:latin typeface="Comic Sans MS" pitchFamily="66" charset="0"/>
              </a:rPr>
              <a:t>casa es?</a:t>
            </a:r>
          </a:p>
        </p:txBody>
      </p:sp>
      <p:pic>
        <p:nvPicPr>
          <p:cNvPr id="8" name="7 Imagen" descr="CASA IBECCHI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857232"/>
            <a:ext cx="5857916" cy="3414630"/>
          </a:xfrm>
          <a:prstGeom prst="rect">
            <a:avLst/>
          </a:prstGeom>
        </p:spPr>
      </p:pic>
      <p:pic>
        <p:nvPicPr>
          <p:cNvPr id="9" name="8 Imagen" descr="Bic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357694"/>
            <a:ext cx="4214842" cy="12909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nimBg="1" autoUpdateAnimBg="0"/>
      <p:bldP spid="328708" grpId="0" animBg="1" autoUpdateAnimBg="0"/>
      <p:bldP spid="328709" grpId="0" animBg="1" autoUpdateAnimBg="0"/>
      <p:bldP spid="32871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5257800" y="548640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226306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 Renato Ziggiotti </a:t>
            </a:r>
          </a:p>
        </p:txBody>
      </p:sp>
      <p:sp>
        <p:nvSpPr>
          <p:cNvPr id="226307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Luis Variara </a:t>
            </a:r>
          </a:p>
        </p:txBody>
      </p:sp>
      <p:sp>
        <p:nvSpPr>
          <p:cNvPr id="226308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Eugenio Ceria 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00128" y="0"/>
            <a:ext cx="777240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Es el fundador de la comunidad  de los Sagrados Corazones:</a:t>
            </a:r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26314" name="AutoShape 10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Juan Bautista Lemoyne</a:t>
            </a:r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143108" y="1285860"/>
            <a:ext cx="4724763" cy="2446752"/>
          </a:xfrm>
          <a:prstGeom prst="rect">
            <a:avLst/>
          </a:prstGeom>
        </p:spPr>
      </p:pic>
      <p:pic>
        <p:nvPicPr>
          <p:cNvPr id="15" name="14 Imagen" descr="Bic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929198"/>
            <a:ext cx="4214842" cy="1290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45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5" grpId="0" animBg="1"/>
      <p:bldP spid="226306" grpId="0" animBg="1" autoUpdateAnimBg="0"/>
      <p:bldP spid="226307" grpId="0" animBg="1" autoUpdateAnimBg="0"/>
      <p:bldP spid="226308" grpId="0" animBg="1" autoUpdateAnimBg="0"/>
      <p:bldP spid="226309" grpId="0" animBg="1" autoUpdateAnimBg="0"/>
      <p:bldP spid="22631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105400" y="548640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132098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AGOSTO 16  DE 1888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ENERO 31 DE 1888</a:t>
            </a:r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ENERO 31 DE 1875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1414"/>
            <a:ext cx="7772400" cy="838216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La fecha de la muerte  de Don Bosco es: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32107" name="AutoShape 11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AGOSTO 16 DE 1875</a:t>
            </a:r>
          </a:p>
        </p:txBody>
      </p:sp>
      <p:pic>
        <p:nvPicPr>
          <p:cNvPr id="15" name="14 Imagen" descr="200px-Rua1.jpg"/>
          <p:cNvPicPr>
            <a:picLocks noChangeAspect="1"/>
          </p:cNvPicPr>
          <p:nvPr/>
        </p:nvPicPr>
        <p:blipFill>
          <a:blip r:embed="rId3"/>
          <a:srcRect t="8510" b="14893"/>
          <a:stretch>
            <a:fillRect/>
          </a:stretch>
        </p:blipFill>
        <p:spPr>
          <a:xfrm>
            <a:off x="4786314" y="4786322"/>
            <a:ext cx="4000528" cy="1714512"/>
          </a:xfrm>
          <a:prstGeom prst="rect">
            <a:avLst/>
          </a:prstGeom>
        </p:spPr>
      </p:pic>
      <p:pic>
        <p:nvPicPr>
          <p:cNvPr id="16" name="15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143108" y="1071546"/>
            <a:ext cx="4724763" cy="266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4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132098" grpId="0" animBg="1" autoUpdateAnimBg="0"/>
      <p:bldP spid="132099" grpId="0" animBg="1" autoUpdateAnimBg="0"/>
      <p:bldP spid="132100" grpId="0" animBg="1" autoUpdateAnimBg="0"/>
      <p:bldP spid="132101" grpId="0" animBg="1" autoUpdateAnimBg="0"/>
      <p:bldP spid="13210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>
            <a:hlinkHover r:id="" action="ppaction://noaction" highlightClick="1">
              <a:snd r:embed="rId3" name="LASER.WAV"/>
            </a:hlinkHover>
          </p:cNvPr>
          <p:cNvSpPr>
            <a:spLocks noChangeArrowheads="1"/>
          </p:cNvSpPr>
          <p:nvPr/>
        </p:nvSpPr>
        <p:spPr bwMode="auto">
          <a:xfrm>
            <a:off x="609600" y="461964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2800" b="1"/>
              <a:t>A) 24 de Mayo de 1814 </a:t>
            </a:r>
          </a:p>
          <a:p>
            <a:pPr algn="ctr"/>
            <a:endParaRPr lang="es-ES_tradnl" sz="2800" b="1"/>
          </a:p>
          <a:p>
            <a:pPr algn="ctr"/>
            <a:endParaRPr lang="es-ES_tradnl" sz="2800" b="1"/>
          </a:p>
        </p:txBody>
      </p:sp>
      <p:sp>
        <p:nvSpPr>
          <p:cNvPr id="242691" name="AutoShape 3"/>
          <p:cNvSpPr>
            <a:spLocks noChangeArrowheads="1"/>
          </p:cNvSpPr>
          <p:nvPr/>
        </p:nvSpPr>
        <p:spPr bwMode="auto">
          <a:xfrm>
            <a:off x="4800600" y="4619647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/>
              <a:t>B) </a:t>
            </a:r>
            <a:r>
              <a:rPr lang="es-ES_tradnl" sz="2800" b="1" dirty="0" smtClean="0"/>
              <a:t>24 de Mayo  </a:t>
            </a:r>
            <a:r>
              <a:rPr lang="es-ES_tradnl" sz="2800" b="1" dirty="0"/>
              <a:t>de </a:t>
            </a:r>
            <a:r>
              <a:rPr lang="es-ES_tradnl" sz="2800" b="1" dirty="0" smtClean="0"/>
              <a:t>1816</a:t>
            </a:r>
            <a:endParaRPr lang="es-ES_tradnl" sz="2800" b="1" dirty="0"/>
          </a:p>
        </p:txBody>
      </p:sp>
      <p:sp>
        <p:nvSpPr>
          <p:cNvPr id="242692" name="AutoShape 4"/>
          <p:cNvSpPr>
            <a:spLocks noChangeArrowheads="1"/>
          </p:cNvSpPr>
          <p:nvPr/>
        </p:nvSpPr>
        <p:spPr bwMode="auto">
          <a:xfrm>
            <a:off x="611188" y="581027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 dirty="0"/>
              <a:t>C) </a:t>
            </a:r>
            <a:r>
              <a:rPr lang="es-ES_tradnl" sz="3200" b="1" dirty="0" smtClean="0"/>
              <a:t>24 de Mayo de </a:t>
            </a:r>
            <a:r>
              <a:rPr lang="es-ES_tradnl" sz="3200" b="1" dirty="0"/>
              <a:t>1822</a:t>
            </a:r>
          </a:p>
        </p:txBody>
      </p:sp>
      <p:sp>
        <p:nvSpPr>
          <p:cNvPr id="242693" name="AutoShape 5"/>
          <p:cNvSpPr>
            <a:spLocks noChangeArrowheads="1"/>
          </p:cNvSpPr>
          <p:nvPr/>
        </p:nvSpPr>
        <p:spPr bwMode="auto">
          <a:xfrm>
            <a:off x="4932363" y="581027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r>
              <a:rPr lang="es-ES_tradnl" sz="2800" b="1"/>
              <a:t>D) 24 de Mayo de 1815</a:t>
            </a:r>
          </a:p>
          <a:p>
            <a:pPr algn="ctr"/>
            <a:r>
              <a:rPr lang="es-ES_tradnl" sz="2000"/>
              <a:t> </a:t>
            </a:r>
            <a:endParaRPr lang="es-ES_tradnl" sz="2000">
              <a:solidFill>
                <a:srgbClr val="FFFFFF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06" y="142852"/>
            <a:ext cx="8843906" cy="1012844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2800" dirty="0" smtClean="0">
                <a:solidFill>
                  <a:schemeClr val="bg2"/>
                </a:solidFill>
                <a:latin typeface="Comic Sans MS" pitchFamily="66" charset="0"/>
              </a:rPr>
              <a:t>PÍO VII establece la fiesta de María Auxiliadora el: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143108" y="1285860"/>
            <a:ext cx="4724763" cy="2446752"/>
          </a:xfrm>
          <a:prstGeom prst="rect">
            <a:avLst/>
          </a:prstGeom>
        </p:spPr>
      </p:pic>
      <p:pic>
        <p:nvPicPr>
          <p:cNvPr id="9" name="8 Imagen" descr="image14226A[1].jpg"/>
          <p:cNvPicPr>
            <a:picLocks noChangeAspect="1"/>
          </p:cNvPicPr>
          <p:nvPr/>
        </p:nvPicPr>
        <p:blipFill>
          <a:blip r:embed="rId5"/>
          <a:srcRect t="7143" b="21965"/>
          <a:stretch>
            <a:fillRect/>
          </a:stretch>
        </p:blipFill>
        <p:spPr>
          <a:xfrm>
            <a:off x="571472" y="3867171"/>
            <a:ext cx="4143404" cy="171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 autoUpdateAnimBg="0"/>
      <p:bldP spid="242691" grpId="0" animBg="1" autoUpdateAnimBg="0"/>
      <p:bldP spid="242692" grpId="0" animBg="1" autoUpdateAnimBg="0"/>
      <p:bldP spid="242693" grpId="0" animBg="1" autoUpdateAnimBg="0"/>
      <p:bldP spid="24269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AutoShape 1026"/>
          <p:cNvSpPr>
            <a:spLocks noChangeArrowheads="1"/>
          </p:cNvSpPr>
          <p:nvPr/>
        </p:nvSpPr>
        <p:spPr bwMode="auto">
          <a:xfrm>
            <a:off x="611188" y="37893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Soportar hambre y sed</a:t>
            </a:r>
            <a:endParaRPr lang="es-ES_tradnl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35" name="AutoShape 1027"/>
          <p:cNvSpPr>
            <a:spLocks noChangeArrowheads="1"/>
          </p:cNvSpPr>
          <p:nvPr/>
        </p:nvSpPr>
        <p:spPr bwMode="auto">
          <a:xfrm>
            <a:off x="4787900" y="3789363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B) Soportar las personas</a:t>
            </a:r>
            <a:endParaRPr lang="es-ES_tradnl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36" name="AutoShape 1028">
            <a:hlinkHover r:id="" action="ppaction://noaction" highlightClick="1">
              <a:snd r:embed="rId4" name="LATIGO.WAV"/>
            </a:hlinkHover>
          </p:cNvPr>
          <p:cNvSpPr>
            <a:spLocks noChangeArrowheads="1"/>
          </p:cNvSpPr>
          <p:nvPr/>
        </p:nvSpPr>
        <p:spPr bwMode="auto">
          <a:xfrm>
            <a:off x="609600" y="50292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_tradnl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Soportar el clima</a:t>
            </a:r>
            <a:endParaRPr lang="es-ES_tradnl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37" name="AutoShape 1029"/>
          <p:cNvSpPr>
            <a:spLocks noChangeArrowheads="1"/>
          </p:cNvSpPr>
          <p:nvPr/>
        </p:nvSpPr>
        <p:spPr bwMode="auto">
          <a:xfrm>
            <a:off x="4859338" y="508476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El trabajo</a:t>
            </a:r>
            <a:endParaRPr lang="es-ES_tradnl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3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247092" cy="1657350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b="1" dirty="0" smtClean="0">
                <a:solidFill>
                  <a:schemeClr val="bg2"/>
                </a:solidFill>
                <a:latin typeface="Comic Sans MS" pitchFamily="66" charset="0"/>
              </a:rPr>
              <a:t>D. Bosco recomendaba como forma  de mortificación</a:t>
            </a:r>
          </a:p>
        </p:txBody>
      </p:sp>
      <p:pic>
        <p:nvPicPr>
          <p:cNvPr id="9" name="8 Imagen" descr="imagi5.jpg"/>
          <p:cNvPicPr>
            <a:picLocks noChangeAspect="1"/>
          </p:cNvPicPr>
          <p:nvPr/>
        </p:nvPicPr>
        <p:blipFill>
          <a:blip r:embed="rId5"/>
          <a:srcRect l="6250" t="12500" r="5468" b="35416"/>
          <a:stretch>
            <a:fillRect/>
          </a:stretch>
        </p:blipFill>
        <p:spPr>
          <a:xfrm rot="10800000" flipV="1">
            <a:off x="571472" y="3071810"/>
            <a:ext cx="4071966" cy="177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 autoUpdateAnimBg="0"/>
      <p:bldP spid="248835" grpId="0" animBg="1" autoUpdateAnimBg="0"/>
      <p:bldP spid="248836" grpId="0" animBg="1" autoUpdateAnimBg="0"/>
      <p:bldP spid="248837" grpId="0" animBg="1" autoUpdateAnimBg="0"/>
      <p:bldP spid="24883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42852"/>
            <a:ext cx="7920037" cy="1350977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2800" dirty="0" smtClean="0">
                <a:solidFill>
                  <a:schemeClr val="bg2"/>
                </a:solidFill>
                <a:latin typeface="Comic Sans MS" pitchFamily="66" charset="0"/>
              </a:rPr>
              <a:t>UNA DE ESTAS COMUNIDADES NO FUE FUNDADA POR D. BOSCO</a:t>
            </a:r>
          </a:p>
        </p:txBody>
      </p:sp>
      <p:sp>
        <p:nvSpPr>
          <p:cNvPr id="191491" name="AutoShape 3"/>
          <p:cNvSpPr>
            <a:spLocks noChangeArrowheads="1"/>
          </p:cNvSpPr>
          <p:nvPr/>
        </p:nvSpPr>
        <p:spPr bwMode="auto">
          <a:xfrm>
            <a:off x="539750" y="422436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marL="514350" indent="-514350" algn="ctr">
              <a:buAutoNum type="alphaUcParenR"/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SALESIANOS DE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DON BOSCO</a:t>
            </a:r>
            <a:endParaRPr lang="es-ES_tradnl" b="1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1492" name="AutoShape 4">
            <a:hlinkHover r:id="" action="ppaction://noaction" highlightClick="1">
              <a:snd r:embed="rId2" name="BOLIDO.WAV"/>
            </a:hlinkHover>
          </p:cNvPr>
          <p:cNvSpPr>
            <a:spLocks noChangeArrowheads="1"/>
          </p:cNvSpPr>
          <p:nvPr/>
        </p:nvSpPr>
        <p:spPr bwMode="auto">
          <a:xfrm>
            <a:off x="4859338" y="422436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B)VOLUNTARIAS 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 DON BOSCO</a:t>
            </a:r>
            <a:endParaRPr lang="es-ES_tradnl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533400" y="582932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C)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HIJAS DE MARIA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AUXILIADORA </a:t>
            </a:r>
            <a:endParaRPr lang="es-ES_tradnl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4859338" y="588171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D)COOPERADORES </a:t>
            </a:r>
          </a:p>
          <a:p>
            <a:pPr algn="ctr"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SALESIANOS</a:t>
            </a:r>
            <a:endParaRPr lang="es-ES_tradnl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143108" y="1482314"/>
            <a:ext cx="4724763" cy="2446752"/>
          </a:xfrm>
          <a:prstGeom prst="rect">
            <a:avLst/>
          </a:prstGeom>
        </p:spPr>
      </p:pic>
      <p:pic>
        <p:nvPicPr>
          <p:cNvPr id="9" name="8 Imagen" descr="sfondodesktop3141.jpg"/>
          <p:cNvPicPr>
            <a:picLocks noChangeAspect="1"/>
          </p:cNvPicPr>
          <p:nvPr/>
        </p:nvPicPr>
        <p:blipFill>
          <a:blip r:embed="rId4" cstate="print"/>
          <a:srcRect b="44792"/>
          <a:stretch>
            <a:fillRect/>
          </a:stretch>
        </p:blipFill>
        <p:spPr>
          <a:xfrm>
            <a:off x="4786314" y="4143380"/>
            <a:ext cx="4286248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87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nimBg="1" autoUpdateAnimBg="0"/>
      <p:bldP spid="191491" grpId="0" animBg="1" autoUpdateAnimBg="0"/>
      <p:bldP spid="191492" grpId="0" animBg="1" autoUpdateAnimBg="0"/>
      <p:bldP spid="191493" grpId="0" animBg="1" autoUpdateAnimBg="0"/>
      <p:bldP spid="19149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AutoShape 2050"/>
          <p:cNvSpPr>
            <a:spLocks noChangeArrowheads="1"/>
          </p:cNvSpPr>
          <p:nvPr/>
        </p:nvSpPr>
        <p:spPr bwMode="auto">
          <a:xfrm>
            <a:off x="611188" y="435293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2800" b="1"/>
              <a:t>A) Desarrollo de la mente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44739" name="AutoShape 2051">
            <a:hlinkHover r:id="" action="ppaction://noaction" highlightClick="1">
              <a:snd r:embed="rId3" name="TECLA.WAV"/>
            </a:hlinkHover>
          </p:cNvPr>
          <p:cNvSpPr>
            <a:spLocks noChangeArrowheads="1"/>
          </p:cNvSpPr>
          <p:nvPr/>
        </p:nvSpPr>
        <p:spPr bwMode="auto">
          <a:xfrm>
            <a:off x="4859338" y="4352937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B) Escuela de santidad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44740" name="AutoShape 2052"/>
          <p:cNvSpPr>
            <a:spLocks noChangeArrowheads="1"/>
          </p:cNvSpPr>
          <p:nvPr/>
        </p:nvSpPr>
        <p:spPr bwMode="auto">
          <a:xfrm>
            <a:off x="609600" y="559277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C</a:t>
            </a:r>
            <a:r>
              <a:rPr lang="es-ES_tradnl" sz="2300" b="1"/>
              <a:t>) Riqueza cultural y espiritual</a:t>
            </a:r>
            <a:endParaRPr lang="es-ES_tradnl" sz="2300" b="1">
              <a:solidFill>
                <a:srgbClr val="FFFFFF"/>
              </a:solidFill>
            </a:endParaRPr>
          </a:p>
        </p:txBody>
      </p:sp>
      <p:sp>
        <p:nvSpPr>
          <p:cNvPr id="244741" name="AutoShape 2053"/>
          <p:cNvSpPr>
            <a:spLocks noChangeArrowheads="1"/>
          </p:cNvSpPr>
          <p:nvPr/>
        </p:nvSpPr>
        <p:spPr bwMode="auto">
          <a:xfrm>
            <a:off x="4932363" y="564833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D) Todas las anteriores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44742" name="Rectangle 2054"/>
          <p:cNvSpPr>
            <a:spLocks noGrp="1" noChangeArrowheads="1"/>
          </p:cNvSpPr>
          <p:nvPr>
            <p:ph type="ctrTitle"/>
          </p:nvPr>
        </p:nvSpPr>
        <p:spPr>
          <a:xfrm>
            <a:off x="442970" y="0"/>
            <a:ext cx="8415310" cy="1285860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El pensamiento de DB acerca del teatro: debe ser....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143108" y="1482314"/>
            <a:ext cx="4724763" cy="2446752"/>
          </a:xfrm>
          <a:prstGeom prst="rect">
            <a:avLst/>
          </a:prstGeom>
        </p:spPr>
      </p:pic>
      <p:pic>
        <p:nvPicPr>
          <p:cNvPr id="9" name="8 Imagen" descr="1000.jpg"/>
          <p:cNvPicPr>
            <a:picLocks noChangeAspect="1"/>
          </p:cNvPicPr>
          <p:nvPr/>
        </p:nvPicPr>
        <p:blipFill>
          <a:blip r:embed="rId5"/>
          <a:srcRect b="24324"/>
          <a:stretch>
            <a:fillRect/>
          </a:stretch>
        </p:blipFill>
        <p:spPr>
          <a:xfrm>
            <a:off x="4929190" y="5249051"/>
            <a:ext cx="3929090" cy="16089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 autoUpdateAnimBg="0"/>
      <p:bldP spid="244739" grpId="0" animBg="1" autoUpdateAnimBg="0"/>
      <p:bldP spid="244740" grpId="0" animBg="1" autoUpdateAnimBg="0"/>
      <p:bldP spid="244741" grpId="0" animBg="1" autoUpdateAnimBg="0"/>
      <p:bldP spid="24474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609600" y="424978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600" b="1"/>
              <a:t>A) Forma de oracion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32451" name="AutoShape 3">
            <a:hlinkHover r:id="" action="ppaction://noaction" highlightClick="1">
              <a:snd r:embed="rId3" name="TECLA.WAV"/>
            </a:hlinkHover>
          </p:cNvPr>
          <p:cNvSpPr>
            <a:spLocks noChangeArrowheads="1"/>
          </p:cNvSpPr>
          <p:nvPr/>
        </p:nvSpPr>
        <p:spPr bwMode="auto">
          <a:xfrm>
            <a:off x="4800600" y="4249784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4000" b="1"/>
              <a:t>B) Forma de vida</a:t>
            </a: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4716463" y="5440384"/>
            <a:ext cx="3962400" cy="106045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 dirty="0" smtClean="0"/>
              <a:t>D) </a:t>
            </a:r>
            <a:r>
              <a:rPr lang="es-ES_tradnl" sz="3600" b="1" dirty="0"/>
              <a:t>Formula</a:t>
            </a:r>
          </a:p>
          <a:p>
            <a:pPr algn="ctr"/>
            <a:r>
              <a:rPr lang="es-ES_tradnl" sz="3600" b="1" dirty="0"/>
              <a:t> apostólica</a:t>
            </a:r>
            <a:endParaRPr lang="es-ES_tradnl" sz="2000" dirty="0"/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609600" y="561503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 dirty="0" smtClean="0"/>
              <a:t>C) </a:t>
            </a:r>
            <a:r>
              <a:rPr lang="es-ES_tradnl" sz="3600" b="1" dirty="0"/>
              <a:t>Forma de estudio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71414"/>
            <a:ext cx="7772400" cy="1135078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dirty="0" smtClean="0">
                <a:solidFill>
                  <a:schemeClr val="bg2"/>
                </a:solidFill>
                <a:latin typeface="Comic Sans MS" pitchFamily="66" charset="0"/>
              </a:rPr>
              <a:t>la alegría para Don Bosco es </a:t>
            </a:r>
            <a:endParaRPr lang="es-ES_tradnl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143108" y="1285860"/>
            <a:ext cx="4724763" cy="2446752"/>
          </a:xfrm>
          <a:prstGeom prst="rect">
            <a:avLst/>
          </a:prstGeom>
        </p:spPr>
      </p:pic>
      <p:pic>
        <p:nvPicPr>
          <p:cNvPr id="9" name="8 Imagen" descr="p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571876"/>
            <a:ext cx="4143372" cy="18213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nimBg="1" autoUpdateAnimBg="0"/>
      <p:bldP spid="232451" grpId="0" animBg="1" autoUpdateAnimBg="0"/>
      <p:bldP spid="232452" grpId="0" animBg="1" autoUpdateAnimBg="0"/>
      <p:bldP spid="232453" grpId="0" animBg="1" autoUpdateAnimBg="0"/>
      <p:bldP spid="23245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1026"/>
          <p:cNvSpPr>
            <a:spLocks noChangeArrowheads="1"/>
          </p:cNvSpPr>
          <p:nvPr/>
        </p:nvSpPr>
        <p:spPr bwMode="auto">
          <a:xfrm>
            <a:off x="395288" y="4210061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2800" b="1"/>
              <a:t>A) La muerte del canario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51907" name="AutoShape 1027"/>
          <p:cNvSpPr>
            <a:spLocks noChangeArrowheads="1"/>
          </p:cNvSpPr>
          <p:nvPr/>
        </p:nvSpPr>
        <p:spPr bwMode="auto">
          <a:xfrm>
            <a:off x="4787900" y="4210061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B) El sueño de los 9 años 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51908" name="AutoShape 1028"/>
          <p:cNvSpPr>
            <a:spLocks noChangeArrowheads="1"/>
          </p:cNvSpPr>
          <p:nvPr/>
        </p:nvSpPr>
        <p:spPr bwMode="auto">
          <a:xfrm>
            <a:off x="395288" y="5505461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C) La muerte de la abuela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51909" name="AutoShape 1029">
            <a:hlinkHover r:id="" action="ppaction://noaction" highlightClick="1">
              <a:snd r:embed="rId4" name="BOLIDO.WAV"/>
            </a:hlinkHover>
          </p:cNvPr>
          <p:cNvSpPr>
            <a:spLocks noChangeArrowheads="1"/>
          </p:cNvSpPr>
          <p:nvPr/>
        </p:nvSpPr>
        <p:spPr bwMode="auto">
          <a:xfrm>
            <a:off x="4724400" y="5526098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D) La muerte de su padre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251910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57252" y="0"/>
            <a:ext cx="7772400" cy="1524000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2800" dirty="0" smtClean="0">
                <a:solidFill>
                  <a:schemeClr val="bg2"/>
                </a:solidFill>
                <a:latin typeface="Comic Sans MS" pitchFamily="66" charset="0"/>
              </a:rPr>
              <a:t>¿Cuál es el primer hecho de vida que guarda DB en su memoria?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143108" y="1571612"/>
            <a:ext cx="4724763" cy="2446752"/>
          </a:xfrm>
          <a:prstGeom prst="rect">
            <a:avLst/>
          </a:prstGeom>
        </p:spPr>
      </p:pic>
      <p:pic>
        <p:nvPicPr>
          <p:cNvPr id="9" name="8 Imagen" descr="rem.png"/>
          <p:cNvPicPr>
            <a:picLocks noChangeAspect="1"/>
          </p:cNvPicPr>
          <p:nvPr/>
        </p:nvPicPr>
        <p:blipFill>
          <a:blip r:embed="rId6" cstate="print"/>
          <a:srcRect t="19056" r="9493" b="23807"/>
          <a:stretch>
            <a:fillRect/>
          </a:stretch>
        </p:blipFill>
        <p:spPr>
          <a:xfrm>
            <a:off x="4572000" y="5233725"/>
            <a:ext cx="4286280" cy="1409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nimBg="1" autoUpdateAnimBg="0"/>
      <p:bldP spid="251907" grpId="0" animBg="1" autoUpdateAnimBg="0"/>
      <p:bldP spid="251908" grpId="0" animBg="1" autoUpdateAnimBg="0"/>
      <p:bldP spid="251909" grpId="0" animBg="1" autoUpdateAnimBg="0"/>
      <p:bldP spid="25191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AutoShape 1026"/>
          <p:cNvSpPr>
            <a:spLocks noChangeArrowheads="1"/>
          </p:cNvSpPr>
          <p:nvPr/>
        </p:nvSpPr>
        <p:spPr bwMode="auto">
          <a:xfrm>
            <a:off x="500034" y="435293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600" b="1"/>
              <a:t>A) Don Cafasso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60099" name="AutoShape 1027"/>
          <p:cNvSpPr>
            <a:spLocks noChangeArrowheads="1"/>
          </p:cNvSpPr>
          <p:nvPr/>
        </p:nvSpPr>
        <p:spPr bwMode="auto">
          <a:xfrm>
            <a:off x="4676747" y="4352937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/>
              <a:t>B) Antonio José</a:t>
            </a:r>
            <a:endParaRPr lang="es-ES_tradnl" sz="3600" b="1">
              <a:solidFill>
                <a:srgbClr val="FFFFFF"/>
              </a:solidFill>
            </a:endParaRPr>
          </a:p>
        </p:txBody>
      </p:sp>
      <p:sp>
        <p:nvSpPr>
          <p:cNvPr id="260100" name="AutoShape 1028"/>
          <p:cNvSpPr>
            <a:spLocks noChangeArrowheads="1"/>
          </p:cNvSpPr>
          <p:nvPr/>
        </p:nvSpPr>
        <p:spPr bwMode="auto">
          <a:xfrm>
            <a:off x="569884" y="559277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/>
              <a:t>C) Luis Comollo</a:t>
            </a:r>
            <a:endParaRPr lang="es-ES_tradnl" sz="3600" b="1">
              <a:solidFill>
                <a:srgbClr val="FFFFFF"/>
              </a:solidFill>
            </a:endParaRPr>
          </a:p>
        </p:txBody>
      </p:sp>
      <p:sp>
        <p:nvSpPr>
          <p:cNvPr id="260101" name="AutoShape 1029">
            <a:hlinkHover r:id="" action="ppaction://noaction" highlightClick="1">
              <a:snd r:embed="rId4" name="LATIGO.WAV"/>
            </a:hlinkHover>
          </p:cNvPr>
          <p:cNvSpPr>
            <a:spLocks noChangeArrowheads="1"/>
          </p:cNvSpPr>
          <p:nvPr/>
        </p:nvSpPr>
        <p:spPr bwMode="auto">
          <a:xfrm>
            <a:off x="4819622" y="564833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600" b="1"/>
              <a:t>D) Don Calosso</a:t>
            </a:r>
            <a:endParaRPr lang="es-ES_tradnl" sz="3600" b="1">
              <a:solidFill>
                <a:srgbClr val="FFFFFF"/>
              </a:solidFill>
            </a:endParaRPr>
          </a:p>
        </p:txBody>
      </p:sp>
      <p:sp>
        <p:nvSpPr>
          <p:cNvPr id="260102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330229" y="71414"/>
            <a:ext cx="8456613" cy="1300159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¿De quién dice Don Bosco que quería más que a un padre?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071670" y="1482314"/>
            <a:ext cx="4724763" cy="2446752"/>
          </a:xfrm>
          <a:prstGeom prst="rect">
            <a:avLst/>
          </a:prstGeom>
        </p:spPr>
      </p:pic>
      <p:pic>
        <p:nvPicPr>
          <p:cNvPr id="9" name="8 Imagen" descr="Imagen17.jpg"/>
          <p:cNvPicPr>
            <a:picLocks noChangeAspect="1"/>
          </p:cNvPicPr>
          <p:nvPr/>
        </p:nvPicPr>
        <p:blipFill>
          <a:blip r:embed="rId6"/>
          <a:srcRect t="29167" b="11458"/>
          <a:stretch>
            <a:fillRect/>
          </a:stretch>
        </p:blipFill>
        <p:spPr>
          <a:xfrm>
            <a:off x="4714876" y="5235579"/>
            <a:ext cx="4143404" cy="14081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 autoUpdateAnimBg="0"/>
      <p:bldP spid="260099" grpId="0" animBg="1" autoUpdateAnimBg="0"/>
      <p:bldP spid="260100" grpId="0" animBg="1" autoUpdateAnimBg="0"/>
      <p:bldP spid="260101" grpId="0" animBg="1" autoUpdateAnimBg="0"/>
      <p:bldP spid="26010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430184" y="4137036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200" b="1"/>
              <a:t>A) Confianza total</a:t>
            </a:r>
          </a:p>
          <a:p>
            <a:pPr algn="ctr"/>
            <a:endParaRPr lang="es-ES_tradnl" sz="3200" b="1"/>
          </a:p>
          <a:p>
            <a:pPr algn="ctr"/>
            <a:endParaRPr lang="es-ES_tradnl" sz="2000"/>
          </a:p>
        </p:txBody>
      </p:sp>
      <p:sp>
        <p:nvSpPr>
          <p:cNvPr id="262147" name="AutoShape 3"/>
          <p:cNvSpPr>
            <a:spLocks noChangeArrowheads="1"/>
          </p:cNvSpPr>
          <p:nvPr/>
        </p:nvSpPr>
        <p:spPr bwMode="auto">
          <a:xfrm>
            <a:off x="4751359" y="4137036"/>
            <a:ext cx="3948112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B) Ideal sacerdotal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62148" name="AutoShape 4"/>
          <p:cNvSpPr>
            <a:spLocks noChangeArrowheads="1"/>
          </p:cNvSpPr>
          <p:nvPr/>
        </p:nvSpPr>
        <p:spPr bwMode="auto">
          <a:xfrm>
            <a:off x="428596" y="5449898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C) Seguridad en sí mismo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62149" name="AutoShape 5">
            <a:hlinkHover r:id="" action="ppaction://noaction" highlightClick="1">
              <a:snd r:embed="rId4" name="CLIC.WAV"/>
            </a:hlinkHover>
          </p:cNvPr>
          <p:cNvSpPr>
            <a:spLocks noChangeArrowheads="1"/>
          </p:cNvSpPr>
          <p:nvPr/>
        </p:nvSpPr>
        <p:spPr bwMode="auto">
          <a:xfrm>
            <a:off x="4751359" y="5505461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D) Todas las anteriores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0094" y="142852"/>
            <a:ext cx="8272434" cy="1227159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chemeClr val="bg2"/>
                </a:solidFill>
                <a:latin typeface="Comic Sans MS" pitchFamily="66" charset="0"/>
              </a:rPr>
              <a:t>La amistad con Don </a:t>
            </a:r>
            <a:r>
              <a:rPr lang="es-ES_tradnl" sz="3200" b="1" dirty="0" err="1" smtClean="0">
                <a:solidFill>
                  <a:schemeClr val="bg2"/>
                </a:solidFill>
                <a:latin typeface="Comic Sans MS" pitchFamily="66" charset="0"/>
              </a:rPr>
              <a:t>Calosso</a:t>
            </a:r>
            <a:r>
              <a:rPr lang="es-ES_tradnl" sz="3200" b="1" dirty="0" smtClean="0">
                <a:solidFill>
                  <a:schemeClr val="bg2"/>
                </a:solidFill>
                <a:latin typeface="Comic Sans MS" pitchFamily="66" charset="0"/>
              </a:rPr>
              <a:t> aporta a Juan:</a:t>
            </a:r>
            <a:r>
              <a:rPr lang="es-ES_tradnl" sz="28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061815" y="1428736"/>
            <a:ext cx="4724763" cy="2446752"/>
          </a:xfrm>
          <a:prstGeom prst="rect">
            <a:avLst/>
          </a:prstGeom>
        </p:spPr>
      </p:pic>
      <p:pic>
        <p:nvPicPr>
          <p:cNvPr id="9" name="8 Imagen" descr="scrapeenet_cropper_201308291446583bSe8g.jpg"/>
          <p:cNvPicPr>
            <a:picLocks noChangeAspect="1"/>
          </p:cNvPicPr>
          <p:nvPr/>
        </p:nvPicPr>
        <p:blipFill>
          <a:blip r:embed="rId6"/>
          <a:srcRect t="11458" b="18750"/>
          <a:stretch>
            <a:fillRect/>
          </a:stretch>
        </p:blipFill>
        <p:spPr>
          <a:xfrm>
            <a:off x="4572000" y="5214950"/>
            <a:ext cx="4286280" cy="1643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 autoUpdateAnimBg="0"/>
      <p:bldP spid="262147" grpId="0" animBg="1" autoUpdateAnimBg="0"/>
      <p:bldP spid="262148" grpId="0" animBg="1" autoUpdateAnimBg="0"/>
      <p:bldP spid="262149" grpId="0" animBg="1" autoUpdateAnimBg="0"/>
      <p:bldP spid="26215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2852"/>
            <a:ext cx="7772400" cy="1125554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</a:t>
            </a: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iga cuatro libros escritos por don </a:t>
            </a:r>
            <a:r>
              <a:rPr lang="es-ES_tradnl" sz="3200" dirty="0" err="1" smtClean="0">
                <a:solidFill>
                  <a:schemeClr val="bg2"/>
                </a:solidFill>
                <a:latin typeface="Comic Sans MS" pitchFamily="66" charset="0"/>
              </a:rPr>
              <a:t>bosco</a:t>
            </a:r>
            <a:endParaRPr lang="es-ES_tradnl" sz="32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85348" name="AutoShape 4">
            <a:hlinkHover r:id="" action="ppaction://noaction" highlightClick="1">
              <a:snd r:embed="rId2" name="TECLA.WAV"/>
            </a:hlinkHover>
          </p:cNvPr>
          <p:cNvSpPr>
            <a:spLocks noChangeArrowheads="1"/>
          </p:cNvSpPr>
          <p:nvPr/>
        </p:nvSpPr>
        <p:spPr bwMode="auto">
          <a:xfrm>
            <a:off x="971600" y="3127176"/>
            <a:ext cx="7632848" cy="3542184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es-ES_tradn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VIDA DE DOMINGO SAVIO </a:t>
            </a:r>
          </a:p>
          <a:p>
            <a:pPr algn="ctr">
              <a:lnSpc>
                <a:spcPct val="120000"/>
              </a:lnSpc>
              <a:defRPr/>
            </a:pPr>
            <a:r>
              <a:rPr lang="es-ES_tradn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VIDA DE MIGUEL MAGONE </a:t>
            </a:r>
          </a:p>
          <a:p>
            <a:pPr algn="ctr">
              <a:lnSpc>
                <a:spcPct val="120000"/>
              </a:lnSpc>
              <a:defRPr/>
            </a:pPr>
            <a:r>
              <a:rPr lang="es-ES_tradn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VIDA DE FRANCISCO  BESUCCO</a:t>
            </a:r>
          </a:p>
          <a:p>
            <a:pPr algn="ctr">
              <a:lnSpc>
                <a:spcPct val="120000"/>
              </a:lnSpc>
              <a:defRPr/>
            </a:pPr>
            <a:r>
              <a:rPr lang="es-ES_tradn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VIDA DE LUIS COMOLLO </a:t>
            </a:r>
          </a:p>
          <a:p>
            <a:pPr algn="ctr">
              <a:lnSpc>
                <a:spcPct val="120000"/>
              </a:lnSpc>
              <a:defRPr/>
            </a:pPr>
            <a:r>
              <a:rPr lang="es-ES_tradnl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endParaRPr lang="es-ES_tradnl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5351" name="Rectangle 7" descr="008"/>
          <p:cNvSpPr>
            <a:spLocks noChangeArrowheads="1"/>
          </p:cNvSpPr>
          <p:nvPr/>
        </p:nvSpPr>
        <p:spPr bwMode="auto">
          <a:xfrm>
            <a:off x="795664" y="2500306"/>
            <a:ext cx="7776864" cy="410103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4852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185348" grpId="0" animBg="1"/>
      <p:bldP spid="185351" grpId="0" animBg="1"/>
      <p:bldP spid="18535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AutoShape 2"/>
          <p:cNvSpPr>
            <a:spLocks noChangeArrowheads="1"/>
          </p:cNvSpPr>
          <p:nvPr/>
        </p:nvSpPr>
        <p:spPr bwMode="auto">
          <a:xfrm>
            <a:off x="611188" y="412593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200" b="1"/>
              <a:t>A) Luis Francisco</a:t>
            </a:r>
          </a:p>
          <a:p>
            <a:pPr algn="ctr"/>
            <a:endParaRPr lang="es-ES_tradnl" sz="3200" b="1"/>
          </a:p>
          <a:p>
            <a:pPr algn="ctr"/>
            <a:endParaRPr lang="es-ES_tradnl" sz="2000"/>
          </a:p>
        </p:txBody>
      </p:sp>
      <p:sp>
        <p:nvSpPr>
          <p:cNvPr id="292867" name="AutoShape 3"/>
          <p:cNvSpPr>
            <a:spLocks noChangeArrowheads="1"/>
          </p:cNvSpPr>
          <p:nvPr/>
        </p:nvSpPr>
        <p:spPr bwMode="auto">
          <a:xfrm>
            <a:off x="4859338" y="4125933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B) Luis Eduardo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92868" name="AutoShape 4">
            <a:hlinkHover r:id="" action="ppaction://noaction" highlightClick="1">
              <a:snd r:embed="rId5" name="TECLA.WAV"/>
            </a:hlinkHover>
          </p:cNvPr>
          <p:cNvSpPr>
            <a:spLocks noChangeArrowheads="1"/>
          </p:cNvSpPr>
          <p:nvPr/>
        </p:nvSpPr>
        <p:spPr bwMode="auto">
          <a:xfrm>
            <a:off x="609600" y="536577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C) Francisco Luis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92869" name="AutoShape 5"/>
          <p:cNvSpPr>
            <a:spLocks noChangeArrowheads="1"/>
          </p:cNvSpPr>
          <p:nvPr/>
        </p:nvSpPr>
        <p:spPr bwMode="auto">
          <a:xfrm>
            <a:off x="4932363" y="5421333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D) Melchor Francisco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5752" y="71414"/>
            <a:ext cx="8858280" cy="1085869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600" dirty="0" smtClean="0">
                <a:solidFill>
                  <a:schemeClr val="bg2"/>
                </a:solidFill>
                <a:latin typeface="Comic Sans MS" pitchFamily="66" charset="0"/>
              </a:rPr>
              <a:t>El nombre del padre de Don Bosco </a:t>
            </a:r>
            <a:r>
              <a:rPr lang="es-ES_tradnl" sz="3600" dirty="0" smtClean="0">
                <a:solidFill>
                  <a:schemeClr val="bg2"/>
                </a:solidFill>
                <a:latin typeface="Comic Sans MS" pitchFamily="66" charset="0"/>
              </a:rPr>
              <a:t>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6" cstate="print"/>
          <a:srcRect l="821" r="5882"/>
          <a:stretch>
            <a:fillRect/>
          </a:stretch>
        </p:blipFill>
        <p:spPr>
          <a:xfrm>
            <a:off x="2061815" y="1214422"/>
            <a:ext cx="4724763" cy="2446752"/>
          </a:xfrm>
          <a:prstGeom prst="rect">
            <a:avLst/>
          </a:prstGeom>
        </p:spPr>
      </p:pic>
      <p:pic>
        <p:nvPicPr>
          <p:cNvPr id="10" name="9 Imagen" descr="imagesCA9SE59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5072074"/>
            <a:ext cx="4000528" cy="1400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animBg="1" autoUpdateAnimBg="0"/>
      <p:bldP spid="292867" grpId="0" animBg="1" autoUpdateAnimBg="0"/>
      <p:bldP spid="292868" grpId="0" animBg="1" autoUpdateAnimBg="0"/>
      <p:bldP spid="292869" grpId="0" animBg="1" autoUpdateAnimBg="0"/>
      <p:bldP spid="29287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AutoShape 2"/>
          <p:cNvSpPr>
            <a:spLocks noChangeArrowheads="1"/>
          </p:cNvSpPr>
          <p:nvPr/>
        </p:nvSpPr>
        <p:spPr bwMode="auto">
          <a:xfrm>
            <a:off x="611188" y="4156095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200" b="1"/>
              <a:t>A) 18 junio 1876</a:t>
            </a:r>
          </a:p>
          <a:p>
            <a:pPr algn="ctr"/>
            <a:endParaRPr lang="es-ES_tradnl" sz="3200" b="1"/>
          </a:p>
          <a:p>
            <a:pPr algn="ctr"/>
            <a:endParaRPr lang="es-ES_tradnl" sz="2000"/>
          </a:p>
        </p:txBody>
      </p:sp>
      <p:sp>
        <p:nvSpPr>
          <p:cNvPr id="299011" name="AutoShape 3">
            <a:hlinkHover r:id="" action="ppaction://noaction" highlightClick="1">
              <a:snd r:embed="rId3" name="BOLIDO.WAV"/>
            </a:hlinkHover>
          </p:cNvPr>
          <p:cNvSpPr>
            <a:spLocks noChangeArrowheads="1"/>
          </p:cNvSpPr>
          <p:nvPr/>
        </p:nvSpPr>
        <p:spPr bwMode="auto">
          <a:xfrm>
            <a:off x="4787900" y="4156095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B) 5 de agosto 1872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99012" name="AutoShape 4"/>
          <p:cNvSpPr>
            <a:spLocks noChangeArrowheads="1"/>
          </p:cNvSpPr>
          <p:nvPr/>
        </p:nvSpPr>
        <p:spPr bwMode="auto">
          <a:xfrm>
            <a:off x="609600" y="546895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C) 31 diciembre 1888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99013" name="AutoShape 5"/>
          <p:cNvSpPr>
            <a:spLocks noChangeArrowheads="1"/>
          </p:cNvSpPr>
          <p:nvPr/>
        </p:nvSpPr>
        <p:spPr bwMode="auto">
          <a:xfrm>
            <a:off x="4787900" y="552452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D) 10 de agosto 1856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57158" y="-24"/>
            <a:ext cx="8459787" cy="857256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600" dirty="0" smtClean="0">
                <a:solidFill>
                  <a:schemeClr val="bg2"/>
                </a:solidFill>
                <a:latin typeface="Comic Sans MS" pitchFamily="66" charset="0"/>
              </a:rPr>
              <a:t>La fecha de fundación de las FMA es:</a:t>
            </a:r>
          </a:p>
        </p:txBody>
      </p:sp>
      <p:sp>
        <p:nvSpPr>
          <p:cNvPr id="299015" name="Rectangle 7" descr="DSCF0024"/>
          <p:cNvSpPr>
            <a:spLocks noChangeArrowheads="1"/>
          </p:cNvSpPr>
          <p:nvPr/>
        </p:nvSpPr>
        <p:spPr bwMode="auto">
          <a:xfrm>
            <a:off x="4786314" y="3786190"/>
            <a:ext cx="4071966" cy="150019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7" cstate="print"/>
          <a:srcRect l="821" r="5882"/>
          <a:stretch>
            <a:fillRect/>
          </a:stretch>
        </p:blipFill>
        <p:spPr>
          <a:xfrm>
            <a:off x="2143108" y="1000108"/>
            <a:ext cx="4724763" cy="244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 autoUpdateAnimBg="0"/>
      <p:bldP spid="299011" grpId="0" animBg="1" autoUpdateAnimBg="0"/>
      <p:bldP spid="299012" grpId="0" animBg="1" autoUpdateAnimBg="0"/>
      <p:bldP spid="299013" grpId="0" animBg="1" autoUpdateAnimBg="0"/>
      <p:bldP spid="299014" grpId="0" animBg="1" autoUpdateAnimBg="0"/>
      <p:bldP spid="2990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5105400" y="5486400"/>
            <a:ext cx="35052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>
                <a:latin typeface="Arial" charset="0"/>
              </a:rPr>
              <a:t>a. Iglesia de Sn Fco. De Sales </a:t>
            </a:r>
          </a:p>
        </p:txBody>
      </p:sp>
      <p:sp>
        <p:nvSpPr>
          <p:cNvPr id="160771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200">
                <a:latin typeface="Arial" charset="0"/>
              </a:rPr>
              <a:t>d. Basílica de María Auxiliadora</a:t>
            </a: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Basílica  de Turín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0"/>
            <a:ext cx="777240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Los restos de  Don Bosco están en la: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Capilla Pinardi</a:t>
            </a:r>
          </a:p>
        </p:txBody>
      </p:sp>
      <p:sp>
        <p:nvSpPr>
          <p:cNvPr id="13" name="Rectangle 7" descr="008"/>
          <p:cNvSpPr>
            <a:spLocks noChangeArrowheads="1"/>
          </p:cNvSpPr>
          <p:nvPr/>
        </p:nvSpPr>
        <p:spPr bwMode="auto">
          <a:xfrm>
            <a:off x="4697412" y="4786322"/>
            <a:ext cx="4321175" cy="147853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/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071670" y="1142984"/>
            <a:ext cx="4724763" cy="244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49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animBg="1"/>
      <p:bldP spid="160770" grpId="0" animBg="1" autoUpdateAnimBg="0"/>
      <p:bldP spid="160771" grpId="0" animBg="1" autoUpdateAnimBg="0"/>
      <p:bldP spid="160772" grpId="0" animBg="1" autoUpdateAnimBg="0"/>
      <p:bldP spid="160773" grpId="0" animBg="1" autoUpdateAnimBg="0"/>
      <p:bldP spid="160779" grpId="0" animBg="1" autoUpdateAnimBg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85728"/>
            <a:ext cx="7772400" cy="996964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4000" b="1" dirty="0" smtClean="0">
                <a:solidFill>
                  <a:schemeClr val="bg2"/>
                </a:solidFill>
                <a:latin typeface="Comic Sans MS" pitchFamily="66" charset="0"/>
              </a:rPr>
              <a:t>¿Cuál sorpresa escoges? </a:t>
            </a:r>
          </a:p>
        </p:txBody>
      </p:sp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539750" y="420689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r>
              <a:rPr lang="es-ES_tradnl" sz="2800" dirty="0"/>
              <a:t>A) !Sorpresa..................!</a:t>
            </a:r>
          </a:p>
          <a:p>
            <a:pPr algn="ctr"/>
            <a:endParaRPr lang="es-ES_tradnl" sz="2000" dirty="0"/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4716463" y="420689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dirty="0"/>
              <a:t>B) !Sorpresa..................!</a:t>
            </a:r>
          </a:p>
        </p:txBody>
      </p:sp>
      <p:sp>
        <p:nvSpPr>
          <p:cNvPr id="198661" name="AutoShape 5"/>
          <p:cNvSpPr>
            <a:spLocks noChangeArrowheads="1"/>
          </p:cNvSpPr>
          <p:nvPr/>
        </p:nvSpPr>
        <p:spPr bwMode="auto">
          <a:xfrm>
            <a:off x="533400" y="573883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/>
              <a:t>C) !Sorpresa..................!</a:t>
            </a:r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4724400" y="573883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/>
              <a:t>D) !Sorpresa..................!</a:t>
            </a:r>
          </a:p>
        </p:txBody>
      </p:sp>
      <p:pic>
        <p:nvPicPr>
          <p:cNvPr id="7" name="6 Imagen" descr="SJB2.png"/>
          <p:cNvPicPr>
            <a:picLocks noChangeAspect="1"/>
          </p:cNvPicPr>
          <p:nvPr/>
        </p:nvPicPr>
        <p:blipFill>
          <a:blip r:embed="rId2" cstate="print"/>
          <a:srcRect l="821" r="5882"/>
          <a:stretch>
            <a:fillRect/>
          </a:stretch>
        </p:blipFill>
        <p:spPr>
          <a:xfrm>
            <a:off x="2285984" y="1357298"/>
            <a:ext cx="4052258" cy="2098491"/>
          </a:xfrm>
          <a:prstGeom prst="rect">
            <a:avLst/>
          </a:prstGeom>
        </p:spPr>
      </p:pic>
      <p:pic>
        <p:nvPicPr>
          <p:cNvPr id="9" name="8 Imagen" descr="ist1_6351782-happy-child-with-painted-hands.jpg"/>
          <p:cNvPicPr>
            <a:picLocks noChangeAspect="1"/>
          </p:cNvPicPr>
          <p:nvPr/>
        </p:nvPicPr>
        <p:blipFill>
          <a:blip r:embed="rId3"/>
          <a:srcRect t="9875"/>
          <a:stretch>
            <a:fillRect/>
          </a:stretch>
        </p:blipFill>
        <p:spPr>
          <a:xfrm>
            <a:off x="571472" y="3607761"/>
            <a:ext cx="4000528" cy="1750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 autoUpdateAnimBg="0"/>
      <p:bldP spid="198659" grpId="0" animBg="1" autoUpdateAnimBg="0"/>
      <p:bldP spid="198660" grpId="0" animBg="1" autoUpdateAnimBg="0"/>
      <p:bldP spid="198661" grpId="0" animBg="1" autoUpdateAnimBg="0"/>
      <p:bldP spid="19866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1026">
            <a:hlinkHover r:id="" action="ppaction://noaction" highlightClick="1">
              <a:snd r:embed="rId4" name="CLIC.WAV"/>
            </a:hlinkHover>
          </p:cNvPr>
          <p:cNvSpPr>
            <a:spLocks noChangeArrowheads="1"/>
          </p:cNvSpPr>
          <p:nvPr/>
        </p:nvSpPr>
        <p:spPr bwMode="auto">
          <a:xfrm>
            <a:off x="4786314" y="4357694"/>
            <a:ext cx="3962400" cy="8636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just">
              <a:defRPr/>
            </a:pPr>
            <a:endParaRPr lang="es-ES_tradnl" sz="2000" dirty="0"/>
          </a:p>
          <a:p>
            <a:pPr marL="457200" indent="-457200" algn="just">
              <a:defRPr/>
            </a:pPr>
            <a:r>
              <a:rPr lang="es-ES_tradnl" dirty="0" smtClean="0"/>
              <a:t>B) Ninguno </a:t>
            </a:r>
            <a:r>
              <a:rPr lang="es-ES_tradnl" dirty="0"/>
              <a:t>tome otra vez </a:t>
            </a:r>
          </a:p>
          <a:p>
            <a:pPr marL="457200" indent="-457200" algn="just">
              <a:defRPr/>
            </a:pPr>
            <a:r>
              <a:rPr lang="es-ES_tradnl" dirty="0"/>
              <a:t>lo que  ha dado al Señor</a:t>
            </a:r>
          </a:p>
          <a:p>
            <a:pPr algn="just">
              <a:defRPr/>
            </a:pPr>
            <a:endParaRPr lang="es-ES_tradnl" sz="2000" dirty="0"/>
          </a:p>
        </p:txBody>
      </p:sp>
      <p:sp>
        <p:nvSpPr>
          <p:cNvPr id="328707" name="AutoShape 1027"/>
          <p:cNvSpPr>
            <a:spLocks noChangeArrowheads="1"/>
          </p:cNvSpPr>
          <p:nvPr/>
        </p:nvSpPr>
        <p:spPr bwMode="auto">
          <a:xfrm>
            <a:off x="539750" y="4362453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r>
              <a:rPr lang="es-ES_tradnl" dirty="0"/>
              <a:t>A) Trabajen por las misiones 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328708" name="AutoShape 1028"/>
          <p:cNvSpPr>
            <a:spLocks noChangeArrowheads="1"/>
          </p:cNvSpPr>
          <p:nvPr/>
        </p:nvSpPr>
        <p:spPr bwMode="auto">
          <a:xfrm>
            <a:off x="609600" y="5591196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000" dirty="0"/>
              <a:t>C</a:t>
            </a:r>
            <a:r>
              <a:rPr lang="es-ES_tradnl" dirty="0"/>
              <a:t>) Fomenten la </a:t>
            </a:r>
            <a:r>
              <a:rPr lang="es-ES_tradnl" dirty="0" smtClean="0"/>
              <a:t>devoción</a:t>
            </a:r>
          </a:p>
          <a:p>
            <a:pPr algn="ctr"/>
            <a:r>
              <a:rPr lang="es-ES_tradnl" dirty="0" smtClean="0"/>
              <a:t> </a:t>
            </a:r>
            <a:r>
              <a:rPr lang="es-ES_tradnl" dirty="0"/>
              <a:t>a María 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328709" name="AutoShape 1029"/>
          <p:cNvSpPr>
            <a:spLocks noChangeArrowheads="1"/>
          </p:cNvSpPr>
          <p:nvPr/>
        </p:nvSpPr>
        <p:spPr bwMode="auto">
          <a:xfrm>
            <a:off x="4724400" y="5667396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r>
              <a:rPr lang="es-ES_tradnl" dirty="0"/>
              <a:t>D) Sigan la cruz de cada día 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328710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285720" y="71414"/>
            <a:ext cx="8501090" cy="1166834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Aparece en el testamento espiritual de san Juan Bosco</a:t>
            </a:r>
          </a:p>
        </p:txBody>
      </p:sp>
      <p:pic>
        <p:nvPicPr>
          <p:cNvPr id="9" name="8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214546" y="1214422"/>
            <a:ext cx="4572032" cy="2367659"/>
          </a:xfrm>
          <a:prstGeom prst="rect">
            <a:avLst/>
          </a:prstGeom>
        </p:spPr>
      </p:pic>
      <p:pic>
        <p:nvPicPr>
          <p:cNvPr id="10" name="9 Imagen" descr="donboscofresque.jpg"/>
          <p:cNvPicPr>
            <a:picLocks noChangeAspect="1"/>
          </p:cNvPicPr>
          <p:nvPr/>
        </p:nvPicPr>
        <p:blipFill>
          <a:blip r:embed="rId6"/>
          <a:srcRect t="11583"/>
          <a:stretch>
            <a:fillRect/>
          </a:stretch>
        </p:blipFill>
        <p:spPr>
          <a:xfrm>
            <a:off x="4714876" y="3714752"/>
            <a:ext cx="4071966" cy="1857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nimBg="1" autoUpdateAnimBg="0"/>
      <p:bldP spid="328708" grpId="0" animBg="1" autoUpdateAnimBg="0"/>
      <p:bldP spid="328709" grpId="0" animBg="1" autoUpdateAnimBg="0"/>
      <p:bldP spid="32871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611188" y="4084657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endParaRPr lang="es-ES_tradnl" sz="2000" dirty="0"/>
          </a:p>
          <a:p>
            <a:pPr algn="ctr"/>
            <a:r>
              <a:rPr lang="es-ES_tradnl" b="1" dirty="0"/>
              <a:t>A) </a:t>
            </a:r>
            <a:r>
              <a:rPr lang="es-ES_tradnl" b="1" dirty="0" smtClean="0"/>
              <a:t>8</a:t>
            </a:r>
            <a:r>
              <a:rPr lang="es-ES_tradnl" b="1" dirty="0" smtClean="0"/>
              <a:t> </a:t>
            </a:r>
            <a:r>
              <a:rPr lang="es-ES_tradnl" b="1" dirty="0"/>
              <a:t>de diciembre de </a:t>
            </a:r>
            <a:r>
              <a:rPr lang="es-ES_tradnl" b="1" dirty="0" smtClean="0"/>
              <a:t>1842</a:t>
            </a:r>
            <a:endParaRPr lang="es-ES_tradnl" b="1" dirty="0"/>
          </a:p>
          <a:p>
            <a:pPr algn="ctr"/>
            <a:endParaRPr lang="es-ES_tradnl" b="1" dirty="0"/>
          </a:p>
          <a:p>
            <a:pPr algn="ctr"/>
            <a:endParaRPr lang="es-ES_tradnl" sz="2000" dirty="0"/>
          </a:p>
        </p:txBody>
      </p:sp>
      <p:sp>
        <p:nvSpPr>
          <p:cNvPr id="309251" name="AutoShape 3">
            <a:hlinkHover r:id="" action="ppaction://noaction" highlightClick="1">
              <a:snd r:embed="rId4" name="LASER.WAV"/>
            </a:hlinkHover>
          </p:cNvPr>
          <p:cNvSpPr>
            <a:spLocks noChangeArrowheads="1"/>
          </p:cNvSpPr>
          <p:nvPr/>
        </p:nvSpPr>
        <p:spPr bwMode="auto">
          <a:xfrm>
            <a:off x="4859338" y="4084657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B) 8 de diciembre de 1841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309252" name="AutoShape 4"/>
          <p:cNvSpPr>
            <a:spLocks noChangeArrowheads="1"/>
          </p:cNvSpPr>
          <p:nvPr/>
        </p:nvSpPr>
        <p:spPr bwMode="auto">
          <a:xfrm>
            <a:off x="609600" y="5397519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C) 8 de diciembre de 1845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4859338" y="545308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D) verano de 1845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-24"/>
            <a:ext cx="9144000" cy="939812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El encuentro con Bartolomé </a:t>
            </a:r>
            <a:r>
              <a:rPr lang="es-ES_tradnl" sz="3200" dirty="0" err="1" smtClean="0">
                <a:solidFill>
                  <a:schemeClr val="bg2"/>
                </a:solidFill>
                <a:latin typeface="Comic Sans MS" pitchFamily="66" charset="0"/>
              </a:rPr>
              <a:t>Garelli</a:t>
            </a: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 se da el...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000232" y="1142984"/>
            <a:ext cx="4724763" cy="2446752"/>
          </a:xfrm>
          <a:prstGeom prst="rect">
            <a:avLst/>
          </a:prstGeom>
        </p:spPr>
      </p:pic>
      <p:pic>
        <p:nvPicPr>
          <p:cNvPr id="9" name="8 Imagen" descr="san-juan-bosco.jpg"/>
          <p:cNvPicPr>
            <a:picLocks noChangeAspect="1"/>
          </p:cNvPicPr>
          <p:nvPr/>
        </p:nvPicPr>
        <p:blipFill>
          <a:blip r:embed="rId6"/>
          <a:srcRect b="57326"/>
          <a:stretch>
            <a:fillRect/>
          </a:stretch>
        </p:blipFill>
        <p:spPr>
          <a:xfrm>
            <a:off x="4786314" y="3643314"/>
            <a:ext cx="4357686" cy="1643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 autoUpdateAnimBg="0"/>
      <p:bldP spid="309251" grpId="0" animBg="1" autoUpdateAnimBg="0"/>
      <p:bldP spid="309252" grpId="0" animBg="1" autoUpdateAnimBg="0"/>
      <p:bldP spid="309253" grpId="0" animBg="1" autoUpdateAnimBg="0"/>
      <p:bldP spid="30925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2">
            <a:hlinkHover r:id="" action="ppaction://noaction" highlightClick="1">
              <a:snd r:embed="rId4" name="CLIC.WAV"/>
            </a:hlinkHover>
          </p:cNvPr>
          <p:cNvSpPr>
            <a:spLocks noChangeArrowheads="1"/>
          </p:cNvSpPr>
          <p:nvPr/>
        </p:nvSpPr>
        <p:spPr bwMode="auto">
          <a:xfrm>
            <a:off x="611188" y="399416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endParaRPr lang="es-ES_tradnl" sz="2000" dirty="0"/>
          </a:p>
          <a:p>
            <a:pPr algn="ctr"/>
            <a:r>
              <a:rPr lang="es-ES_tradnl" b="1" dirty="0"/>
              <a:t>A) Participar de la </a:t>
            </a:r>
            <a:r>
              <a:rPr lang="es-ES_tradnl" b="1" dirty="0" smtClean="0"/>
              <a:t>Eucaristía</a:t>
            </a:r>
            <a:r>
              <a:rPr lang="es-ES_tradnl" b="1" dirty="0" smtClean="0"/>
              <a:t> </a:t>
            </a:r>
            <a:endParaRPr lang="es-ES_tradnl" b="1" dirty="0"/>
          </a:p>
          <a:p>
            <a:pPr algn="ctr"/>
            <a:endParaRPr lang="es-ES_tradnl" b="1" dirty="0"/>
          </a:p>
          <a:p>
            <a:pPr algn="ctr"/>
            <a:endParaRPr lang="es-ES_tradnl" sz="2000" dirty="0"/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>
            <a:off x="4787900" y="3994160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/>
              <a:t>B) </a:t>
            </a:r>
            <a:r>
              <a:rPr lang="es-ES_tradnl" b="1" dirty="0" smtClean="0"/>
              <a:t>La Fidelidad 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>
            <a:off x="609600" y="530702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 dirty="0"/>
              <a:t>C) </a:t>
            </a:r>
            <a:r>
              <a:rPr lang="es-ES_tradnl" b="1" dirty="0" smtClean="0"/>
              <a:t>La Tolerancia 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328709" name="AutoShape 5"/>
          <p:cNvSpPr>
            <a:spLocks noChangeArrowheads="1"/>
          </p:cNvSpPr>
          <p:nvPr/>
        </p:nvSpPr>
        <p:spPr bwMode="auto">
          <a:xfrm>
            <a:off x="4859338" y="5362585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b="1"/>
              <a:t>D) La confianza</a:t>
            </a:r>
            <a:endParaRPr lang="es-ES_tradnl" b="1">
              <a:solidFill>
                <a:srgbClr val="FFFFFF"/>
              </a:solidFill>
            </a:endParaRPr>
          </a:p>
        </p:txBody>
      </p:sp>
      <p:sp>
        <p:nvSpPr>
          <p:cNvPr id="328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2844" y="142852"/>
            <a:ext cx="8858280" cy="1023958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Es actitud </a:t>
            </a: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característica del </a:t>
            </a: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sistema </a:t>
            </a: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P.</a:t>
            </a:r>
            <a:endParaRPr lang="es-ES_tradnl" sz="32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8" name="7 Imagen" descr="sbos2.jpg"/>
          <p:cNvPicPr>
            <a:picLocks noChangeAspect="1"/>
          </p:cNvPicPr>
          <p:nvPr/>
        </p:nvPicPr>
        <p:blipFill>
          <a:blip r:embed="rId5"/>
          <a:srcRect b="35322"/>
          <a:stretch>
            <a:fillRect/>
          </a:stretch>
        </p:blipFill>
        <p:spPr>
          <a:xfrm>
            <a:off x="4786314" y="4929198"/>
            <a:ext cx="4071966" cy="1573932"/>
          </a:xfrm>
          <a:prstGeom prst="rect">
            <a:avLst/>
          </a:prstGeom>
        </p:spPr>
      </p:pic>
      <p:pic>
        <p:nvPicPr>
          <p:cNvPr id="9" name="8 Imagen" descr="SJB2.png"/>
          <p:cNvPicPr>
            <a:picLocks noChangeAspect="1"/>
          </p:cNvPicPr>
          <p:nvPr/>
        </p:nvPicPr>
        <p:blipFill>
          <a:blip r:embed="rId6" cstate="print"/>
          <a:srcRect l="821" r="5882"/>
          <a:stretch>
            <a:fillRect/>
          </a:stretch>
        </p:blipFill>
        <p:spPr>
          <a:xfrm>
            <a:off x="2204691" y="1196562"/>
            <a:ext cx="4724763" cy="244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nimBg="1" autoUpdateAnimBg="0"/>
      <p:bldP spid="328708" grpId="0" animBg="1" autoUpdateAnimBg="0"/>
      <p:bldP spid="328709" grpId="0" animBg="1" autoUpdateAnimBg="0"/>
      <p:bldP spid="32871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AutoShape 2050">
            <a:hlinkHover r:id="" action="ppaction://noaction" highlightClick="1">
              <a:snd r:embed="rId4" name="LASER.WAV"/>
            </a:hlinkHover>
          </p:cNvPr>
          <p:cNvSpPr>
            <a:spLocks noChangeArrowheads="1"/>
          </p:cNvSpPr>
          <p:nvPr/>
        </p:nvSpPr>
        <p:spPr bwMode="auto">
          <a:xfrm>
            <a:off x="611188" y="4349772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200" b="1"/>
              <a:t>A) No basta amar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315395" name="AutoShape 2051"/>
          <p:cNvSpPr>
            <a:spLocks noChangeArrowheads="1"/>
          </p:cNvSpPr>
          <p:nvPr/>
        </p:nvSpPr>
        <p:spPr bwMode="auto">
          <a:xfrm>
            <a:off x="4859338" y="4349772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B) Nada te turbe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315396" name="AutoShape 2052"/>
          <p:cNvSpPr>
            <a:spLocks noChangeArrowheads="1"/>
          </p:cNvSpPr>
          <p:nvPr/>
        </p:nvSpPr>
        <p:spPr bwMode="auto">
          <a:xfrm>
            <a:off x="609600" y="566263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000" b="1"/>
              <a:t>C) La oración piadosa</a:t>
            </a:r>
            <a:endParaRPr lang="es-ES_tradnl" sz="3000" b="1">
              <a:solidFill>
                <a:srgbClr val="FFFFFF"/>
              </a:solidFill>
            </a:endParaRPr>
          </a:p>
        </p:txBody>
      </p:sp>
      <p:sp>
        <p:nvSpPr>
          <p:cNvPr id="315397" name="AutoShape 2053"/>
          <p:cNvSpPr>
            <a:spLocks noChangeArrowheads="1"/>
          </p:cNvSpPr>
          <p:nvPr/>
        </p:nvSpPr>
        <p:spPr bwMode="auto">
          <a:xfrm>
            <a:off x="4724400" y="5738834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3200" b="1"/>
              <a:t>D) Vivir relajado </a:t>
            </a:r>
            <a:endParaRPr lang="es-ES_tradnl" sz="3200" b="1">
              <a:solidFill>
                <a:srgbClr val="FFFFFF"/>
              </a:solidFill>
            </a:endParaRPr>
          </a:p>
        </p:txBody>
      </p:sp>
      <p:sp>
        <p:nvSpPr>
          <p:cNvPr id="315398" name="Rectangle 2054"/>
          <p:cNvSpPr>
            <a:spLocks noGrp="1" noChangeArrowheads="1"/>
          </p:cNvSpPr>
          <p:nvPr>
            <p:ph type="ctrTitle"/>
          </p:nvPr>
        </p:nvSpPr>
        <p:spPr>
          <a:xfrm>
            <a:off x="401668" y="142852"/>
            <a:ext cx="8528050" cy="1035044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Un mandamiento del sistema preventivo es: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5" cstate="print"/>
          <a:srcRect l="821" r="5882"/>
          <a:stretch>
            <a:fillRect/>
          </a:stretch>
        </p:blipFill>
        <p:spPr>
          <a:xfrm>
            <a:off x="2000232" y="1142984"/>
            <a:ext cx="4724763" cy="2446752"/>
          </a:xfrm>
          <a:prstGeom prst="rect">
            <a:avLst/>
          </a:prstGeom>
        </p:spPr>
      </p:pic>
      <p:pic>
        <p:nvPicPr>
          <p:cNvPr id="9" name="8 Imagen" descr="imagi15.jpg"/>
          <p:cNvPicPr>
            <a:picLocks noChangeAspect="1"/>
          </p:cNvPicPr>
          <p:nvPr/>
        </p:nvPicPr>
        <p:blipFill>
          <a:blip r:embed="rId6"/>
          <a:srcRect b="33786"/>
          <a:stretch>
            <a:fillRect/>
          </a:stretch>
        </p:blipFill>
        <p:spPr>
          <a:xfrm>
            <a:off x="357158" y="3857628"/>
            <a:ext cx="4214842" cy="15716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 autoUpdateAnimBg="0"/>
      <p:bldP spid="315395" grpId="0" animBg="1" autoUpdateAnimBg="0"/>
      <p:bldP spid="315396" grpId="0" animBg="1" autoUpdateAnimBg="0"/>
      <p:bldP spid="315397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762000" y="396240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148482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CONVOCAR</a:t>
            </a:r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INSTRUIR</a:t>
            </a:r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EDUCAR</a:t>
            </a: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71518" y="71414"/>
            <a:ext cx="8458200" cy="78581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NO  era un fin del Teatro para Don Bosco:</a:t>
            </a:r>
            <a:endParaRPr lang="es-ES_tradnl" sz="3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48491" name="AutoShape 11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DISTRAER </a:t>
            </a:r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3" cstate="print"/>
          <a:srcRect l="821" r="5882"/>
          <a:stretch>
            <a:fillRect/>
          </a:stretch>
        </p:blipFill>
        <p:spPr>
          <a:xfrm>
            <a:off x="2000232" y="1142984"/>
            <a:ext cx="4724763" cy="2446752"/>
          </a:xfrm>
          <a:prstGeom prst="rect">
            <a:avLst/>
          </a:prstGeom>
        </p:spPr>
      </p:pic>
      <p:pic>
        <p:nvPicPr>
          <p:cNvPr id="15" name="14 Imagen" descr="siluetas-de-ninos-jugando-art-pixmac-clipart-44039747.jpg"/>
          <p:cNvPicPr>
            <a:picLocks noChangeAspect="1"/>
          </p:cNvPicPr>
          <p:nvPr/>
        </p:nvPicPr>
        <p:blipFill>
          <a:blip r:embed="rId4"/>
          <a:srcRect t="32379" b="28313"/>
          <a:stretch>
            <a:fillRect/>
          </a:stretch>
        </p:blipFill>
        <p:spPr>
          <a:xfrm>
            <a:off x="285720" y="3726134"/>
            <a:ext cx="4071966" cy="1417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6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 animBg="1"/>
      <p:bldP spid="148482" grpId="0" animBg="1" autoUpdateAnimBg="0"/>
      <p:bldP spid="148483" grpId="0" animBg="1" autoUpdateAnimBg="0"/>
      <p:bldP spid="148484" grpId="0" animBg="1" autoUpdateAnimBg="0"/>
      <p:bldP spid="148485" grpId="0" animBg="1" autoUpdateAnimBg="0"/>
      <p:bldP spid="14849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11188" y="-24"/>
            <a:ext cx="7772400" cy="1211274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2800" dirty="0" smtClean="0">
                <a:solidFill>
                  <a:schemeClr val="bg2"/>
                </a:solidFill>
                <a:latin typeface="Comic Sans MS" pitchFamily="66" charset="0"/>
              </a:rPr>
              <a:t>Constituye para don Bosco su Leitmotiv de su sistema educativo</a:t>
            </a:r>
          </a:p>
        </p:txBody>
      </p:sp>
      <p:sp>
        <p:nvSpPr>
          <p:cNvPr id="207875" name="AutoShape 1027"/>
          <p:cNvSpPr>
            <a:spLocks noChangeArrowheads="1"/>
          </p:cNvSpPr>
          <p:nvPr/>
        </p:nvSpPr>
        <p:spPr bwMode="auto">
          <a:xfrm>
            <a:off x="539750" y="3848270"/>
            <a:ext cx="3962400" cy="906463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s-ES_tradnl" sz="20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lphaUcParenR"/>
              <a:defRPr/>
            </a:pPr>
            <a:r>
              <a:rPr lang="es-ES_tradnl" sz="3200" b="1" dirty="0">
                <a:latin typeface="Times New Roman" pitchFamily="18" charset="0"/>
              </a:rPr>
              <a:t>esfuerzo, amor </a:t>
            </a:r>
          </a:p>
          <a:p>
            <a:pPr marL="514350" indent="-514350" algn="ctr">
              <a:defRPr/>
            </a:pPr>
            <a:r>
              <a:rPr lang="es-ES_tradnl" sz="3200" b="1" dirty="0">
                <a:latin typeface="Times New Roman" pitchFamily="18" charset="0"/>
              </a:rPr>
              <a:t>y templanza</a:t>
            </a:r>
          </a:p>
          <a:p>
            <a:pPr algn="ctr">
              <a:defRPr/>
            </a:pPr>
            <a:endParaRPr lang="es-ES_tradnl" sz="3200" b="1" dirty="0">
              <a:latin typeface="Times New Roman" pitchFamily="18" charset="0"/>
            </a:endParaRPr>
          </a:p>
        </p:txBody>
      </p:sp>
      <p:sp>
        <p:nvSpPr>
          <p:cNvPr id="207876" name="AutoShape 1028"/>
          <p:cNvSpPr>
            <a:spLocks noChangeArrowheads="1"/>
          </p:cNvSpPr>
          <p:nvPr/>
        </p:nvSpPr>
        <p:spPr bwMode="auto">
          <a:xfrm>
            <a:off x="4716463" y="3848270"/>
            <a:ext cx="3962400" cy="906463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marL="514350" indent="-514350" algn="ctr">
              <a:buFontTx/>
              <a:buAutoNum type="alphaUcParenR" startAt="2"/>
            </a:pPr>
            <a:r>
              <a:rPr lang="es-ES_tradnl" sz="3200" b="1" dirty="0"/>
              <a:t>Escucha </a:t>
            </a:r>
          </a:p>
          <a:p>
            <a:pPr marL="514350" indent="-514350" algn="ctr"/>
            <a:r>
              <a:rPr lang="es-ES_tradnl" sz="3200" b="1" dirty="0" smtClean="0"/>
              <a:t>Y  </a:t>
            </a:r>
            <a:r>
              <a:rPr lang="es-ES_tradnl" sz="3200" b="1" dirty="0"/>
              <a:t>amor</a:t>
            </a:r>
          </a:p>
        </p:txBody>
      </p:sp>
      <p:sp>
        <p:nvSpPr>
          <p:cNvPr id="207877" name="AutoShape 1029">
            <a:hlinkHover r:id="" action="ppaction://noaction" highlightClick="1">
              <a:snd r:embed="rId2" name="LASER.WAV"/>
            </a:hlinkHover>
          </p:cNvPr>
          <p:cNvSpPr>
            <a:spLocks noChangeArrowheads="1"/>
          </p:cNvSpPr>
          <p:nvPr/>
        </p:nvSpPr>
        <p:spPr bwMode="auto">
          <a:xfrm>
            <a:off x="533400" y="530877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C) Razón religión amor</a:t>
            </a:r>
          </a:p>
        </p:txBody>
      </p:sp>
      <p:sp>
        <p:nvSpPr>
          <p:cNvPr id="207878" name="AutoShape 1030"/>
          <p:cNvSpPr>
            <a:spLocks noChangeArrowheads="1"/>
          </p:cNvSpPr>
          <p:nvPr/>
        </p:nvSpPr>
        <p:spPr bwMode="auto">
          <a:xfrm>
            <a:off x="4724400" y="530877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D) Estudio santidad salud</a:t>
            </a:r>
          </a:p>
        </p:txBody>
      </p:sp>
      <p:pic>
        <p:nvPicPr>
          <p:cNvPr id="8" name="7 Imagen" descr="manos3.jpg"/>
          <p:cNvPicPr>
            <a:picLocks noChangeAspect="1"/>
          </p:cNvPicPr>
          <p:nvPr/>
        </p:nvPicPr>
        <p:blipFill>
          <a:blip r:embed="rId3"/>
          <a:srcRect t="7291" b="28125"/>
          <a:stretch>
            <a:fillRect/>
          </a:stretch>
        </p:blipFill>
        <p:spPr>
          <a:xfrm>
            <a:off x="500034" y="4918254"/>
            <a:ext cx="4000528" cy="1868332"/>
          </a:xfrm>
          <a:prstGeom prst="rect">
            <a:avLst/>
          </a:prstGeom>
        </p:spPr>
      </p:pic>
      <p:pic>
        <p:nvPicPr>
          <p:cNvPr id="9" name="8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000232" y="1268000"/>
            <a:ext cx="4724763" cy="244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  <p:bldP spid="207875" grpId="0" animBg="1" autoUpdateAnimBg="0"/>
      <p:bldP spid="207876" grpId="0" animBg="1" autoUpdateAnimBg="0"/>
      <p:bldP spid="207877" grpId="0" animBg="1" autoUpdateAnimBg="0"/>
      <p:bldP spid="20787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AutoShape 2"/>
          <p:cNvSpPr>
            <a:spLocks noChangeArrowheads="1"/>
          </p:cNvSpPr>
          <p:nvPr/>
        </p:nvSpPr>
        <p:spPr bwMode="auto">
          <a:xfrm>
            <a:off x="609600" y="40386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/>
          </a:p>
          <a:p>
            <a:pPr algn="ctr"/>
            <a:endParaRPr lang="es-ES_tradnl" sz="2000"/>
          </a:p>
          <a:p>
            <a:pPr algn="ctr"/>
            <a:r>
              <a:rPr lang="es-ES_tradnl" sz="3200" b="1"/>
              <a:t>A) Ambiente religioso</a:t>
            </a:r>
          </a:p>
          <a:p>
            <a:pPr algn="ctr"/>
            <a:endParaRPr lang="es-ES_tradnl" sz="2000"/>
          </a:p>
          <a:p>
            <a:pPr algn="ctr"/>
            <a:endParaRPr lang="es-ES_tradnl" sz="2000"/>
          </a:p>
        </p:txBody>
      </p:sp>
      <p:sp>
        <p:nvSpPr>
          <p:cNvPr id="234499" name="AutoShape 3"/>
          <p:cNvSpPr>
            <a:spLocks noChangeArrowheads="1"/>
          </p:cNvSpPr>
          <p:nvPr/>
        </p:nvSpPr>
        <p:spPr bwMode="auto">
          <a:xfrm>
            <a:off x="4800600" y="4038600"/>
            <a:ext cx="41148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000" b="1"/>
              <a:t>B) Vivencia del Sistema Preventivo.</a:t>
            </a:r>
            <a:endParaRPr lang="es-ES_tradnl" sz="2000" b="1">
              <a:solidFill>
                <a:srgbClr val="FFFFFF"/>
              </a:solidFill>
            </a:endParaRPr>
          </a:p>
        </p:txBody>
      </p:sp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533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C) Ambiente de familia. 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34501" name="AutoShape 5">
            <a:hlinkHover r:id="" action="ppaction://noaction" highlightClick="1">
              <a:snd r:embed="rId3" name="CLIC.WAV"/>
            </a:hlinkHover>
          </p:cNvPr>
          <p:cNvSpPr>
            <a:spLocks noChangeArrowheads="1"/>
          </p:cNvSpPr>
          <p:nvPr/>
        </p:nvSpPr>
        <p:spPr bwMode="auto">
          <a:xfrm>
            <a:off x="4724400" y="5105400"/>
            <a:ext cx="3962400" cy="7620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sz="2800" b="1"/>
              <a:t>D) Todas las anteriores</a:t>
            </a:r>
            <a:endParaRPr lang="es-ES_tradnl" sz="2800" b="1">
              <a:solidFill>
                <a:srgbClr val="FFFFFF"/>
              </a:solidFill>
            </a:endParaRP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14376" y="71414"/>
            <a:ext cx="8415342" cy="1717673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2"/>
                </a:solidFill>
                <a:latin typeface="Comic Sans MS" pitchFamily="66" charset="0"/>
              </a:rPr>
              <a:t>Los elementos característicos según el pensamiento de DB acerca del oratorio son: </a:t>
            </a:r>
          </a:p>
        </p:txBody>
      </p:sp>
      <p:pic>
        <p:nvPicPr>
          <p:cNvPr id="8" name="7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428860" y="1714488"/>
            <a:ext cx="4000528" cy="2071702"/>
          </a:xfrm>
          <a:prstGeom prst="rect">
            <a:avLst/>
          </a:prstGeom>
        </p:spPr>
      </p:pic>
      <p:pic>
        <p:nvPicPr>
          <p:cNvPr id="9" name="8 Imagen" descr="imagi5.jpg"/>
          <p:cNvPicPr>
            <a:picLocks noChangeAspect="1"/>
          </p:cNvPicPr>
          <p:nvPr/>
        </p:nvPicPr>
        <p:blipFill>
          <a:blip r:embed="rId5"/>
          <a:srcRect l="6250" t="12500" r="5468" b="35416"/>
          <a:stretch>
            <a:fillRect/>
          </a:stretch>
        </p:blipFill>
        <p:spPr>
          <a:xfrm rot="10800000" flipV="1">
            <a:off x="4572000" y="4929198"/>
            <a:ext cx="4214842" cy="1484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 autoUpdateAnimBg="0"/>
      <p:bldP spid="234499" grpId="0" animBg="1" autoUpdateAnimBg="0"/>
      <p:bldP spid="234500" grpId="0" animBg="1" autoUpdateAnimBg="0"/>
      <p:bldP spid="234501" grpId="0" animBg="1" autoUpdateAnimBg="0"/>
      <p:bldP spid="23450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14290"/>
            <a:ext cx="7920038" cy="1225548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chemeClr val="bg2"/>
                </a:solidFill>
                <a:latin typeface="Comic Sans MS" pitchFamily="66" charset="0"/>
              </a:rPr>
              <a:t>No recomendaba D. Bosco </a:t>
            </a:r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107504" y="4149080"/>
            <a:ext cx="419100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A) </a:t>
            </a: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Amistades</a:t>
            </a:r>
            <a:endParaRPr lang="es-ES_tradnl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1252" name="AutoShape 4">
            <a:hlinkHover r:id="" action="ppaction://noaction" highlightClick="1">
              <a:snd r:embed="rId3" name="LASER.WAV"/>
            </a:hlinkHover>
          </p:cNvPr>
          <p:cNvSpPr>
            <a:spLocks noChangeArrowheads="1"/>
          </p:cNvSpPr>
          <p:nvPr/>
        </p:nvSpPr>
        <p:spPr bwMode="auto">
          <a:xfrm>
            <a:off x="4644008" y="5589240"/>
            <a:ext cx="419100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B) Melancolía</a:t>
            </a:r>
            <a:endParaRPr lang="es-ES_tradnl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179512" y="5589240"/>
            <a:ext cx="419100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    C) Confianza</a:t>
            </a:r>
            <a:endParaRPr lang="es-ES_tradnl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4499992" y="4221088"/>
            <a:ext cx="419100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D) Alegría </a:t>
            </a:r>
            <a:endParaRPr lang="es-ES_tradnl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8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428860" y="1500174"/>
            <a:ext cx="4214842" cy="2214578"/>
          </a:xfrm>
          <a:prstGeom prst="rect">
            <a:avLst/>
          </a:prstGeom>
        </p:spPr>
      </p:pic>
      <p:pic>
        <p:nvPicPr>
          <p:cNvPr id="10" name="9 Imagen" descr="imagi5.jpg"/>
          <p:cNvPicPr>
            <a:picLocks noChangeAspect="1"/>
          </p:cNvPicPr>
          <p:nvPr/>
        </p:nvPicPr>
        <p:blipFill>
          <a:blip r:embed="rId5"/>
          <a:srcRect l="6250" t="12500" r="5468" b="35416"/>
          <a:stretch>
            <a:fillRect/>
          </a:stretch>
        </p:blipFill>
        <p:spPr>
          <a:xfrm rot="10800000" flipV="1">
            <a:off x="4643438" y="5117063"/>
            <a:ext cx="4071966" cy="1383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1" grpId="0" animBg="1" autoUpdateAnimBg="0"/>
      <p:bldP spid="181252" grpId="0" animBg="1" autoUpdateAnimBg="0"/>
      <p:bldP spid="181253" grpId="0" animBg="1" autoUpdateAnimBg="0"/>
      <p:bldP spid="1812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719263"/>
          </a:xfrm>
          <a:ln>
            <a:solidFill>
              <a:schemeClr val="tx1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/>
          <a:lstStyle/>
          <a:p>
            <a:pPr>
              <a:defRPr/>
            </a:pPr>
            <a:r>
              <a:rPr lang="es-ES_tradnl" sz="3600" dirty="0" smtClean="0">
                <a:solidFill>
                  <a:schemeClr val="bg2"/>
                </a:solidFill>
                <a:latin typeface="Comic Sans MS" pitchFamily="66" charset="0"/>
              </a:rPr>
              <a:t>  ¿Cómo se llama la </a:t>
            </a:r>
            <a:r>
              <a:rPr lang="es-ES_tradnl" sz="3600" dirty="0" err="1" smtClean="0">
                <a:solidFill>
                  <a:schemeClr val="bg2"/>
                </a:solidFill>
                <a:latin typeface="Comic Sans MS" pitchFamily="66" charset="0"/>
              </a:rPr>
              <a:t>Strenna</a:t>
            </a:r>
            <a:r>
              <a:rPr lang="es-ES_tradnl" sz="3600" dirty="0" smtClean="0">
                <a:solidFill>
                  <a:schemeClr val="bg2"/>
                </a:solidFill>
                <a:latin typeface="Comic Sans MS" pitchFamily="66" charset="0"/>
              </a:rPr>
              <a:t> del 2014?</a:t>
            </a:r>
          </a:p>
        </p:txBody>
      </p:sp>
      <p:sp>
        <p:nvSpPr>
          <p:cNvPr id="185348" name="AutoShape 4">
            <a:hlinkHover r:id="" action="ppaction://noaction" highlightClick="1">
              <a:snd r:embed="rId2" name="TECLA.WAV"/>
            </a:hlinkHover>
          </p:cNvPr>
          <p:cNvSpPr>
            <a:spLocks noChangeArrowheads="1"/>
          </p:cNvSpPr>
          <p:nvPr/>
        </p:nvSpPr>
        <p:spPr bwMode="auto">
          <a:xfrm>
            <a:off x="971600" y="3127176"/>
            <a:ext cx="7632848" cy="3542184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es-ES_tradnl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Dame almas  y </a:t>
            </a:r>
          </a:p>
          <a:p>
            <a:pPr algn="ctr">
              <a:lnSpc>
                <a:spcPct val="120000"/>
              </a:lnSpc>
              <a:defRPr/>
            </a:pPr>
            <a:r>
              <a:rPr lang="es-ES_tradnl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llévate lo demás</a:t>
            </a:r>
            <a:endParaRPr lang="es-ES_tradnl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5351" name="Rectangle 7" descr="008"/>
          <p:cNvSpPr>
            <a:spLocks noChangeArrowheads="1"/>
          </p:cNvSpPr>
          <p:nvPr/>
        </p:nvSpPr>
        <p:spPr bwMode="auto">
          <a:xfrm>
            <a:off x="928662" y="2500306"/>
            <a:ext cx="7643638" cy="421484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11326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185348" grpId="0" animBg="1"/>
      <p:bldP spid="185351" grpId="0" animBg="1"/>
      <p:bldP spid="1853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5257800" y="5486400"/>
            <a:ext cx="32766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O"/>
          </a:p>
        </p:txBody>
      </p:sp>
      <p:sp>
        <p:nvSpPr>
          <p:cNvPr id="236546" name="AutoShape 2"/>
          <p:cNvSpPr>
            <a:spLocks noChangeArrowheads="1"/>
          </p:cNvSpPr>
          <p:nvPr/>
        </p:nvSpPr>
        <p:spPr bwMode="auto">
          <a:xfrm>
            <a:off x="381000" y="3886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a. 1868 </a:t>
            </a:r>
          </a:p>
        </p:txBody>
      </p:sp>
      <p:sp>
        <p:nvSpPr>
          <p:cNvPr id="236547" name="AutoShape 3"/>
          <p:cNvSpPr>
            <a:spLocks noChangeArrowheads="1"/>
          </p:cNvSpPr>
          <p:nvPr/>
        </p:nvSpPr>
        <p:spPr bwMode="auto">
          <a:xfrm>
            <a:off x="48006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d. 1864</a:t>
            </a:r>
          </a:p>
        </p:txBody>
      </p:sp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4800600" y="39624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c. 1865 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2852"/>
            <a:ext cx="7772400" cy="1143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sz="4000" dirty="0" smtClean="0">
                <a:solidFill>
                  <a:schemeClr val="bg2"/>
                </a:solidFill>
                <a:latin typeface="Comic Sans MS" pitchFamily="66" charset="0"/>
              </a:rPr>
              <a:t>El templo de María Auxiliadora se comenzó en el año: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762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76200" y="6400800"/>
            <a:ext cx="899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>
            <a:off x="9067800" y="457200"/>
            <a:ext cx="0" cy="594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>
            <a:off x="381000" y="5410200"/>
            <a:ext cx="3962400" cy="457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Arial" charset="0"/>
              </a:rPr>
              <a:t>b. 1862</a:t>
            </a:r>
          </a:p>
        </p:txBody>
      </p:sp>
      <p:sp>
        <p:nvSpPr>
          <p:cNvPr id="13" name="Rectangle 7" descr="008"/>
          <p:cNvSpPr>
            <a:spLocks noChangeArrowheads="1"/>
          </p:cNvSpPr>
          <p:nvPr/>
        </p:nvSpPr>
        <p:spPr bwMode="auto">
          <a:xfrm>
            <a:off x="4621212" y="4714884"/>
            <a:ext cx="4321175" cy="15358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/>
          </a:p>
        </p:txBody>
      </p:sp>
      <p:pic>
        <p:nvPicPr>
          <p:cNvPr id="14" name="13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428859" y="1428736"/>
            <a:ext cx="4552325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4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5" grpId="0" animBg="1"/>
      <p:bldP spid="236546" grpId="0" animBg="1" autoUpdateAnimBg="0"/>
      <p:bldP spid="236547" grpId="0" animBg="1" autoUpdateAnimBg="0"/>
      <p:bldP spid="236548" grpId="0" animBg="1" autoUpdateAnimBg="0"/>
      <p:bldP spid="236549" grpId="0" animBg="1" autoUpdateAnimBg="0"/>
      <p:bldP spid="236554" grpId="0" animBg="1" autoUpdateAnimBg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572560" cy="1079575"/>
          </a:xfrm>
          <a:ln>
            <a:solidFill>
              <a:srgbClr val="FFFFFF"/>
            </a:solidFill>
          </a:ln>
          <a:effectLst>
            <a:prstShdw prst="shdw13" dist="53882" dir="13500000">
              <a:schemeClr val="bg2"/>
            </a:prst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es-ES" sz="3600" dirty="0" smtClean="0">
                <a:solidFill>
                  <a:schemeClr val="bg2"/>
                </a:solidFill>
                <a:latin typeface="Comic Sans MS" pitchFamily="66" charset="0"/>
              </a:rPr>
              <a:t>Papas del tiempo de D. Bosco</a:t>
            </a:r>
          </a:p>
        </p:txBody>
      </p:sp>
      <p:sp>
        <p:nvSpPr>
          <p:cNvPr id="197635" name="AutoShape 3"/>
          <p:cNvSpPr>
            <a:spLocks noChangeArrowheads="1"/>
          </p:cNvSpPr>
          <p:nvPr/>
        </p:nvSpPr>
        <p:spPr bwMode="auto">
          <a:xfrm>
            <a:off x="213419" y="5670773"/>
            <a:ext cx="4176713" cy="977900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es-ES_tradnl" sz="2000" dirty="0"/>
          </a:p>
          <a:p>
            <a:pPr algn="ctr"/>
            <a:r>
              <a:rPr lang="es-ES_tradnl" dirty="0" smtClean="0"/>
              <a:t>C) Pio XII y León XIII </a:t>
            </a:r>
            <a:endParaRPr lang="es-ES_tradnl" dirty="0"/>
          </a:p>
          <a:p>
            <a:pPr algn="ctr"/>
            <a:endParaRPr lang="es-ES_tradnl" dirty="0"/>
          </a:p>
        </p:txBody>
      </p:sp>
      <p:sp>
        <p:nvSpPr>
          <p:cNvPr id="197636" name="AutoShape 4">
            <a:hlinkHover r:id="" action="ppaction://noaction" highlightClick="1">
              <a:snd r:embed="rId2" name="CLIC.WAV"/>
            </a:hlinkHover>
          </p:cNvPr>
          <p:cNvSpPr>
            <a:spLocks noChangeArrowheads="1"/>
          </p:cNvSpPr>
          <p:nvPr/>
        </p:nvSpPr>
        <p:spPr bwMode="auto">
          <a:xfrm>
            <a:off x="284857" y="4221088"/>
            <a:ext cx="4105275" cy="1049338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dirty="0" smtClean="0"/>
              <a:t>A) PIO IX y Pio XI</a:t>
            </a:r>
            <a:endParaRPr lang="es-ES_tradnl" dirty="0"/>
          </a:p>
        </p:txBody>
      </p:sp>
      <p:sp>
        <p:nvSpPr>
          <p:cNvPr id="197637" name="AutoShape 5"/>
          <p:cNvSpPr>
            <a:spLocks noChangeArrowheads="1"/>
          </p:cNvSpPr>
          <p:nvPr/>
        </p:nvSpPr>
        <p:spPr bwMode="auto">
          <a:xfrm>
            <a:off x="4716016" y="4268115"/>
            <a:ext cx="4171950" cy="987425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dirty="0" smtClean="0"/>
              <a:t>B) PIO XI y Pio XII </a:t>
            </a:r>
            <a:endParaRPr lang="es-ES_tradnl" sz="2000" dirty="0"/>
          </a:p>
        </p:txBody>
      </p:sp>
      <p:sp>
        <p:nvSpPr>
          <p:cNvPr id="197638" name="AutoShape 6"/>
          <p:cNvSpPr>
            <a:spLocks noChangeArrowheads="1"/>
          </p:cNvSpPr>
          <p:nvPr/>
        </p:nvSpPr>
        <p:spPr bwMode="auto">
          <a:xfrm>
            <a:off x="4788024" y="5661248"/>
            <a:ext cx="4168775" cy="987425"/>
          </a:xfrm>
          <a:prstGeom prst="flowChartTerminator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es-ES_tradnl" dirty="0"/>
              <a:t>D) </a:t>
            </a:r>
            <a:r>
              <a:rPr lang="es-ES_tradnl" dirty="0" smtClean="0"/>
              <a:t> Pio IX y LEON XIII</a:t>
            </a:r>
            <a:endParaRPr lang="es-ES_tradnl" dirty="0"/>
          </a:p>
        </p:txBody>
      </p:sp>
      <p:sp>
        <p:nvSpPr>
          <p:cNvPr id="9" name="Rectangle 7" descr="008"/>
          <p:cNvSpPr>
            <a:spLocks noChangeArrowheads="1"/>
          </p:cNvSpPr>
          <p:nvPr/>
        </p:nvSpPr>
        <p:spPr bwMode="auto">
          <a:xfrm>
            <a:off x="4714876" y="5286388"/>
            <a:ext cx="4321175" cy="15358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000"/>
          </a:p>
        </p:txBody>
      </p:sp>
      <p:pic>
        <p:nvPicPr>
          <p:cNvPr id="10" name="9 Imagen" descr="SJB2.png"/>
          <p:cNvPicPr>
            <a:picLocks noChangeAspect="1"/>
          </p:cNvPicPr>
          <p:nvPr/>
        </p:nvPicPr>
        <p:blipFill>
          <a:blip r:embed="rId4" cstate="print"/>
          <a:srcRect l="821" r="5882"/>
          <a:stretch>
            <a:fillRect/>
          </a:stretch>
        </p:blipFill>
        <p:spPr>
          <a:xfrm>
            <a:off x="2428859" y="1428736"/>
            <a:ext cx="4552325" cy="235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 autoUpdateAnimBg="0"/>
      <p:bldP spid="197635" grpId="0" animBg="1" autoUpdateAnimBg="0"/>
      <p:bldP spid="197636" grpId="0" animBg="1" autoUpdateAnimBg="0"/>
      <p:bldP spid="197637" grpId="0" animBg="1" autoUpdateAnimBg="0"/>
      <p:bldP spid="197638" grpId="0" animBg="1" autoUpdateAnimBg="0"/>
      <p:bldP spid="9" grpId="0" animBg="1"/>
    </p:bldLst>
  </p:timing>
</p:sld>
</file>

<file path=ppt/theme/theme1.xml><?xml version="1.0" encoding="utf-8"?>
<a:theme xmlns:a="http://schemas.openxmlformats.org/drawingml/2006/main" name="Impulso">
  <a:themeElements>
    <a:clrScheme name="Im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presentaciones\IMPULSO.POT</Template>
  <TotalTime>1400</TotalTime>
  <Words>1363</Words>
  <Application>Microsoft Office PowerPoint</Application>
  <PresentationFormat>Presentación en pantalla (4:3)</PresentationFormat>
  <Paragraphs>311</Paragraphs>
  <Slides>45</Slides>
  <Notes>19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Impulso</vt:lpstr>
      <vt:lpstr>Imagen</vt:lpstr>
      <vt:lpstr>Diapositiva 1</vt:lpstr>
      <vt:lpstr>La única preocupación de  Don Bosco fue:</vt:lpstr>
      <vt:lpstr>D. Bosco recomendaba como forma  de mortificación</vt:lpstr>
      <vt:lpstr>¿Cuál sorpresa escoges? </vt:lpstr>
      <vt:lpstr>Los elementos característicos según el pensamiento de DB acerca del oratorio son: </vt:lpstr>
      <vt:lpstr>No recomendaba D. Bosco </vt:lpstr>
      <vt:lpstr>  ¿Cómo se llama la Strenna del 2014?</vt:lpstr>
      <vt:lpstr>El templo de María Auxiliadora se comenzó en el año:</vt:lpstr>
      <vt:lpstr>Papas del tiempo de D. Bosco</vt:lpstr>
      <vt:lpstr>Según Don Bosco el único fin de las MO es ser una lectura:</vt:lpstr>
      <vt:lpstr>La fecha de la Canonización  de Don Bosco es:</vt:lpstr>
      <vt:lpstr>¿Cuál sorpresa escoges? </vt:lpstr>
      <vt:lpstr>El consejo que recibe Juan en el sueño de los 9 años: Hazte…</vt:lpstr>
      <vt:lpstr>La sociedad de la alegría tenía como lema... </vt:lpstr>
      <vt:lpstr> la asistencia como presencia esta fundada en </vt:lpstr>
      <vt:lpstr>La fecha de nacimiento de Don Bosco es:</vt:lpstr>
      <vt:lpstr>Mamá Margarita muere el:</vt:lpstr>
      <vt:lpstr>La fecha de la canonización de Don Bosco fue:</vt:lpstr>
      <vt:lpstr>¿Cuál sorpresa escoges? </vt:lpstr>
      <vt:lpstr>Iglesias construidas por Don Bosco:</vt:lpstr>
      <vt:lpstr>El lema de don Bosco dado a los salesianos es:</vt:lpstr>
      <vt:lpstr>Cómo debemos estudiar a D. Bosco </vt:lpstr>
      <vt:lpstr>Las MO están estructuradas en:</vt:lpstr>
      <vt:lpstr>Los pilares del sistema preventivo son:</vt:lpstr>
      <vt:lpstr>La fecha de la Ordenación de Don Bosco es:</vt:lpstr>
      <vt:lpstr> Qué  casa es?</vt:lpstr>
      <vt:lpstr>Es el fundador de la comunidad  de los Sagrados Corazones:</vt:lpstr>
      <vt:lpstr>La fecha de la muerte  de Don Bosco es:</vt:lpstr>
      <vt:lpstr>PÍO VII establece la fiesta de María Auxiliadora el:</vt:lpstr>
      <vt:lpstr>UNA DE ESTAS COMUNIDADES NO FUE FUNDADA POR D. BOSCO</vt:lpstr>
      <vt:lpstr>El pensamiento de DB acerca del teatro: debe ser....</vt:lpstr>
      <vt:lpstr> la alegría para Don Bosco es </vt:lpstr>
      <vt:lpstr>¿Cuál es el primer hecho de vida que guarda DB en su memoria?</vt:lpstr>
      <vt:lpstr>¿De quién dice Don Bosco que quería más que a un padre?</vt:lpstr>
      <vt:lpstr>La amistad con Don Calosso aporta a Juan: </vt:lpstr>
      <vt:lpstr> Diga cuatro libros escritos por don bosco</vt:lpstr>
      <vt:lpstr>El nombre del padre de Don Bosco :</vt:lpstr>
      <vt:lpstr>La fecha de fundación de las FMA es:</vt:lpstr>
      <vt:lpstr>Los restos de  Don Bosco están en la:</vt:lpstr>
      <vt:lpstr>Aparece en el testamento espiritual de san Juan Bosco</vt:lpstr>
      <vt:lpstr>El encuentro con Bartolomé Garelli se da el...</vt:lpstr>
      <vt:lpstr>Es actitud característica del sistema P.</vt:lpstr>
      <vt:lpstr>Un mandamiento del sistema preventivo es:</vt:lpstr>
      <vt:lpstr>NO  era un fin del Teatro para Don Bosco:</vt:lpstr>
      <vt:lpstr>Constituye para don Bosco su Leitmotiv de su sistema educativo</vt:lpstr>
    </vt:vector>
  </TitlesOfParts>
  <Company>Sociedad Salesiana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NOVICIADO SALESIANO  SAGRADO CORAZÓN  Presentado por los Novicios 2002. La ceja. Antioquia</dc:title>
  <dc:creator>Noviciado Salesiano</dc:creator>
  <cp:lastModifiedBy>Soritar</cp:lastModifiedBy>
  <cp:revision>159</cp:revision>
  <dcterms:created xsi:type="dcterms:W3CDTF">2002-05-29T14:55:54Z</dcterms:created>
  <dcterms:modified xsi:type="dcterms:W3CDTF">2014-01-14T20:07:09Z</dcterms:modified>
</cp:coreProperties>
</file>