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9970C-9A42-4A34-95F7-41381A06CA37}" type="datetimeFigureOut">
              <a:rPr lang="es-CL" smtClean="0"/>
              <a:pPr/>
              <a:t>20-02-2016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6B4FE-CE0E-4361-918C-35FD4B27A566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838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00BF-B07B-4D43-AC9D-15FAEFA3CF98}" type="datetimeFigureOut">
              <a:rPr lang="es-CL" smtClean="0"/>
              <a:pPr/>
              <a:t>20-02-2016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4059-8611-423B-9D3E-059DFEFA87D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00BF-B07B-4D43-AC9D-15FAEFA3CF98}" type="datetimeFigureOut">
              <a:rPr lang="es-CL" smtClean="0"/>
              <a:pPr/>
              <a:t>20-02-2016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4059-8611-423B-9D3E-059DFEFA87D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00BF-B07B-4D43-AC9D-15FAEFA3CF98}" type="datetimeFigureOut">
              <a:rPr lang="es-CL" smtClean="0"/>
              <a:pPr/>
              <a:t>20-02-2016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4059-8611-423B-9D3E-059DFEFA87D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00BF-B07B-4D43-AC9D-15FAEFA3CF98}" type="datetimeFigureOut">
              <a:rPr lang="es-CL" smtClean="0"/>
              <a:pPr/>
              <a:t>20-02-2016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4059-8611-423B-9D3E-059DFEFA87D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00BF-B07B-4D43-AC9D-15FAEFA3CF98}" type="datetimeFigureOut">
              <a:rPr lang="es-CL" smtClean="0"/>
              <a:pPr/>
              <a:t>20-02-2016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4059-8611-423B-9D3E-059DFEFA87D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00BF-B07B-4D43-AC9D-15FAEFA3CF98}" type="datetimeFigureOut">
              <a:rPr lang="es-CL" smtClean="0"/>
              <a:pPr/>
              <a:t>20-02-2016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4059-8611-423B-9D3E-059DFEFA87D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00BF-B07B-4D43-AC9D-15FAEFA3CF98}" type="datetimeFigureOut">
              <a:rPr lang="es-CL" smtClean="0"/>
              <a:pPr/>
              <a:t>20-02-2016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4059-8611-423B-9D3E-059DFEFA87D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00BF-B07B-4D43-AC9D-15FAEFA3CF98}" type="datetimeFigureOut">
              <a:rPr lang="es-CL" smtClean="0"/>
              <a:pPr/>
              <a:t>20-02-2016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4059-8611-423B-9D3E-059DFEFA87D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00BF-B07B-4D43-AC9D-15FAEFA3CF98}" type="datetimeFigureOut">
              <a:rPr lang="es-CL" smtClean="0"/>
              <a:pPr/>
              <a:t>20-02-2016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4059-8611-423B-9D3E-059DFEFA87D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00BF-B07B-4D43-AC9D-15FAEFA3CF98}" type="datetimeFigureOut">
              <a:rPr lang="es-CL" smtClean="0"/>
              <a:pPr/>
              <a:t>20-02-2016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4059-8611-423B-9D3E-059DFEFA87D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00BF-B07B-4D43-AC9D-15FAEFA3CF98}" type="datetimeFigureOut">
              <a:rPr lang="es-CL" smtClean="0"/>
              <a:pPr/>
              <a:t>20-02-2016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4059-8611-423B-9D3E-059DFEFA87D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500BF-B07B-4D43-AC9D-15FAEFA3CF98}" type="datetimeFigureOut">
              <a:rPr lang="es-CL" smtClean="0"/>
              <a:pPr/>
              <a:t>20-02-2016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64059-8611-423B-9D3E-059DFEFA87D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ministeriorescatandoalmas.com/wp-content/uploads/2014/03/joven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57158" y="252691"/>
            <a:ext cx="8429652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2400" b="1" dirty="0" smtClean="0"/>
              <a:t>ELEMENTOS TRANSVERSALES DE NUESTRA ESPIRITUALIDAD</a:t>
            </a:r>
            <a:endParaRPr lang="es-CL" sz="2400" b="1" dirty="0"/>
          </a:p>
        </p:txBody>
      </p:sp>
      <p:sp>
        <p:nvSpPr>
          <p:cNvPr id="4" name="3 Elipse"/>
          <p:cNvSpPr/>
          <p:nvPr/>
        </p:nvSpPr>
        <p:spPr>
          <a:xfrm>
            <a:off x="357158" y="857232"/>
            <a:ext cx="8215370" cy="5286412"/>
          </a:xfrm>
          <a:prstGeom prst="ellipse">
            <a:avLst/>
          </a:prstGeom>
          <a:solidFill>
            <a:schemeClr val="accent6">
              <a:lumMod val="60000"/>
              <a:lumOff val="40000"/>
              <a:alpha val="71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500166" y="1428736"/>
            <a:ext cx="607223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b="1" dirty="0" smtClean="0"/>
              <a:t>El oratorio de </a:t>
            </a:r>
            <a:r>
              <a:rPr lang="es-CL" sz="2000" b="1" dirty="0" err="1" smtClean="0"/>
              <a:t>Valdocco</a:t>
            </a:r>
            <a:r>
              <a:rPr lang="es-CL" sz="2000" b="1" dirty="0" smtClean="0"/>
              <a:t> nos acerca a la experiencia original de la misión salesiana.  El oratorio de Don Bosco es el modelo, el criterio permanente de todas nuestras actividades. Esta vuelta a los orígenes tiene como meta el “Corazón oratoriano”, que se caracteriza por la solicitud hacia los jóvenes más pobres y las clases más populares. Nuestro sistema típicamente salesiano se caracteriza por el espíritu de familia. Su puesta en práctica facilita el clima de confianza y establece las mediaciones necesarias para que todo joven crezca en un ambiente acogedor (casa), marcado por la alegría (patio), donde pueda desarrollar todas sus potencialidades (escuela) y camine siguiendo una clara propuesta de fe (parroquia).</a:t>
            </a:r>
            <a:endParaRPr lang="es-C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2143108" y="642918"/>
            <a:ext cx="3143272" cy="55007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4" name="Picture 2" descr="http://ministeriorescatandoalmas.com/wp-content/uploads/2014/03/jovenes.jpg"/>
          <p:cNvPicPr>
            <a:picLocks noChangeAspect="1" noChangeArrowheads="1"/>
          </p:cNvPicPr>
          <p:nvPr/>
        </p:nvPicPr>
        <p:blipFill>
          <a:blip r:embed="rId2" cstate="print"/>
          <a:srcRect r="75781"/>
          <a:stretch>
            <a:fillRect/>
          </a:stretch>
        </p:blipFill>
        <p:spPr bwMode="auto">
          <a:xfrm>
            <a:off x="0" y="0"/>
            <a:ext cx="2214546" cy="6858001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571472" y="142852"/>
            <a:ext cx="471490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2400" b="1" dirty="0" smtClean="0"/>
              <a:t>Sistema Preventivo</a:t>
            </a:r>
            <a:endParaRPr lang="es-CL" sz="24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2214546" y="642918"/>
            <a:ext cx="307183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Se refiere al método educativo desarrollado por la congregación salesiana a partir de la experiencia educativa de Don Bosco. El sistema nació como respuesta al sistema represivo de educación que primaba en Europa del siglo XIX y sus territorios de influencia. En tal sentido, la propuesta de Don Bosco se convirtió en una experiencia visionaria en el desarrollo de la educación contemporánea. Juan Bosco, se dedicó a trabajar con la misión de enseñar a todos los jóvenes del mundo la fealdad del pecado y la hermosura de la virtud.</a:t>
            </a:r>
            <a:endParaRPr lang="es-CL" dirty="0"/>
          </a:p>
        </p:txBody>
      </p:sp>
      <p:sp>
        <p:nvSpPr>
          <p:cNvPr id="12" name="11 Rectángulo"/>
          <p:cNvSpPr/>
          <p:nvPr/>
        </p:nvSpPr>
        <p:spPr>
          <a:xfrm>
            <a:off x="2714612" y="6286520"/>
            <a:ext cx="35719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18 CuadroTexto"/>
          <p:cNvSpPr txBox="1"/>
          <p:nvPr/>
        </p:nvSpPr>
        <p:spPr>
          <a:xfrm>
            <a:off x="5357818" y="214290"/>
            <a:ext cx="3500462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Este sistema cuenta con algunos criterios que se convierten en el modo de cómo los colegios salesianos transmiten la educación</a:t>
            </a:r>
            <a:endParaRPr lang="es-CL" b="1" dirty="0"/>
          </a:p>
        </p:txBody>
      </p:sp>
      <p:sp>
        <p:nvSpPr>
          <p:cNvPr id="21" name="20 Rectángulo"/>
          <p:cNvSpPr/>
          <p:nvPr/>
        </p:nvSpPr>
        <p:spPr>
          <a:xfrm>
            <a:off x="2285984" y="6286520"/>
            <a:ext cx="35719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21 Rectángulo"/>
          <p:cNvSpPr/>
          <p:nvPr/>
        </p:nvSpPr>
        <p:spPr>
          <a:xfrm>
            <a:off x="3143240" y="6286520"/>
            <a:ext cx="35719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22 Rectángulo"/>
          <p:cNvSpPr/>
          <p:nvPr/>
        </p:nvSpPr>
        <p:spPr>
          <a:xfrm>
            <a:off x="4000496" y="6286520"/>
            <a:ext cx="35719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23 Rectángulo"/>
          <p:cNvSpPr/>
          <p:nvPr/>
        </p:nvSpPr>
        <p:spPr>
          <a:xfrm>
            <a:off x="3571868" y="6286520"/>
            <a:ext cx="35719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24 Rectángulo"/>
          <p:cNvSpPr/>
          <p:nvPr/>
        </p:nvSpPr>
        <p:spPr>
          <a:xfrm>
            <a:off x="4429124" y="6286520"/>
            <a:ext cx="35719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25 Rectángulo"/>
          <p:cNvSpPr/>
          <p:nvPr/>
        </p:nvSpPr>
        <p:spPr>
          <a:xfrm>
            <a:off x="4857752" y="6286520"/>
            <a:ext cx="35719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26 CuadroTexto"/>
          <p:cNvSpPr txBox="1"/>
          <p:nvPr/>
        </p:nvSpPr>
        <p:spPr>
          <a:xfrm>
            <a:off x="5357818" y="1428736"/>
            <a:ext cx="35719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es-CL" sz="2400" dirty="0" smtClean="0"/>
              <a:t>Casa que Acoge </a:t>
            </a:r>
          </a:p>
          <a:p>
            <a:pPr algn="ctr"/>
            <a:r>
              <a:rPr lang="es-CL" sz="2000" dirty="0" smtClean="0"/>
              <a:t>(Espíritu de Familia).</a:t>
            </a:r>
          </a:p>
          <a:p>
            <a:pPr algn="ctr"/>
            <a:endParaRPr lang="es-CL" dirty="0" smtClean="0"/>
          </a:p>
          <a:p>
            <a:pPr>
              <a:buFontTx/>
              <a:buChar char="-"/>
            </a:pPr>
            <a:r>
              <a:rPr lang="es-CL" sz="2400" dirty="0" smtClean="0"/>
              <a:t>Parroquia que evangeliza </a:t>
            </a:r>
            <a:r>
              <a:rPr lang="es-CL" sz="2000" dirty="0" smtClean="0"/>
              <a:t>(La vivencia religiosa).</a:t>
            </a:r>
            <a:endParaRPr lang="es-CL" sz="2000" dirty="0"/>
          </a:p>
          <a:p>
            <a:pPr algn="ctr"/>
            <a:endParaRPr lang="es-CL" dirty="0" smtClean="0"/>
          </a:p>
          <a:p>
            <a:pPr algn="ctr"/>
            <a:endParaRPr lang="es-CL" dirty="0" smtClean="0"/>
          </a:p>
          <a:p>
            <a:pPr algn="ctr">
              <a:buFontTx/>
              <a:buChar char="-"/>
            </a:pPr>
            <a:r>
              <a:rPr lang="es-CL" sz="2400" dirty="0" smtClean="0"/>
              <a:t>Escuela que prepara para la vida </a:t>
            </a:r>
          </a:p>
          <a:p>
            <a:pPr algn="ctr"/>
            <a:r>
              <a:rPr lang="es-CL" sz="2000" dirty="0" smtClean="0"/>
              <a:t>(Crecimiento integral).</a:t>
            </a:r>
          </a:p>
          <a:p>
            <a:pPr algn="ctr"/>
            <a:endParaRPr lang="es-CL" dirty="0" smtClean="0"/>
          </a:p>
          <a:p>
            <a:pPr algn="ctr">
              <a:buFontTx/>
              <a:buChar char="-"/>
            </a:pPr>
            <a:r>
              <a:rPr lang="es-CL" sz="2400" dirty="0" smtClean="0"/>
              <a:t>Patio donde encontrarse entre amigos y vivir alegres </a:t>
            </a:r>
            <a:r>
              <a:rPr lang="es-CL" sz="2000" dirty="0" smtClean="0"/>
              <a:t>(La pedagogía de la alegría y de la fiesta).</a:t>
            </a:r>
            <a:endParaRPr lang="es-CL" sz="2400" dirty="0"/>
          </a:p>
        </p:txBody>
      </p:sp>
      <p:pic>
        <p:nvPicPr>
          <p:cNvPr id="1026" name="Picture 2" descr="http://www.eljurista.net/uploadsfotos/pequena-casa-con-jardin_41788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1500174"/>
            <a:ext cx="857256" cy="706620"/>
          </a:xfrm>
          <a:prstGeom prst="rect">
            <a:avLst/>
          </a:prstGeom>
          <a:noFill/>
        </p:spPr>
      </p:pic>
      <p:pic>
        <p:nvPicPr>
          <p:cNvPr id="1028" name="Picture 4" descr="http://parroquiasantaquiteria.org/wp-content/uploads/2012/10/Logo-Elch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5272" y="2764839"/>
            <a:ext cx="857256" cy="878475"/>
          </a:xfrm>
          <a:prstGeom prst="rect">
            <a:avLst/>
          </a:prstGeom>
          <a:noFill/>
        </p:spPr>
      </p:pic>
      <p:pic>
        <p:nvPicPr>
          <p:cNvPr id="1030" name="Picture 6" descr="http://www.actiludis.com/wp-content/uploads/2012/02/ESCUEL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2" y="4235522"/>
            <a:ext cx="1076901" cy="550800"/>
          </a:xfrm>
          <a:prstGeom prst="rect">
            <a:avLst/>
          </a:prstGeom>
          <a:noFill/>
        </p:spPr>
      </p:pic>
      <p:pic>
        <p:nvPicPr>
          <p:cNvPr id="1034" name="Picture 10" descr="http://www.proyectosalonhogar.com/Enciclopedia_Ilustrada/1ro_es/cm110-01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8148" y="6000768"/>
            <a:ext cx="891256" cy="771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9" grpId="1"/>
      <p:bldP spid="12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inisteriorescatandoalmas.com/wp-content/uploads/2014/03/jovenes.jpg"/>
          <p:cNvPicPr>
            <a:picLocks noChangeAspect="1" noChangeArrowheads="1"/>
          </p:cNvPicPr>
          <p:nvPr/>
        </p:nvPicPr>
        <p:blipFill>
          <a:blip r:embed="rId2" cstate="print"/>
          <a:srcRect l="50000" r="25000"/>
          <a:stretch>
            <a:fillRect/>
          </a:stretch>
        </p:blipFill>
        <p:spPr bwMode="auto">
          <a:xfrm>
            <a:off x="0" y="-1"/>
            <a:ext cx="2286016" cy="6858001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2214546" y="428604"/>
            <a:ext cx="4643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CL" sz="1400" dirty="0" smtClean="0"/>
              <a:t>Un ambiente rico de confianza y familiaridad.</a:t>
            </a:r>
          </a:p>
          <a:p>
            <a:pPr>
              <a:buFontTx/>
              <a:buChar char="-"/>
            </a:pPr>
            <a:r>
              <a:rPr lang="es-CL" sz="1400" dirty="0" smtClean="0"/>
              <a:t>Sentirse escuchado y comprendido</a:t>
            </a:r>
          </a:p>
          <a:p>
            <a:pPr>
              <a:buFontTx/>
              <a:buChar char="-"/>
            </a:pPr>
            <a:r>
              <a:rPr lang="es-CL" sz="1400" dirty="0" smtClean="0"/>
              <a:t>La asistencia salesiana</a:t>
            </a:r>
          </a:p>
          <a:p>
            <a:pPr>
              <a:buFontTx/>
              <a:buChar char="-"/>
            </a:pPr>
            <a:r>
              <a:rPr lang="es-CL" sz="1400" dirty="0" smtClean="0"/>
              <a:t>El diálogo y la circulación de valores.</a:t>
            </a:r>
            <a:endParaRPr lang="es-CL" sz="1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2214546" y="1767007"/>
            <a:ext cx="464347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CL" sz="1400" dirty="0" smtClean="0"/>
              <a:t>Apertura a la trascendencia.</a:t>
            </a:r>
          </a:p>
          <a:p>
            <a:pPr>
              <a:buFontTx/>
              <a:buChar char="-"/>
            </a:pPr>
            <a:r>
              <a:rPr lang="es-CL" sz="1400" dirty="0" smtClean="0"/>
              <a:t>Propuestas Religiosas adecuadas.</a:t>
            </a:r>
          </a:p>
          <a:p>
            <a:pPr>
              <a:buFontTx/>
              <a:buChar char="-"/>
            </a:pPr>
            <a:r>
              <a:rPr lang="es-CL" sz="1400" dirty="0" smtClean="0"/>
              <a:t>Promoción Vocacional.</a:t>
            </a:r>
          </a:p>
          <a:p>
            <a:pPr>
              <a:buFontTx/>
              <a:buChar char="-"/>
            </a:pPr>
            <a:r>
              <a:rPr lang="es-CL" sz="1400" dirty="0" smtClean="0"/>
              <a:t>La fe sencilla y espontanea de los educadores.</a:t>
            </a:r>
          </a:p>
          <a:p>
            <a:pPr>
              <a:buFontTx/>
              <a:buChar char="-"/>
            </a:pPr>
            <a:r>
              <a:rPr lang="es-CL" sz="1400" dirty="0" smtClean="0"/>
              <a:t>Propuestas de promoción social y educación hacia el servicio de los más necesitados.</a:t>
            </a:r>
          </a:p>
          <a:p>
            <a:pPr>
              <a:buFontTx/>
              <a:buChar char="-"/>
            </a:pPr>
            <a:endParaRPr lang="es-CL" dirty="0"/>
          </a:p>
        </p:txBody>
      </p:sp>
      <p:pic>
        <p:nvPicPr>
          <p:cNvPr id="11" name="Picture 2" descr="http://ministeriorescatandoalmas.com/wp-content/uploads/2014/03/jovenes.jpg"/>
          <p:cNvPicPr>
            <a:picLocks noChangeAspect="1" noChangeArrowheads="1"/>
          </p:cNvPicPr>
          <p:nvPr/>
        </p:nvPicPr>
        <p:blipFill>
          <a:blip r:embed="rId2" cstate="print"/>
          <a:srcRect l="75000"/>
          <a:stretch>
            <a:fillRect/>
          </a:stretch>
        </p:blipFill>
        <p:spPr bwMode="auto">
          <a:xfrm>
            <a:off x="6858016" y="0"/>
            <a:ext cx="2285984" cy="6858001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1785918" y="59272"/>
            <a:ext cx="528641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Casa que Acoge (Espíritu de Familia)</a:t>
            </a:r>
            <a:endParaRPr lang="es-CL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785918" y="1416594"/>
            <a:ext cx="528641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Parroquia que evangeliza (Vivencia religiosa)</a:t>
            </a:r>
            <a:endParaRPr lang="es-CL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85918" y="3131106"/>
            <a:ext cx="550072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Escuela que prepara para la vida (crecimiento integral).</a:t>
            </a:r>
            <a:endParaRPr lang="es-CL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2143108" y="3636536"/>
            <a:ext cx="471490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CL" sz="1400" dirty="0" smtClean="0"/>
              <a:t>El desarrollo de las capacidades y las actitudes fundamentales para la vida en la sociedad.</a:t>
            </a:r>
          </a:p>
          <a:p>
            <a:pPr>
              <a:buFontTx/>
              <a:buChar char="-"/>
            </a:pPr>
            <a:r>
              <a:rPr lang="es-CL" sz="1400" dirty="0" smtClean="0"/>
              <a:t>Jove protagonista de su crecimiento y maduración.</a:t>
            </a:r>
          </a:p>
          <a:p>
            <a:pPr>
              <a:buFontTx/>
              <a:buChar char="-"/>
            </a:pPr>
            <a:r>
              <a:rPr lang="es-CL" sz="1400" dirty="0" smtClean="0"/>
              <a:t>Formación a la conciencia crítica y comprometida</a:t>
            </a:r>
            <a:r>
              <a:rPr lang="es-CL" dirty="0" smtClean="0"/>
              <a:t>.</a:t>
            </a:r>
          </a:p>
          <a:p>
            <a:pPr>
              <a:buFontTx/>
              <a:buChar char="-"/>
            </a:pPr>
            <a:endParaRPr lang="es-CL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785918" y="4640057"/>
            <a:ext cx="550072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Patio donde encontrarse entre amigos y vivir alegres </a:t>
            </a:r>
          </a:p>
          <a:p>
            <a:pPr algn="ctr"/>
            <a:r>
              <a:rPr lang="es-CL" b="1" dirty="0" smtClean="0"/>
              <a:t>(La pedagogía de la alegría y de la fiesta). </a:t>
            </a:r>
            <a:endParaRPr lang="es-CL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2214546" y="5276222"/>
            <a:ext cx="47149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CL" sz="1400" dirty="0" smtClean="0"/>
              <a:t>Propuestas de índole </a:t>
            </a:r>
            <a:r>
              <a:rPr lang="es-CL" sz="1400" dirty="0" err="1" smtClean="0"/>
              <a:t>valórico</a:t>
            </a:r>
            <a:r>
              <a:rPr lang="es-CL" sz="1400" dirty="0" smtClean="0"/>
              <a:t>.</a:t>
            </a:r>
          </a:p>
          <a:p>
            <a:pPr>
              <a:buFontTx/>
              <a:buChar char="-"/>
            </a:pPr>
            <a:r>
              <a:rPr lang="es-CL" sz="1400" dirty="0" smtClean="0"/>
              <a:t>La pedagogía de la cercanía y confianza.</a:t>
            </a:r>
          </a:p>
          <a:p>
            <a:pPr>
              <a:buFontTx/>
              <a:buChar char="-"/>
            </a:pPr>
            <a:r>
              <a:rPr lang="es-CL" sz="1400" dirty="0" smtClean="0"/>
              <a:t>Las fiestas (religiosas y civiles), como espacio educativo.</a:t>
            </a:r>
          </a:p>
          <a:p>
            <a:pPr>
              <a:buFontTx/>
              <a:buChar char="-"/>
            </a:pPr>
            <a:r>
              <a:rPr lang="es-CL" sz="1400" dirty="0" smtClean="0"/>
              <a:t>La propuesta asociativa.</a:t>
            </a:r>
          </a:p>
          <a:p>
            <a:pPr>
              <a:buFontTx/>
              <a:buChar char="-"/>
            </a:pPr>
            <a:r>
              <a:rPr lang="es-CL" sz="1400" dirty="0" smtClean="0"/>
              <a:t>Los espacios virtuales como lugares de encuentro educativos-pastorales.</a:t>
            </a:r>
          </a:p>
          <a:p>
            <a:pPr>
              <a:buFontTx/>
              <a:buChar char="-"/>
            </a:pPr>
            <a:endParaRPr lang="es-CL" dirty="0" smtClean="0"/>
          </a:p>
          <a:p>
            <a:pPr>
              <a:buFontTx/>
              <a:buChar char="-"/>
            </a:pP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8" grpId="0" animBg="1"/>
      <p:bldP spid="9" grpId="0" animBg="1"/>
      <p:bldP spid="12" grpId="0" animBg="1"/>
      <p:bldP spid="13" grpId="0"/>
      <p:bldP spid="14" grpId="0" animBg="1"/>
      <p:bldP spid="15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>
            <a:alpha val="53000"/>
          </a:schemeClr>
        </a:solidFill>
      </a:spPr>
      <a:bodyPr rtlCol="0" anchor="ctr"/>
      <a:lstStyle>
        <a:defPPr algn="ctr">
          <a:defRPr>
            <a:gradFill flip="none" rotWithShape="1">
              <a:gsLst>
                <a:gs pos="0">
                  <a:schemeClr val="lt1">
                    <a:shade val="30000"/>
                    <a:satMod val="115000"/>
                  </a:schemeClr>
                </a:gs>
                <a:gs pos="50000">
                  <a:schemeClr val="lt1">
                    <a:shade val="67500"/>
                    <a:satMod val="115000"/>
                  </a:schemeClr>
                </a:gs>
                <a:gs pos="100000">
                  <a:schemeClr val="l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a:defRPr>
        </a:defPPr>
      </a:lstStyle>
      <a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465</Words>
  <Application>Microsoft Office PowerPoint</Application>
  <PresentationFormat>Presentación en pantalla (4:3)</PresentationFormat>
  <Paragraphs>37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Cristian</dc:creator>
  <cp:lastModifiedBy>Carmen Elena Mejía Maya</cp:lastModifiedBy>
  <cp:revision>22</cp:revision>
  <dcterms:created xsi:type="dcterms:W3CDTF">2014-08-28T15:20:56Z</dcterms:created>
  <dcterms:modified xsi:type="dcterms:W3CDTF">2016-02-20T16:28:13Z</dcterms:modified>
</cp:coreProperties>
</file>