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58" r:id="rId4"/>
    <p:sldId id="259" r:id="rId5"/>
    <p:sldId id="260" r:id="rId6"/>
    <p:sldId id="261" r:id="rId7"/>
    <p:sldId id="265" r:id="rId8"/>
    <p:sldId id="266" r:id="rId9"/>
    <p:sldId id="262" r:id="rId10"/>
    <p:sldId id="267" r:id="rId11"/>
    <p:sldId id="263" r:id="rId12"/>
    <p:sldId id="268" r:id="rId13"/>
    <p:sldId id="264" r:id="rId14"/>
    <p:sldId id="271" r:id="rId15"/>
    <p:sldId id="269"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6" r:id="rId29"/>
    <p:sldId id="284" r:id="rId30"/>
    <p:sldId id="287" r:id="rId31"/>
    <p:sldId id="288" r:id="rId32"/>
    <p:sldId id="289" r:id="rId33"/>
    <p:sldId id="285" r:id="rId34"/>
    <p:sldId id="290" r:id="rId35"/>
    <p:sldId id="291" r:id="rId36"/>
    <p:sldId id="292" r:id="rId37"/>
    <p:sldId id="296" r:id="rId38"/>
    <p:sldId id="313" r:id="rId39"/>
    <p:sldId id="293" r:id="rId40"/>
    <p:sldId id="294" r:id="rId41"/>
    <p:sldId id="295" r:id="rId42"/>
    <p:sldId id="306" r:id="rId43"/>
    <p:sldId id="297" r:id="rId44"/>
    <p:sldId id="298" r:id="rId45"/>
    <p:sldId id="299" r:id="rId46"/>
    <p:sldId id="300" r:id="rId47"/>
    <p:sldId id="301" r:id="rId48"/>
    <p:sldId id="302" r:id="rId49"/>
    <p:sldId id="303" r:id="rId50"/>
    <p:sldId id="304" r:id="rId51"/>
    <p:sldId id="305" r:id="rId52"/>
    <p:sldId id="308" r:id="rId53"/>
    <p:sldId id="307" r:id="rId54"/>
    <p:sldId id="309" r:id="rId55"/>
    <p:sldId id="311" r:id="rId56"/>
    <p:sldId id="310" r:id="rId57"/>
    <p:sldId id="312" r:id="rId5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7A"/>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FBB6E3-F77F-4AB2-A438-4298F1CC4717}" type="datetimeFigureOut">
              <a:rPr lang="es-MX" smtClean="0"/>
              <a:t>23/01/2014</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F6B84-3D1F-4181-92AB-1A1EAB5DE049}" type="slidenum">
              <a:rPr lang="es-MX" smtClean="0"/>
              <a:t>‹Nº›</a:t>
            </a:fld>
            <a:endParaRPr lang="es-MX"/>
          </a:p>
        </p:txBody>
      </p:sp>
    </p:spTree>
    <p:extLst>
      <p:ext uri="{BB962C8B-B14F-4D97-AF65-F5344CB8AC3E}">
        <p14:creationId xmlns:p14="http://schemas.microsoft.com/office/powerpoint/2010/main" val="957319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A20F6B84-3D1F-4181-92AB-1A1EAB5DE049}" type="slidenum">
              <a:rPr lang="es-MX" smtClean="0"/>
              <a:t>6</a:t>
            </a:fld>
            <a:endParaRPr lang="es-MX"/>
          </a:p>
        </p:txBody>
      </p:sp>
    </p:spTree>
    <p:extLst>
      <p:ext uri="{BB962C8B-B14F-4D97-AF65-F5344CB8AC3E}">
        <p14:creationId xmlns:p14="http://schemas.microsoft.com/office/powerpoint/2010/main" val="91308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A20F6B84-3D1F-4181-92AB-1A1EAB5DE049}" type="slidenum">
              <a:rPr lang="es-MX" smtClean="0"/>
              <a:t>12</a:t>
            </a:fld>
            <a:endParaRPr lang="es-MX"/>
          </a:p>
        </p:txBody>
      </p:sp>
    </p:spTree>
    <p:extLst>
      <p:ext uri="{BB962C8B-B14F-4D97-AF65-F5344CB8AC3E}">
        <p14:creationId xmlns:p14="http://schemas.microsoft.com/office/powerpoint/2010/main" val="279868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41251412-4C83-4611-88E2-C65591773128}" type="datetimeFigureOut">
              <a:rPr lang="es-MX" smtClean="0"/>
              <a:t>23/01/2014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733CE34-2BAA-48E5-9822-E581BE0A13EE}" type="slidenum">
              <a:rPr lang="es-MX" smtClean="0"/>
              <a:t>‹Nº›</a:t>
            </a:fld>
            <a:endParaRPr lang="es-MX"/>
          </a:p>
        </p:txBody>
      </p:sp>
    </p:spTree>
    <p:extLst>
      <p:ext uri="{BB962C8B-B14F-4D97-AF65-F5344CB8AC3E}">
        <p14:creationId xmlns:p14="http://schemas.microsoft.com/office/powerpoint/2010/main" val="1677839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1251412-4C83-4611-88E2-C65591773128}" type="datetimeFigureOut">
              <a:rPr lang="es-MX" smtClean="0"/>
              <a:t>23/01/2014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733CE34-2BAA-48E5-9822-E581BE0A13EE}" type="slidenum">
              <a:rPr lang="es-MX" smtClean="0"/>
              <a:t>‹Nº›</a:t>
            </a:fld>
            <a:endParaRPr lang="es-MX"/>
          </a:p>
        </p:txBody>
      </p:sp>
    </p:spTree>
    <p:extLst>
      <p:ext uri="{BB962C8B-B14F-4D97-AF65-F5344CB8AC3E}">
        <p14:creationId xmlns:p14="http://schemas.microsoft.com/office/powerpoint/2010/main" val="3695984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1251412-4C83-4611-88E2-C65591773128}" type="datetimeFigureOut">
              <a:rPr lang="es-MX" smtClean="0"/>
              <a:t>23/01/2014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733CE34-2BAA-48E5-9822-E581BE0A13EE}" type="slidenum">
              <a:rPr lang="es-MX" smtClean="0"/>
              <a:t>‹Nº›</a:t>
            </a:fld>
            <a:endParaRPr lang="es-MX"/>
          </a:p>
        </p:txBody>
      </p:sp>
    </p:spTree>
    <p:extLst>
      <p:ext uri="{BB962C8B-B14F-4D97-AF65-F5344CB8AC3E}">
        <p14:creationId xmlns:p14="http://schemas.microsoft.com/office/powerpoint/2010/main" val="3738074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1251412-4C83-4611-88E2-C65591773128}" type="datetimeFigureOut">
              <a:rPr lang="es-MX" smtClean="0"/>
              <a:t>23/01/2014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733CE34-2BAA-48E5-9822-E581BE0A13EE}" type="slidenum">
              <a:rPr lang="es-MX" smtClean="0"/>
              <a:t>‹Nº›</a:t>
            </a:fld>
            <a:endParaRPr lang="es-MX"/>
          </a:p>
        </p:txBody>
      </p:sp>
    </p:spTree>
    <p:extLst>
      <p:ext uri="{BB962C8B-B14F-4D97-AF65-F5344CB8AC3E}">
        <p14:creationId xmlns:p14="http://schemas.microsoft.com/office/powerpoint/2010/main" val="2300185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1251412-4C83-4611-88E2-C65591773128}" type="datetimeFigureOut">
              <a:rPr lang="es-MX" smtClean="0"/>
              <a:t>23/01/2014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733CE34-2BAA-48E5-9822-E581BE0A13EE}" type="slidenum">
              <a:rPr lang="es-MX" smtClean="0"/>
              <a:t>‹Nº›</a:t>
            </a:fld>
            <a:endParaRPr lang="es-MX"/>
          </a:p>
        </p:txBody>
      </p:sp>
    </p:spTree>
    <p:extLst>
      <p:ext uri="{BB962C8B-B14F-4D97-AF65-F5344CB8AC3E}">
        <p14:creationId xmlns:p14="http://schemas.microsoft.com/office/powerpoint/2010/main" val="3723983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41251412-4C83-4611-88E2-C65591773128}" type="datetimeFigureOut">
              <a:rPr lang="es-MX" smtClean="0"/>
              <a:t>23/01/2014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F733CE34-2BAA-48E5-9822-E581BE0A13EE}" type="slidenum">
              <a:rPr lang="es-MX" smtClean="0"/>
              <a:t>‹Nº›</a:t>
            </a:fld>
            <a:endParaRPr lang="es-MX"/>
          </a:p>
        </p:txBody>
      </p:sp>
    </p:spTree>
    <p:extLst>
      <p:ext uri="{BB962C8B-B14F-4D97-AF65-F5344CB8AC3E}">
        <p14:creationId xmlns:p14="http://schemas.microsoft.com/office/powerpoint/2010/main" val="3980032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41251412-4C83-4611-88E2-C65591773128}" type="datetimeFigureOut">
              <a:rPr lang="es-MX" smtClean="0"/>
              <a:t>23/01/2014</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F733CE34-2BAA-48E5-9822-E581BE0A13EE}" type="slidenum">
              <a:rPr lang="es-MX" smtClean="0"/>
              <a:t>‹Nº›</a:t>
            </a:fld>
            <a:endParaRPr lang="es-MX"/>
          </a:p>
        </p:txBody>
      </p:sp>
    </p:spTree>
    <p:extLst>
      <p:ext uri="{BB962C8B-B14F-4D97-AF65-F5344CB8AC3E}">
        <p14:creationId xmlns:p14="http://schemas.microsoft.com/office/powerpoint/2010/main" val="1488005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41251412-4C83-4611-88E2-C65591773128}" type="datetimeFigureOut">
              <a:rPr lang="es-MX" smtClean="0"/>
              <a:t>23/01/2014</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F733CE34-2BAA-48E5-9822-E581BE0A13EE}" type="slidenum">
              <a:rPr lang="es-MX" smtClean="0"/>
              <a:t>‹Nº›</a:t>
            </a:fld>
            <a:endParaRPr lang="es-MX"/>
          </a:p>
        </p:txBody>
      </p:sp>
    </p:spTree>
    <p:extLst>
      <p:ext uri="{BB962C8B-B14F-4D97-AF65-F5344CB8AC3E}">
        <p14:creationId xmlns:p14="http://schemas.microsoft.com/office/powerpoint/2010/main" val="3676876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1251412-4C83-4611-88E2-C65591773128}" type="datetimeFigureOut">
              <a:rPr lang="es-MX" smtClean="0"/>
              <a:t>23/01/2014</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F733CE34-2BAA-48E5-9822-E581BE0A13EE}" type="slidenum">
              <a:rPr lang="es-MX" smtClean="0"/>
              <a:t>‹Nº›</a:t>
            </a:fld>
            <a:endParaRPr lang="es-MX"/>
          </a:p>
        </p:txBody>
      </p:sp>
    </p:spTree>
    <p:extLst>
      <p:ext uri="{BB962C8B-B14F-4D97-AF65-F5344CB8AC3E}">
        <p14:creationId xmlns:p14="http://schemas.microsoft.com/office/powerpoint/2010/main" val="3481986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1251412-4C83-4611-88E2-C65591773128}" type="datetimeFigureOut">
              <a:rPr lang="es-MX" smtClean="0"/>
              <a:t>23/01/2014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F733CE34-2BAA-48E5-9822-E581BE0A13EE}" type="slidenum">
              <a:rPr lang="es-MX" smtClean="0"/>
              <a:t>‹Nº›</a:t>
            </a:fld>
            <a:endParaRPr lang="es-MX"/>
          </a:p>
        </p:txBody>
      </p:sp>
    </p:spTree>
    <p:extLst>
      <p:ext uri="{BB962C8B-B14F-4D97-AF65-F5344CB8AC3E}">
        <p14:creationId xmlns:p14="http://schemas.microsoft.com/office/powerpoint/2010/main" val="2673297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1251412-4C83-4611-88E2-C65591773128}" type="datetimeFigureOut">
              <a:rPr lang="es-MX" smtClean="0"/>
              <a:t>23/01/2014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F733CE34-2BAA-48E5-9822-E581BE0A13EE}" type="slidenum">
              <a:rPr lang="es-MX" smtClean="0"/>
              <a:t>‹Nº›</a:t>
            </a:fld>
            <a:endParaRPr lang="es-MX"/>
          </a:p>
        </p:txBody>
      </p:sp>
    </p:spTree>
    <p:extLst>
      <p:ext uri="{BB962C8B-B14F-4D97-AF65-F5344CB8AC3E}">
        <p14:creationId xmlns:p14="http://schemas.microsoft.com/office/powerpoint/2010/main" val="9873909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51412-4C83-4611-88E2-C65591773128}" type="datetimeFigureOut">
              <a:rPr lang="es-MX" smtClean="0"/>
              <a:t>23/01/2014</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3CE34-2BAA-48E5-9822-E581BE0A13EE}" type="slidenum">
              <a:rPr lang="es-MX" smtClean="0"/>
              <a:t>‹Nº›</a:t>
            </a:fld>
            <a:endParaRPr lang="es-MX"/>
          </a:p>
        </p:txBody>
      </p:sp>
    </p:spTree>
    <p:extLst>
      <p:ext uri="{BB962C8B-B14F-4D97-AF65-F5344CB8AC3E}">
        <p14:creationId xmlns:p14="http://schemas.microsoft.com/office/powerpoint/2010/main" val="1300958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49.gif"/></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56.JPG"/></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5.jp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27289">
            <a:off x="565849" y="2403096"/>
            <a:ext cx="7832792" cy="2339837"/>
          </a:xfrm>
          <a:prstGeom prst="rect">
            <a:avLst/>
          </a:prstGeom>
        </p:spPr>
      </p:pic>
      <p:sp>
        <p:nvSpPr>
          <p:cNvPr id="5" name="4 Elipse"/>
          <p:cNvSpPr/>
          <p:nvPr/>
        </p:nvSpPr>
        <p:spPr>
          <a:xfrm>
            <a:off x="89756" y="903040"/>
            <a:ext cx="8964488" cy="5328592"/>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777516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067650" y="451693"/>
            <a:ext cx="3896838" cy="6001643"/>
          </a:xfrm>
          <a:prstGeom prst="rect">
            <a:avLst/>
          </a:prstGeom>
          <a:solidFill>
            <a:schemeClr val="tx2">
              <a:lumMod val="20000"/>
              <a:lumOff val="80000"/>
              <a:alpha val="40000"/>
            </a:schemeClr>
          </a:solidFill>
          <a:ln w="38100">
            <a:noFill/>
          </a:ln>
        </p:spPr>
        <p:txBody>
          <a:bodyPr wrap="square" rtlCol="0">
            <a:spAutoFit/>
          </a:bodyPr>
          <a:lstStyle/>
          <a:p>
            <a:pPr algn="just"/>
            <a:r>
              <a:rPr lang="es-MX" sz="2400" dirty="0" smtClean="0">
                <a:solidFill>
                  <a:schemeClr val="bg1"/>
                </a:solidFill>
                <a:latin typeface="Berlin Sans FB" pitchFamily="34" charset="0"/>
              </a:rPr>
              <a:t>Para entender mejor </a:t>
            </a:r>
            <a:r>
              <a:rPr lang="es-MX" sz="2400" dirty="0" err="1" smtClean="0">
                <a:solidFill>
                  <a:schemeClr val="bg1"/>
                </a:solidFill>
                <a:latin typeface="Berlin Sans FB" pitchFamily="34" charset="0"/>
              </a:rPr>
              <a:t>ésto</a:t>
            </a:r>
            <a:r>
              <a:rPr lang="es-MX" sz="2400" dirty="0" smtClean="0">
                <a:solidFill>
                  <a:schemeClr val="bg1"/>
                </a:solidFill>
                <a:latin typeface="Berlin Sans FB" pitchFamily="34" charset="0"/>
              </a:rPr>
              <a:t>, pensemos el Evangelio como una especie de partitura musical, ella puede ser ejecutada por diversas orquestas según diferentes arreglos. El director de la orquesta no es el compositor de la obra, pero de algún modo la adapta, la arregla, mientras destaca  una serie de instrumentos (de viento, de cuerda, teclados, percusión…), o interpreta de un modo original ciertos matices de la composición.</a:t>
            </a:r>
            <a:endParaRPr lang="es-MX" sz="2400" dirty="0">
              <a:solidFill>
                <a:schemeClr val="bg1"/>
              </a:solidFill>
              <a:latin typeface="Berlin Sans FB" pitchFamily="34" charset="0"/>
            </a:endParaRPr>
          </a:p>
        </p:txBody>
      </p:sp>
      <p:pic>
        <p:nvPicPr>
          <p:cNvPr id="3" name="2 Imagen"/>
          <p:cNvPicPr>
            <a:picLocks noChangeAspect="1"/>
          </p:cNvPicPr>
          <p:nvPr/>
        </p:nvPicPr>
        <p:blipFill rotWithShape="1">
          <a:blip r:embed="rId3">
            <a:extLst>
              <a:ext uri="{28A0092B-C50C-407E-A947-70E740481C1C}">
                <a14:useLocalDpi xmlns:a14="http://schemas.microsoft.com/office/drawing/2010/main" val="0"/>
              </a:ext>
            </a:extLst>
          </a:blip>
          <a:srcRect r="20451" b="5779"/>
          <a:stretch/>
        </p:blipFill>
        <p:spPr>
          <a:xfrm>
            <a:off x="287378" y="1268409"/>
            <a:ext cx="4357284" cy="455085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3 Elipse"/>
          <p:cNvSpPr/>
          <p:nvPr/>
        </p:nvSpPr>
        <p:spPr>
          <a:xfrm>
            <a:off x="0" y="1052736"/>
            <a:ext cx="4932040" cy="496855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019892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803" y="836712"/>
            <a:ext cx="4069503" cy="3673226"/>
          </a:xfrm>
          <a:prstGeom prst="ellipse">
            <a:avLst/>
          </a:prstGeom>
          <a:ln>
            <a:noFill/>
          </a:ln>
          <a:effectLst>
            <a:softEdge rad="112500"/>
          </a:effectLst>
        </p:spPr>
      </p:pic>
      <p:sp>
        <p:nvSpPr>
          <p:cNvPr id="3" name="2 Elipse"/>
          <p:cNvSpPr/>
          <p:nvPr/>
        </p:nvSpPr>
        <p:spPr>
          <a:xfrm rot="2602427">
            <a:off x="4653282" y="-231948"/>
            <a:ext cx="3731291" cy="596411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n>
                <a:solidFill>
                  <a:schemeClr val="bg1"/>
                </a:solidFill>
              </a:ln>
            </a:endParaRPr>
          </a:p>
        </p:txBody>
      </p:sp>
      <p:sp>
        <p:nvSpPr>
          <p:cNvPr id="4" name="3 CuadroTexto"/>
          <p:cNvSpPr txBox="1"/>
          <p:nvPr/>
        </p:nvSpPr>
        <p:spPr>
          <a:xfrm>
            <a:off x="122909" y="982176"/>
            <a:ext cx="3744416" cy="4893647"/>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Los Fundadores no son entonces los compositores de la partitura: el Evangelio es siempre el mismo para todos y no es fruto de su inventiva. Pero cada uno de ellos, puede interpretarlo de manera diferente y de forma original, subrayando algunos pasajes de la Escritura que representan de manera sintética    su inspiración apostólica.</a:t>
            </a:r>
            <a:endParaRPr lang="es-MX" sz="2400" dirty="0">
              <a:solidFill>
                <a:schemeClr val="bg1"/>
              </a:solidFill>
              <a:latin typeface="Berlin Sans FB" pitchFamily="34" charset="0"/>
            </a:endParaRPr>
          </a:p>
        </p:txBody>
      </p:sp>
    </p:spTree>
    <p:extLst>
      <p:ext uri="{BB962C8B-B14F-4D97-AF65-F5344CB8AC3E}">
        <p14:creationId xmlns:p14="http://schemas.microsoft.com/office/powerpoint/2010/main" val="265504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00560" y="-1100564"/>
            <a:ext cx="6942877" cy="914400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0" y="5373216"/>
            <a:ext cx="9144002" cy="1569660"/>
          </a:xfrm>
          <a:prstGeom prst="rect">
            <a:avLst/>
          </a:prstGeom>
          <a:solidFill>
            <a:schemeClr val="tx2">
              <a:lumMod val="20000"/>
              <a:lumOff val="80000"/>
              <a:alpha val="39000"/>
            </a:schemeClr>
          </a:solidFill>
        </p:spPr>
        <p:txBody>
          <a:bodyPr wrap="square" rtlCol="0">
            <a:spAutoFit/>
          </a:bodyPr>
          <a:lstStyle/>
          <a:p>
            <a:pPr algn="just"/>
            <a:r>
              <a:rPr lang="es-MX" sz="2400" dirty="0" smtClean="0">
                <a:solidFill>
                  <a:schemeClr val="bg1"/>
                </a:solidFill>
                <a:latin typeface="Berlin Sans FB" pitchFamily="34" charset="0"/>
              </a:rPr>
              <a:t>«Dejad que los niños vengan a mí» es una especie de «icono»  de la espiritualidad de D. Bosco; pero al mismo tiempo su misión entre los jóvenes  nos permite «interpretar» mejor este pasaje de la Escritura.</a:t>
            </a:r>
          </a:p>
          <a:p>
            <a:endParaRPr lang="es-MX" sz="2400" dirty="0">
              <a:latin typeface="Berlin Sans FB" pitchFamily="34" charset="0"/>
            </a:endParaRPr>
          </a:p>
        </p:txBody>
      </p:sp>
      <p:sp>
        <p:nvSpPr>
          <p:cNvPr id="9" name="8 Rectángulo"/>
          <p:cNvSpPr/>
          <p:nvPr/>
        </p:nvSpPr>
        <p:spPr>
          <a:xfrm>
            <a:off x="2033412" y="908720"/>
            <a:ext cx="4517583" cy="1323439"/>
          </a:xfrm>
          <a:prstGeom prst="rect">
            <a:avLst/>
          </a:prstGeom>
          <a:noFill/>
        </p:spPr>
        <p:txBody>
          <a:bodyPr wrap="none" lIns="91440" tIns="45720" rIns="91440" bIns="45720">
            <a:spAutoFit/>
          </a:bodyPr>
          <a:lstStyle/>
          <a:p>
            <a:pPr algn="ctr"/>
            <a:r>
              <a:rPr lang="es-ES" sz="40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Berlin Sans FB" pitchFamily="34" charset="0"/>
              </a:rPr>
              <a:t>«Dejad que los niños</a:t>
            </a:r>
          </a:p>
          <a:p>
            <a:pPr algn="ctr"/>
            <a:r>
              <a:rPr lang="es-ES" sz="40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Berlin Sans FB" pitchFamily="34" charset="0"/>
              </a:rPr>
              <a:t>Vengan a mí»</a:t>
            </a:r>
            <a:endParaRPr lang="es-MX" sz="400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Berlin Sans FB" pitchFamily="34" charset="0"/>
            </a:endParaRPr>
          </a:p>
        </p:txBody>
      </p:sp>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 y="-171400"/>
            <a:ext cx="9144004" cy="5978708"/>
          </a:xfrm>
          <a:prstGeom prst="rect">
            <a:avLst/>
          </a:prstGeom>
        </p:spPr>
      </p:pic>
    </p:spTree>
    <p:extLst>
      <p:ext uri="{BB962C8B-B14F-4D97-AF65-F5344CB8AC3E}">
        <p14:creationId xmlns:p14="http://schemas.microsoft.com/office/powerpoint/2010/main" val="9099993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65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7402" y="5263375"/>
            <a:ext cx="9116597" cy="1569660"/>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De la extraordinaria creatividad, cuyo primer protagonista es el Espíritu Santo, brotan las diversas espiritualidades. Así San Francisco de Asís pone en evidencia la importancia de la pobreza y de la vida fraterna.</a:t>
            </a:r>
            <a:endParaRPr lang="es-MX" sz="2400" dirty="0">
              <a:solidFill>
                <a:schemeClr val="bg1"/>
              </a:solidFill>
              <a:latin typeface="Berlin Sans FB" pitchFamily="34" charset="0"/>
            </a:endParaRPr>
          </a:p>
        </p:txBody>
      </p:sp>
      <p:sp>
        <p:nvSpPr>
          <p:cNvPr id="5" name="4 Elipse"/>
          <p:cNvSpPr/>
          <p:nvPr/>
        </p:nvSpPr>
        <p:spPr>
          <a:xfrm rot="19967225">
            <a:off x="1152182" y="1067479"/>
            <a:ext cx="7078143" cy="302135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5 Imagen"/>
          <p:cNvPicPr>
            <a:picLocks noChangeAspect="1"/>
          </p:cNvPicPr>
          <p:nvPr/>
        </p:nvPicPr>
        <p:blipFill rotWithShape="1">
          <a:blip r:embed="rId3">
            <a:extLst>
              <a:ext uri="{28A0092B-C50C-407E-A947-70E740481C1C}">
                <a14:useLocalDpi xmlns:a14="http://schemas.microsoft.com/office/drawing/2010/main" val="0"/>
              </a:ext>
            </a:extLst>
          </a:blip>
          <a:srcRect l="20244" r="24390"/>
          <a:stretch/>
        </p:blipFill>
        <p:spPr>
          <a:xfrm>
            <a:off x="2836542" y="213036"/>
            <a:ext cx="3491916" cy="4730239"/>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804842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788024" y="908720"/>
            <a:ext cx="3528392" cy="1200329"/>
          </a:xfrm>
          <a:prstGeom prst="rect">
            <a:avLst/>
          </a:prstGeom>
          <a:solidFill>
            <a:schemeClr val="tx2">
              <a:lumMod val="20000"/>
              <a:lumOff val="80000"/>
              <a:alpha val="50000"/>
            </a:schemeClr>
          </a:solidFill>
        </p:spPr>
        <p:txBody>
          <a:bodyPr wrap="square" rtlCol="0">
            <a:spAutoFit/>
          </a:bodyPr>
          <a:lstStyle/>
          <a:p>
            <a:pPr algn="just"/>
            <a:r>
              <a:rPr lang="es-MX" sz="2400" dirty="0" smtClean="0">
                <a:solidFill>
                  <a:schemeClr val="bg1"/>
                </a:solidFill>
                <a:latin typeface="Berlin Sans FB" pitchFamily="34" charset="0"/>
              </a:rPr>
              <a:t>San Francisco de Sales la dulzura, la urbanidad y la mansedumbre.</a:t>
            </a:r>
            <a:endParaRPr lang="es-MX" sz="2400" dirty="0">
              <a:solidFill>
                <a:schemeClr val="bg1"/>
              </a:solidFill>
              <a:latin typeface="Berlin Sans FB"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1341769"/>
            <a:ext cx="3960439" cy="4368388"/>
          </a:xfrm>
          <a:prstGeom prst="ellipse">
            <a:avLst/>
          </a:prstGeom>
          <a:ln>
            <a:noFill/>
          </a:ln>
          <a:effectLst>
            <a:softEdge rad="112500"/>
          </a:effectLst>
        </p:spPr>
      </p:pic>
      <p:sp>
        <p:nvSpPr>
          <p:cNvPr id="4" name="3 Elipse"/>
          <p:cNvSpPr/>
          <p:nvPr/>
        </p:nvSpPr>
        <p:spPr>
          <a:xfrm>
            <a:off x="323528" y="1341769"/>
            <a:ext cx="3960440" cy="436838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94205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Elipse"/>
          <p:cNvSpPr/>
          <p:nvPr/>
        </p:nvSpPr>
        <p:spPr>
          <a:xfrm>
            <a:off x="89756" y="903040"/>
            <a:ext cx="5562364" cy="5328592"/>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5802642" y="1652972"/>
            <a:ext cx="3017830" cy="3416320"/>
          </a:xfrm>
          <a:prstGeom prst="rect">
            <a:avLst/>
          </a:prstGeom>
          <a:solidFill>
            <a:schemeClr val="bg2">
              <a:alpha val="40000"/>
            </a:schemeClr>
          </a:solidFill>
        </p:spPr>
        <p:txBody>
          <a:bodyPr wrap="square" rtlCol="0">
            <a:spAutoFit/>
          </a:bodyPr>
          <a:lstStyle/>
          <a:p>
            <a:pPr algn="just"/>
            <a:r>
              <a:rPr lang="es-MX" sz="2400" dirty="0" smtClean="0">
                <a:solidFill>
                  <a:schemeClr val="bg1"/>
                </a:solidFill>
                <a:latin typeface="Berlin Sans FB" pitchFamily="34" charset="0"/>
              </a:rPr>
              <a:t>San Juan Bosco, tomó otros elementos como el amor de Jesús por los jóvenes pobres y por los pequeños de San Camilo de </a:t>
            </a:r>
            <a:r>
              <a:rPr lang="es-MX" sz="2400" dirty="0" err="1" smtClean="0">
                <a:solidFill>
                  <a:schemeClr val="bg1"/>
                </a:solidFill>
                <a:latin typeface="Berlin Sans FB" pitchFamily="34" charset="0"/>
              </a:rPr>
              <a:t>Lelis</a:t>
            </a:r>
            <a:r>
              <a:rPr lang="es-MX" sz="2400" dirty="0" smtClean="0">
                <a:solidFill>
                  <a:schemeClr val="bg1"/>
                </a:solidFill>
                <a:latin typeface="Berlin Sans FB" pitchFamily="34" charset="0"/>
              </a:rPr>
              <a:t>, San Ignacio de Loyola, Santa Teresa de Jesús, San Felipe Neri…</a:t>
            </a:r>
            <a:endParaRPr lang="es-MX" sz="2400" dirty="0">
              <a:solidFill>
                <a:schemeClr val="bg1"/>
              </a:solidFill>
              <a:latin typeface="Berlin Sans FB" pitchFamily="34" charset="0"/>
            </a:endParaRPr>
          </a:p>
        </p:txBody>
      </p:sp>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49" y="1208378"/>
            <a:ext cx="4860977" cy="4674840"/>
          </a:xfrm>
          <a:prstGeom prst="ellipse">
            <a:avLst/>
          </a:prstGeom>
          <a:ln w="7620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36077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89609" y="1351508"/>
            <a:ext cx="3672408" cy="4154984"/>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De cada espiritualidad  particular  como fruto de un árbol brota también una misión específica: los enfermos, los jóvenes, los ancianos, los indígenas, los desplazados, los niños abandonados. Todos se transforman en don, en tarea para las diversas familias religiosas.</a:t>
            </a:r>
            <a:endParaRPr lang="es-MX" sz="2400" dirty="0">
              <a:solidFill>
                <a:schemeClr val="bg1"/>
              </a:solidFill>
              <a:latin typeface="Berlin Sans FB"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299" y="0"/>
            <a:ext cx="6165498" cy="6858000"/>
          </a:xfrm>
          <a:prstGeom prst="rect">
            <a:avLst/>
          </a:prstGeom>
        </p:spPr>
      </p:pic>
    </p:spTree>
    <p:extLst>
      <p:ext uri="{BB962C8B-B14F-4D97-AF65-F5344CB8AC3E}">
        <p14:creationId xmlns:p14="http://schemas.microsoft.com/office/powerpoint/2010/main" val="3147996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2998" y="-1143000"/>
            <a:ext cx="6858002"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259632" y="1166842"/>
            <a:ext cx="6336704" cy="4524315"/>
          </a:xfrm>
          <a:prstGeom prst="rect">
            <a:avLst/>
          </a:prstGeom>
          <a:solidFill>
            <a:schemeClr val="tx2">
              <a:lumMod val="20000"/>
              <a:lumOff val="80000"/>
              <a:alpha val="35000"/>
            </a:schemeClr>
          </a:solidFill>
          <a:ln w="38100">
            <a:solidFill>
              <a:schemeClr val="bg1"/>
            </a:solidFill>
          </a:ln>
        </p:spPr>
        <p:txBody>
          <a:bodyPr wrap="square" rtlCol="0">
            <a:spAutoFit/>
          </a:bodyPr>
          <a:lstStyle/>
          <a:p>
            <a:pPr algn="just"/>
            <a:r>
              <a:rPr lang="es-MX" sz="2400" dirty="0" smtClean="0">
                <a:solidFill>
                  <a:schemeClr val="bg1"/>
                </a:solidFill>
                <a:latin typeface="Berlin Sans FB" pitchFamily="34" charset="0"/>
              </a:rPr>
              <a:t>Permanecer fieles a esta inspiración es la única garantía de continuidad  para quienes en la Iglesia son herederos de una espiritualidad. Ella exige encarnarse en la vida concreta de los seres humanos, en su modo de ser, de pensar, de orar, de ponerse al servicio, de sentir y de actuar.</a:t>
            </a:r>
          </a:p>
          <a:p>
            <a:pPr algn="just"/>
            <a:endParaRPr lang="es-MX" sz="2400" dirty="0" smtClean="0">
              <a:solidFill>
                <a:schemeClr val="bg1"/>
              </a:solidFill>
              <a:latin typeface="Berlin Sans FB" pitchFamily="34" charset="0"/>
            </a:endParaRPr>
          </a:p>
          <a:p>
            <a:pPr algn="just"/>
            <a:r>
              <a:rPr lang="es-MX" sz="2400" dirty="0" smtClean="0">
                <a:solidFill>
                  <a:schemeClr val="bg1"/>
                </a:solidFill>
                <a:latin typeface="Berlin Sans FB" pitchFamily="34" charset="0"/>
              </a:rPr>
              <a:t>En toda espiritualidad hay «argumentos-luz o ideas fuerzas que son la clave de lectura. En D. Bosco los «argumentos-luz» aparecen en su contexto histórico y en la espiritualidad de algunos santos donde están sus raíces.</a:t>
            </a:r>
            <a:endParaRPr lang="es-MX" sz="2400" dirty="0">
              <a:solidFill>
                <a:schemeClr val="bg1"/>
              </a:solidFill>
              <a:latin typeface="Berlin Sans FB" pitchFamily="34" charset="0"/>
            </a:endParaRPr>
          </a:p>
        </p:txBody>
      </p:sp>
    </p:spTree>
    <p:extLst>
      <p:ext uri="{BB962C8B-B14F-4D97-AF65-F5344CB8AC3E}">
        <p14:creationId xmlns:p14="http://schemas.microsoft.com/office/powerpoint/2010/main" val="2500079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Elipse"/>
          <p:cNvSpPr/>
          <p:nvPr/>
        </p:nvSpPr>
        <p:spPr>
          <a:xfrm>
            <a:off x="1781690" y="692696"/>
            <a:ext cx="5580620" cy="5472608"/>
          </a:xfrm>
          <a:prstGeom prst="ellipse">
            <a:avLst/>
          </a:prstGeom>
          <a:gradFill>
            <a:gsLst>
              <a:gs pos="0">
                <a:schemeClr val="accent1"/>
              </a:gs>
              <a:gs pos="50000">
                <a:schemeClr val="bg1"/>
              </a:gs>
              <a:gs pos="100000">
                <a:schemeClr val="accent1"/>
              </a:gs>
            </a:gsLst>
            <a:lin ang="5400000" scaled="0"/>
          </a:gra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Elipse"/>
          <p:cNvSpPr/>
          <p:nvPr/>
        </p:nvSpPr>
        <p:spPr>
          <a:xfrm rot="19960685">
            <a:off x="199700" y="1484785"/>
            <a:ext cx="8791065" cy="388843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1994603" y="2136339"/>
            <a:ext cx="5154808"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t>Algunas raíces de</a:t>
            </a:r>
            <a:b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br>
            <a: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t>la espiritualidad</a:t>
            </a:r>
            <a:b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br>
            <a: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t>de D. Bosco</a:t>
            </a:r>
            <a:endParaRPr lang="es-ES" sz="5400" b="1" cap="none" spc="0" dirty="0">
              <a:ln w="11430">
                <a:solidFill>
                  <a:srgbClr val="002060"/>
                </a:solidFill>
              </a:ln>
              <a:solidFill>
                <a:srgbClr val="00007A"/>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59373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803" y="4549676"/>
            <a:ext cx="9139498" cy="2308324"/>
          </a:xfrm>
          <a:prstGeom prst="rect">
            <a:avLst/>
          </a:prstGeom>
          <a:solidFill>
            <a:schemeClr val="tx2">
              <a:lumMod val="20000"/>
              <a:lumOff val="80000"/>
              <a:alpha val="37000"/>
            </a:schemeClr>
          </a:solidFill>
        </p:spPr>
        <p:txBody>
          <a:bodyPr wrap="square" rtlCol="0">
            <a:spAutoFit/>
          </a:bodyPr>
          <a:lstStyle/>
          <a:p>
            <a:pPr algn="just"/>
            <a:r>
              <a:rPr lang="es-MX" sz="2400" dirty="0" smtClean="0">
                <a:solidFill>
                  <a:schemeClr val="bg1"/>
                </a:solidFill>
                <a:latin typeface="Berlin Sans FB" pitchFamily="34" charset="0"/>
              </a:rPr>
              <a:t>La personalidad de D. Bosco, su manera propia de sentir la realidad y de encarnar el Evangelio, son fruto de su tiempo y de la formación recibida. </a:t>
            </a:r>
          </a:p>
          <a:p>
            <a:pPr algn="just"/>
            <a:r>
              <a:rPr lang="es-MX" sz="2400" dirty="0" smtClean="0">
                <a:solidFill>
                  <a:schemeClr val="bg1"/>
                </a:solidFill>
                <a:latin typeface="Berlin Sans FB" pitchFamily="34" charset="0"/>
              </a:rPr>
              <a:t>La formación en el «</a:t>
            </a:r>
            <a:r>
              <a:rPr lang="es-MX" sz="2400" dirty="0" err="1" smtClean="0">
                <a:solidFill>
                  <a:schemeClr val="bg1"/>
                </a:solidFill>
                <a:latin typeface="Berlin Sans FB" pitchFamily="34" charset="0"/>
              </a:rPr>
              <a:t>Convitto</a:t>
            </a:r>
            <a:r>
              <a:rPr lang="es-MX" sz="2400" dirty="0" smtClean="0">
                <a:solidFill>
                  <a:schemeClr val="bg1"/>
                </a:solidFill>
                <a:latin typeface="Berlin Sans FB" pitchFamily="34" charset="0"/>
              </a:rPr>
              <a:t> </a:t>
            </a:r>
            <a:r>
              <a:rPr lang="es-MX" sz="2400" dirty="0" err="1" smtClean="0">
                <a:solidFill>
                  <a:schemeClr val="bg1"/>
                </a:solidFill>
                <a:latin typeface="Berlin Sans FB" pitchFamily="34" charset="0"/>
              </a:rPr>
              <a:t>Ecclesiastico</a:t>
            </a:r>
            <a:r>
              <a:rPr lang="es-MX" sz="2400" dirty="0" smtClean="0">
                <a:solidFill>
                  <a:schemeClr val="bg1"/>
                </a:solidFill>
                <a:latin typeface="Berlin Sans FB" pitchFamily="34" charset="0"/>
              </a:rPr>
              <a:t>» y sus primeros años de ordenación son muy importantes para comprender la espiritualidad y la vida apostólica del Fundador.</a:t>
            </a:r>
            <a:endParaRPr lang="es-MX" sz="2400" dirty="0">
              <a:solidFill>
                <a:schemeClr val="bg1"/>
              </a:solidFill>
              <a:latin typeface="Berlin Sans FB" pitchFamily="34" charset="0"/>
            </a:endParaRP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4549676"/>
          </a:xfrm>
          <a:prstGeom prst="rect">
            <a:avLst/>
          </a:prstGeom>
        </p:spPr>
      </p:pic>
    </p:spTree>
    <p:extLst>
      <p:ext uri="{BB962C8B-B14F-4D97-AF65-F5344CB8AC3E}">
        <p14:creationId xmlns:p14="http://schemas.microsoft.com/office/powerpoint/2010/main" val="7222656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Elipse"/>
          <p:cNvSpPr/>
          <p:nvPr/>
        </p:nvSpPr>
        <p:spPr>
          <a:xfrm rot="19510898">
            <a:off x="3983393" y="587694"/>
            <a:ext cx="5067059" cy="4895716"/>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1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691031"/>
            <a:ext cx="4609924" cy="4618946"/>
          </a:xfrm>
          <a:prstGeom prst="rect">
            <a:avLst/>
          </a:prstGeom>
        </p:spPr>
      </p:pic>
      <p:sp>
        <p:nvSpPr>
          <p:cNvPr id="17" name="16 Rectángulo"/>
          <p:cNvSpPr/>
          <p:nvPr/>
        </p:nvSpPr>
        <p:spPr>
          <a:xfrm rot="20414765">
            <a:off x="68909" y="1872740"/>
            <a:ext cx="321575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solidFill>
                    <a:schemeClr val="bg1"/>
                  </a:solidFill>
                </a:ln>
                <a:solidFill>
                  <a:schemeClr val="bg1"/>
                </a:solidFill>
                <a:effectLst>
                  <a:outerShdw blurRad="50800" dist="39000" dir="5460000" algn="tl">
                    <a:srgbClr val="000000">
                      <a:alpha val="38000"/>
                    </a:srgbClr>
                  </a:outerShdw>
                </a:effectLst>
              </a:rPr>
              <a:t>Don Bosco</a:t>
            </a:r>
            <a:endParaRPr lang="es-ES" sz="5400" b="1" cap="none" spc="0" dirty="0">
              <a:ln w="11430">
                <a:solidFill>
                  <a:schemeClr val="bg1"/>
                </a:solidFill>
              </a:ln>
              <a:solidFill>
                <a:schemeClr val="bg1"/>
              </a:solidFill>
              <a:effectLst>
                <a:outerShdw blurRad="50800" dist="39000" dir="5460000" algn="tl">
                  <a:srgbClr val="000000">
                    <a:alpha val="38000"/>
                  </a:srgbClr>
                </a:outerShdw>
              </a:effectLst>
            </a:endParaRPr>
          </a:p>
        </p:txBody>
      </p:sp>
      <p:sp>
        <p:nvSpPr>
          <p:cNvPr id="18" name="17 Rectángulo"/>
          <p:cNvSpPr/>
          <p:nvPr/>
        </p:nvSpPr>
        <p:spPr>
          <a:xfrm rot="20341974">
            <a:off x="297795" y="2850669"/>
            <a:ext cx="343100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solidFill>
                    <a:schemeClr val="bg1"/>
                  </a:solidFill>
                </a:ln>
                <a:solidFill>
                  <a:schemeClr val="bg1"/>
                </a:solidFill>
                <a:effectLst>
                  <a:outerShdw blurRad="50800" dist="39000" dir="5460000" algn="tl">
                    <a:srgbClr val="000000">
                      <a:alpha val="38000"/>
                    </a:srgbClr>
                  </a:outerShdw>
                </a:effectLst>
              </a:rPr>
              <a:t>un hombre</a:t>
            </a:r>
            <a:endParaRPr lang="es-ES" sz="5400" b="1" cap="none" spc="0" dirty="0">
              <a:ln w="11430">
                <a:solidFill>
                  <a:schemeClr val="bg1"/>
                </a:solidFill>
              </a:ln>
              <a:solidFill>
                <a:schemeClr val="bg1"/>
              </a:solidFill>
              <a:effectLst>
                <a:outerShdw blurRad="50800" dist="39000" dir="5460000" algn="tl">
                  <a:srgbClr val="000000">
                    <a:alpha val="38000"/>
                  </a:srgbClr>
                </a:outerShdw>
              </a:effectLst>
            </a:endParaRPr>
          </a:p>
        </p:txBody>
      </p:sp>
      <p:sp>
        <p:nvSpPr>
          <p:cNvPr id="19" name="18 Rectángulo"/>
          <p:cNvSpPr/>
          <p:nvPr/>
        </p:nvSpPr>
        <p:spPr>
          <a:xfrm rot="20365567">
            <a:off x="826812" y="3895627"/>
            <a:ext cx="289053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solidFill>
                    <a:schemeClr val="bg1"/>
                  </a:solidFill>
                </a:ln>
                <a:solidFill>
                  <a:schemeClr val="bg1"/>
                </a:solidFill>
                <a:effectLst>
                  <a:outerShdw blurRad="50800" dist="39000" dir="5460000" algn="tl">
                    <a:srgbClr val="000000">
                      <a:alpha val="38000"/>
                    </a:srgbClr>
                  </a:outerShdw>
                </a:effectLst>
              </a:rPr>
              <a:t>espiritual</a:t>
            </a:r>
            <a:endParaRPr lang="es-ES" sz="5400" b="1" cap="none" spc="0" dirty="0">
              <a:ln w="11430">
                <a:solidFill>
                  <a:schemeClr val="bg1"/>
                </a:solidFill>
              </a:ln>
              <a:solidFill>
                <a:schemeClr val="bg1"/>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952183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7306" y="-709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0" y="5288340"/>
            <a:ext cx="9144000" cy="1569660"/>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Las Constituciones de la «Sociedad de San Francisco de Sales», cuya primera redacción pública es de 1859, identifican la predicación de los ejercicios espirituales como uno de los objetivos apostólicos de la naciente congregación.</a:t>
            </a:r>
            <a:endParaRPr lang="es-MX" sz="2400" dirty="0">
              <a:solidFill>
                <a:schemeClr val="bg1"/>
              </a:solidFill>
              <a:latin typeface="Berlin Sans FB"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3" y="409290"/>
            <a:ext cx="3398909" cy="4531878"/>
          </a:xfrm>
          <a:prstGeom prst="rect">
            <a:avLst/>
          </a:prstGeom>
          <a:ln w="38100">
            <a:solidFill>
              <a:schemeClr val="bg1"/>
            </a:solidFill>
          </a:ln>
        </p:spPr>
      </p:pic>
      <p:sp>
        <p:nvSpPr>
          <p:cNvPr id="4" name="3 Rectángulo"/>
          <p:cNvSpPr/>
          <p:nvPr/>
        </p:nvSpPr>
        <p:spPr>
          <a:xfrm rot="20015165">
            <a:off x="2204449" y="2466427"/>
            <a:ext cx="2177198"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8000" cap="none" spc="0" dirty="0" smtClean="0">
                <a:ln w="11430"/>
                <a:solidFill>
                  <a:schemeClr val="accent6">
                    <a:lumMod val="75000"/>
                  </a:schemeClr>
                </a:solidFill>
                <a:latin typeface="Berlin Sans FB" pitchFamily="34" charset="0"/>
              </a:rPr>
              <a:t>1.859</a:t>
            </a:r>
            <a:endParaRPr lang="es-ES" sz="8000" cap="none" spc="0" dirty="0">
              <a:ln w="11430"/>
              <a:solidFill>
                <a:schemeClr val="accent6">
                  <a:lumMod val="75000"/>
                </a:schemeClr>
              </a:solidFill>
              <a:latin typeface="Berlin Sans FB" pitchFamily="34" charset="0"/>
            </a:endParaRPr>
          </a:p>
        </p:txBody>
      </p:sp>
      <p:sp>
        <p:nvSpPr>
          <p:cNvPr id="5" name="4 Rectángulo"/>
          <p:cNvSpPr/>
          <p:nvPr/>
        </p:nvSpPr>
        <p:spPr>
          <a:xfrm rot="19953724">
            <a:off x="-97412" y="1627780"/>
            <a:ext cx="551413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dirty="0" smtClean="0">
                <a:ln w="11430"/>
                <a:solidFill>
                  <a:schemeClr val="accent6">
                    <a:lumMod val="75000"/>
                  </a:schemeClr>
                </a:solidFill>
                <a:effectLst>
                  <a:outerShdw blurRad="76200" dist="50800" dir="5400000" algn="tl" rotWithShape="0">
                    <a:srgbClr val="000000">
                      <a:alpha val="65000"/>
                    </a:srgbClr>
                  </a:outerShdw>
                </a:effectLst>
              </a:rPr>
              <a:t>Primera redacción</a:t>
            </a:r>
            <a:endParaRPr lang="es-ES" sz="5400" b="1" cap="none" spc="50" dirty="0">
              <a:ln w="11430"/>
              <a:solidFill>
                <a:schemeClr val="accent6">
                  <a:lumMod val="75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898781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072075" y="-1122466"/>
            <a:ext cx="6885631" cy="9157405"/>
          </a:xfrm>
          <a:prstGeom prst="rect">
            <a:avLst/>
          </a:prstGeom>
          <a:noFill/>
          <a:extLst>
            <a:ext uri="{909E8E84-426E-40DD-AFC4-6F175D3DCCD1}">
              <a14:hiddenFill xmlns:a14="http://schemas.microsoft.com/office/drawing/2010/main">
                <a:solidFill>
                  <a:srgbClr val="FFFFFF"/>
                </a:solidFill>
              </a14:hiddenFill>
            </a:ext>
          </a:extLst>
        </p:spPr>
      </p:pic>
      <p:sp>
        <p:nvSpPr>
          <p:cNvPr id="4" name="3 Placa"/>
          <p:cNvSpPr/>
          <p:nvPr/>
        </p:nvSpPr>
        <p:spPr>
          <a:xfrm>
            <a:off x="5364088" y="908720"/>
            <a:ext cx="3528392" cy="5256584"/>
          </a:xfrm>
          <a:prstGeom prst="plaqu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1412776"/>
            <a:ext cx="2755766" cy="4248472"/>
          </a:xfrm>
          <a:prstGeom prst="rect">
            <a:avLst/>
          </a:prstGeom>
        </p:spPr>
      </p:pic>
      <p:sp>
        <p:nvSpPr>
          <p:cNvPr id="3" name="2 CuadroTexto"/>
          <p:cNvSpPr txBox="1"/>
          <p:nvPr/>
        </p:nvSpPr>
        <p:spPr>
          <a:xfrm>
            <a:off x="107504" y="2138301"/>
            <a:ext cx="4982657" cy="3416320"/>
          </a:xfrm>
          <a:prstGeom prst="rect">
            <a:avLst/>
          </a:prstGeom>
          <a:solidFill>
            <a:schemeClr val="tx2">
              <a:lumMod val="20000"/>
              <a:lumOff val="80000"/>
              <a:alpha val="39000"/>
            </a:schemeClr>
          </a:solidFill>
        </p:spPr>
        <p:txBody>
          <a:bodyPr wrap="square" rtlCol="0">
            <a:spAutoFit/>
          </a:bodyPr>
          <a:lstStyle/>
          <a:p>
            <a:pPr algn="just"/>
            <a:r>
              <a:rPr lang="es-MX" sz="2400" dirty="0" smtClean="0">
                <a:solidFill>
                  <a:schemeClr val="bg1"/>
                </a:solidFill>
                <a:latin typeface="Berlin Sans FB" pitchFamily="34" charset="0"/>
              </a:rPr>
              <a:t>En el «Reglamento de los Salesianos Cooperadores» de 1876, D. Bosco les escribe cuando quieren asociarse que tendrán la misma meta de la Congregación Salesiana: promover novenas, triduos, ejercicios espirituales y catequesis sobre todo en los medios donde son escasos los recursos materiales y morales.</a:t>
            </a:r>
            <a:endParaRPr lang="es-MX" sz="2400" dirty="0">
              <a:solidFill>
                <a:schemeClr val="bg1"/>
              </a:solidFill>
              <a:latin typeface="Berlin Sans FB" pitchFamily="34" charset="0"/>
            </a:endParaRPr>
          </a:p>
        </p:txBody>
      </p:sp>
    </p:spTree>
    <p:extLst>
      <p:ext uri="{BB962C8B-B14F-4D97-AF65-F5344CB8AC3E}">
        <p14:creationId xmlns:p14="http://schemas.microsoft.com/office/powerpoint/2010/main" val="1379363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076056" y="797510"/>
            <a:ext cx="3960440" cy="5262979"/>
          </a:xfrm>
          <a:prstGeom prst="rect">
            <a:avLst/>
          </a:prstGeom>
          <a:solidFill>
            <a:schemeClr val="tx2">
              <a:lumMod val="20000"/>
              <a:lumOff val="80000"/>
              <a:alpha val="39000"/>
            </a:schemeClr>
          </a:solidFill>
        </p:spPr>
        <p:txBody>
          <a:bodyPr wrap="square" rtlCol="0">
            <a:spAutoFit/>
          </a:bodyPr>
          <a:lstStyle/>
          <a:p>
            <a:pPr algn="just"/>
            <a:r>
              <a:rPr lang="es-MX" sz="2400" dirty="0" smtClean="0">
                <a:solidFill>
                  <a:schemeClr val="bg1"/>
                </a:solidFill>
                <a:latin typeface="Berlin Sans FB" pitchFamily="34" charset="0"/>
              </a:rPr>
              <a:t>El aporte de la espiritualidad de San Felipe Neri, es evidente en la continuidad con  la obra y el espíritu del apóstol de la juventud, rico de bondad y de pasión por la salvación de los jóvenes. La herencia de San Felipe Neri acompaña la experiencia apostólica de D. Bosco, su pedagogía de la alegría  y la fiesta como ambiente natural para el crecimiento integral de los jóvenes.</a:t>
            </a:r>
            <a:endParaRPr lang="es-MX" sz="2400" dirty="0">
              <a:solidFill>
                <a:schemeClr val="bg1"/>
              </a:solidFill>
              <a:latin typeface="Berlin Sans FB"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19" y="410591"/>
            <a:ext cx="4632315" cy="3190967"/>
          </a:xfrm>
          <a:prstGeom prst="rect">
            <a:avLst/>
          </a:prstGeom>
          <a:ln w="38100">
            <a:solidFill>
              <a:schemeClr val="bg1"/>
            </a:solidFill>
          </a:ln>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3601558"/>
            <a:ext cx="4632314" cy="2852936"/>
          </a:xfrm>
          <a:prstGeom prst="rect">
            <a:avLst/>
          </a:prstGeom>
          <a:ln w="38100">
            <a:solidFill>
              <a:schemeClr val="bg1"/>
            </a:solidFill>
          </a:ln>
        </p:spPr>
      </p:pic>
      <p:sp>
        <p:nvSpPr>
          <p:cNvPr id="5" name="4 Rectángulo"/>
          <p:cNvSpPr/>
          <p:nvPr/>
        </p:nvSpPr>
        <p:spPr>
          <a:xfrm>
            <a:off x="2874480" y="797510"/>
            <a:ext cx="2009355" cy="400110"/>
          </a:xfrm>
          <a:prstGeom prst="rect">
            <a:avLst/>
          </a:prstGeom>
          <a:noFill/>
        </p:spPr>
        <p:txBody>
          <a:bodyPr wrap="square" lIns="91440" tIns="45720" rIns="91440" bIns="45720">
            <a:spAutoFit/>
          </a:bodyPr>
          <a:lstStyle/>
          <a:p>
            <a:pPr algn="ctr"/>
            <a:r>
              <a:rPr lang="es-ES"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Freehand521 BT" pitchFamily="66" charset="0"/>
              </a:rPr>
              <a:t>San Felipe Neri</a:t>
            </a:r>
            <a:endParaRPr lang="es-E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eehand521 BT" pitchFamily="66" charset="0"/>
            </a:endParaRPr>
          </a:p>
        </p:txBody>
      </p:sp>
    </p:spTree>
    <p:extLst>
      <p:ext uri="{BB962C8B-B14F-4D97-AF65-F5344CB8AC3E}">
        <p14:creationId xmlns:p14="http://schemas.microsoft.com/office/powerpoint/2010/main" val="1109845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rotWithShape="1">
          <a:blip r:embed="rId2">
            <a:extLst>
              <a:ext uri="{28A0092B-C50C-407E-A947-70E740481C1C}">
                <a14:useLocalDpi xmlns:a14="http://schemas.microsoft.com/office/drawing/2010/main" val="0"/>
              </a:ext>
            </a:extLst>
          </a:blip>
          <a:srcRect b="24065"/>
          <a:stretch/>
        </p:blipFill>
        <p:spPr bwMode="auto">
          <a:xfrm>
            <a:off x="0" y="-33682"/>
            <a:ext cx="9144000" cy="689168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788024" y="411337"/>
            <a:ext cx="4211960" cy="6001643"/>
          </a:xfrm>
          <a:prstGeom prst="rect">
            <a:avLst/>
          </a:prstGeom>
          <a:solidFill>
            <a:schemeClr val="tx2">
              <a:lumMod val="20000"/>
              <a:lumOff val="80000"/>
              <a:alpha val="50000"/>
            </a:schemeClr>
          </a:solidFill>
        </p:spPr>
        <p:txBody>
          <a:bodyPr wrap="square" rtlCol="0">
            <a:spAutoFit/>
          </a:bodyPr>
          <a:lstStyle/>
          <a:p>
            <a:pPr algn="just"/>
            <a:r>
              <a:rPr lang="es-MX" sz="2400" dirty="0" smtClean="0">
                <a:solidFill>
                  <a:schemeClr val="bg1"/>
                </a:solidFill>
                <a:latin typeface="Berlin Sans FB" pitchFamily="34" charset="0"/>
              </a:rPr>
              <a:t>El conocimiento de los escritos y de la experiencia humana y espiritual de San </a:t>
            </a:r>
            <a:r>
              <a:rPr lang="es-MX" sz="2400" dirty="0" err="1" smtClean="0">
                <a:solidFill>
                  <a:schemeClr val="bg1"/>
                </a:solidFill>
                <a:latin typeface="Berlin Sans FB" pitchFamily="34" charset="0"/>
              </a:rPr>
              <a:t>Fco</a:t>
            </a:r>
            <a:r>
              <a:rPr lang="es-MX" sz="2400" dirty="0" smtClean="0">
                <a:solidFill>
                  <a:schemeClr val="bg1"/>
                </a:solidFill>
                <a:latin typeface="Berlin Sans FB" pitchFamily="34" charset="0"/>
              </a:rPr>
              <a:t> de Sales aparece menos claro según lo que los estudios más recientes ha puesto en evidencia. Sin embargo hay una gran afinidad entre el «humanismo espiritual» de San Francisco y la praxis de D. Bosco quien lo reconoce como modelo ideal de todo educador por su dulzura y afabilidad. Según indicación de D. Cafasso, así se debe llamar el primer oratorio y la Sociedad Salesiana.</a:t>
            </a:r>
            <a:endParaRPr lang="es-MX" sz="2400" dirty="0">
              <a:solidFill>
                <a:schemeClr val="bg1"/>
              </a:solidFill>
              <a:latin typeface="Berlin Sans FB"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4" y="504367"/>
            <a:ext cx="4361686" cy="5815581"/>
          </a:xfrm>
          <a:prstGeom prst="round2DiagRect">
            <a:avLst>
              <a:gd name="adj1" fmla="val 48369"/>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94398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48699" y="-1137301"/>
            <a:ext cx="6858000" cy="913260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5653" y="4906389"/>
            <a:ext cx="9175307" cy="1938992"/>
          </a:xfrm>
          <a:prstGeom prst="rect">
            <a:avLst/>
          </a:prstGeom>
          <a:solidFill>
            <a:schemeClr val="tx2">
              <a:lumMod val="40000"/>
              <a:lumOff val="60000"/>
              <a:alpha val="38000"/>
            </a:schemeClr>
          </a:solidFill>
        </p:spPr>
        <p:txBody>
          <a:bodyPr wrap="square" rtlCol="0">
            <a:spAutoFit/>
          </a:bodyPr>
          <a:lstStyle/>
          <a:p>
            <a:pPr algn="just"/>
            <a:r>
              <a:rPr lang="es-MX" sz="2400" dirty="0" smtClean="0">
                <a:solidFill>
                  <a:schemeClr val="bg1"/>
                </a:solidFill>
                <a:latin typeface="Berlin Sans FB" pitchFamily="34" charset="0"/>
              </a:rPr>
              <a:t>Para D. Bosco, San Vicente de Paúl es expresión de caridad hacia el prójimo, inseparable de la oración y del amor a Dios. Su amor a los pobres y su amor a la oración es un modelo ejemplar. A partir de 1877 había en los anexos de las Constituciones de los salesianos , una carta de San Vicente sobre la importancia de la meditación.</a:t>
            </a:r>
            <a:endParaRPr lang="es-MX" sz="2400" dirty="0">
              <a:solidFill>
                <a:schemeClr val="bg1"/>
              </a:solidFill>
              <a:latin typeface="Berlin Sans FB" pitchFamily="34" charset="0"/>
            </a:endParaRPr>
          </a:p>
        </p:txBody>
      </p:sp>
      <p:pic>
        <p:nvPicPr>
          <p:cNvPr id="3" name="2 Imagen"/>
          <p:cNvPicPr>
            <a:picLocks noChangeAspect="1"/>
          </p:cNvPicPr>
          <p:nvPr/>
        </p:nvPicPr>
        <p:blipFill rotWithShape="1">
          <a:blip r:embed="rId3">
            <a:extLst>
              <a:ext uri="{28A0092B-C50C-407E-A947-70E740481C1C}">
                <a14:useLocalDpi xmlns:a14="http://schemas.microsoft.com/office/drawing/2010/main" val="0"/>
              </a:ext>
            </a:extLst>
          </a:blip>
          <a:srcRect l="3050"/>
          <a:stretch/>
        </p:blipFill>
        <p:spPr>
          <a:xfrm>
            <a:off x="15653" y="32027"/>
            <a:ext cx="9143999" cy="4874362"/>
          </a:xfrm>
          <a:prstGeom prst="rect">
            <a:avLst/>
          </a:prstGeom>
        </p:spPr>
      </p:pic>
    </p:spTree>
    <p:extLst>
      <p:ext uri="{BB962C8B-B14F-4D97-AF65-F5344CB8AC3E}">
        <p14:creationId xmlns:p14="http://schemas.microsoft.com/office/powerpoint/2010/main" val="1736282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7612" y="160418"/>
            <a:ext cx="4250372" cy="6740307"/>
          </a:xfrm>
          <a:prstGeom prst="rect">
            <a:avLst/>
          </a:prstGeom>
          <a:solidFill>
            <a:schemeClr val="tx2">
              <a:lumMod val="20000"/>
              <a:lumOff val="80000"/>
              <a:alpha val="39000"/>
            </a:schemeClr>
          </a:solidFill>
        </p:spPr>
        <p:txBody>
          <a:bodyPr wrap="square" rtlCol="0">
            <a:spAutoFit/>
          </a:bodyPr>
          <a:lstStyle/>
          <a:p>
            <a:pPr algn="just"/>
            <a:r>
              <a:rPr lang="es-MX" sz="2400" dirty="0" smtClean="0">
                <a:solidFill>
                  <a:schemeClr val="bg1"/>
                </a:solidFill>
                <a:latin typeface="Berlin Sans FB" pitchFamily="34" charset="0"/>
              </a:rPr>
              <a:t>El aporte de la santidad y de la rica producción espiritual de San Alfonso María de Ligorio  conocida a través de las enseñanzas de D. Cafasso  marca la experiencia sacerdotal de D. Bosco, su pedagogía espiritual, su ministerio de confesor y de Fundador.. San Alfonso es un santo popular, muy cercano a las personas y a la sensibilidad de nuestro Fundador.</a:t>
            </a:r>
          </a:p>
          <a:p>
            <a:pPr algn="just"/>
            <a:r>
              <a:rPr lang="es-MX" sz="2400" dirty="0" smtClean="0">
                <a:solidFill>
                  <a:schemeClr val="bg1"/>
                </a:solidFill>
                <a:latin typeface="Berlin Sans FB" pitchFamily="34" charset="0"/>
              </a:rPr>
              <a:t>Amante de la música, del canto. Se tiene como modelo de pastor con un estilo sencillo y sobrio capaz de adaptarse  a sus destinatarios. </a:t>
            </a:r>
            <a:endParaRPr lang="es-MX" sz="2400" dirty="0">
              <a:solidFill>
                <a:schemeClr val="bg1"/>
              </a:solidFill>
              <a:latin typeface="Berlin Sans FB" pitchFamily="34" charset="0"/>
            </a:endParaRPr>
          </a:p>
        </p:txBody>
      </p:sp>
      <p:pic>
        <p:nvPicPr>
          <p:cNvPr id="3" name="2 Imagen"/>
          <p:cNvPicPr>
            <a:picLocks noChangeAspect="1"/>
          </p:cNvPicPr>
          <p:nvPr/>
        </p:nvPicPr>
        <p:blipFill rotWithShape="1">
          <a:blip r:embed="rId3">
            <a:extLst>
              <a:ext uri="{28A0092B-C50C-407E-A947-70E740481C1C}">
                <a14:useLocalDpi xmlns:a14="http://schemas.microsoft.com/office/drawing/2010/main" val="0"/>
              </a:ext>
            </a:extLst>
          </a:blip>
          <a:srcRect l="15937"/>
          <a:stretch/>
        </p:blipFill>
        <p:spPr>
          <a:xfrm>
            <a:off x="4788024" y="454493"/>
            <a:ext cx="4067726" cy="5921835"/>
          </a:xfrm>
          <a:prstGeom prst="rect">
            <a:avLst/>
          </a:prstGeom>
          <a:ln w="38100">
            <a:solidFill>
              <a:schemeClr val="bg1"/>
            </a:solidFill>
          </a:ln>
        </p:spPr>
      </p:pic>
    </p:spTree>
    <p:extLst>
      <p:ext uri="{BB962C8B-B14F-4D97-AF65-F5344CB8AC3E}">
        <p14:creationId xmlns:p14="http://schemas.microsoft.com/office/powerpoint/2010/main" val="4152685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rotWithShape="1">
          <a:blip r:embed="rId2">
            <a:extLst>
              <a:ext uri="{28A0092B-C50C-407E-A947-70E740481C1C}">
                <a14:useLocalDpi xmlns:a14="http://schemas.microsoft.com/office/drawing/2010/main" val="0"/>
              </a:ext>
            </a:extLst>
          </a:blip>
          <a:srcRect b="22227"/>
          <a:stretch/>
        </p:blipFill>
        <p:spPr bwMode="auto">
          <a:xfrm>
            <a:off x="-5" y="-1"/>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644010" y="428177"/>
            <a:ext cx="4320478" cy="6001643"/>
          </a:xfrm>
          <a:prstGeom prst="rect">
            <a:avLst/>
          </a:prstGeom>
          <a:solidFill>
            <a:schemeClr val="tx2">
              <a:lumMod val="20000"/>
              <a:lumOff val="80000"/>
              <a:alpha val="39000"/>
            </a:schemeClr>
          </a:solidFill>
        </p:spPr>
        <p:txBody>
          <a:bodyPr wrap="square" rtlCol="0">
            <a:spAutoFit/>
          </a:bodyPr>
          <a:lstStyle/>
          <a:p>
            <a:pPr algn="just"/>
            <a:r>
              <a:rPr lang="es-MX" sz="2400" dirty="0" smtClean="0">
                <a:solidFill>
                  <a:schemeClr val="bg1"/>
                </a:solidFill>
                <a:latin typeface="Berlin Sans FB" pitchFamily="34" charset="0"/>
              </a:rPr>
              <a:t>D. Cafasso  enriquecido con el don del discernimiento es el que más influye en D. Bosco de forma directa, además de intervenir en su formación teológica. Sin D. Cafasso dice  D. </a:t>
            </a:r>
            <a:r>
              <a:rPr lang="es-MX" sz="2400" dirty="0" err="1" smtClean="0">
                <a:solidFill>
                  <a:schemeClr val="bg1"/>
                </a:solidFill>
                <a:latin typeface="Berlin Sans FB" pitchFamily="34" charset="0"/>
              </a:rPr>
              <a:t>Valentini</a:t>
            </a:r>
            <a:r>
              <a:rPr lang="es-MX" sz="2400" dirty="0" smtClean="0">
                <a:solidFill>
                  <a:schemeClr val="bg1"/>
                </a:solidFill>
                <a:latin typeface="Berlin Sans FB" pitchFamily="34" charset="0"/>
              </a:rPr>
              <a:t>, no existiría el D. Bosco espiritual y Fundador y menos aún la Congregación salesiana. La visión de la vida, de D. Cafasso, del ministerio sacerdotal y su particular modelo de vida cristiana  incidieron en el joven Presbítero Juan Bosco. </a:t>
            </a:r>
          </a:p>
          <a:p>
            <a:pPr algn="just"/>
            <a:r>
              <a:rPr lang="es-MX" sz="2400" dirty="0" smtClean="0">
                <a:solidFill>
                  <a:schemeClr val="bg1"/>
                </a:solidFill>
                <a:latin typeface="Berlin Sans FB" pitchFamily="34" charset="0"/>
              </a:rPr>
              <a:t>D. Cafasso ayudó material y espiritualmente a D. Bosco.</a:t>
            </a:r>
            <a:endParaRPr lang="es-MX" sz="2400" dirty="0">
              <a:solidFill>
                <a:schemeClr val="bg1"/>
              </a:solidFill>
              <a:latin typeface="Berlin Sans FB" pitchFamily="34" charset="0"/>
            </a:endParaRPr>
          </a:p>
        </p:txBody>
      </p:sp>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l="12326" t="6017" r="12496" b="5536"/>
          <a:stretch/>
        </p:blipFill>
        <p:spPr>
          <a:xfrm>
            <a:off x="536184" y="1038441"/>
            <a:ext cx="3388709" cy="4877081"/>
          </a:xfrm>
          <a:prstGeom prst="rect">
            <a:avLst/>
          </a:prstGeom>
          <a:ln w="38100">
            <a:solidFill>
              <a:schemeClr val="bg1"/>
            </a:solidFill>
          </a:ln>
        </p:spPr>
      </p:pic>
      <p:sp>
        <p:nvSpPr>
          <p:cNvPr id="5" name="4 Placa"/>
          <p:cNvSpPr/>
          <p:nvPr/>
        </p:nvSpPr>
        <p:spPr>
          <a:xfrm>
            <a:off x="107502" y="308630"/>
            <a:ext cx="4392490" cy="6336704"/>
          </a:xfrm>
          <a:prstGeom prst="plaqu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solidFill>
            </a:endParaRPr>
          </a:p>
        </p:txBody>
      </p:sp>
    </p:spTree>
    <p:extLst>
      <p:ext uri="{BB962C8B-B14F-4D97-AF65-F5344CB8AC3E}">
        <p14:creationId xmlns:p14="http://schemas.microsoft.com/office/powerpoint/2010/main" val="124585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7709" y="52945"/>
            <a:ext cx="9146604" cy="3046988"/>
          </a:xfrm>
          <a:prstGeom prst="rect">
            <a:avLst/>
          </a:prstGeom>
          <a:solidFill>
            <a:schemeClr val="tx2">
              <a:lumMod val="20000"/>
              <a:lumOff val="80000"/>
              <a:alpha val="39000"/>
            </a:schemeClr>
          </a:solidFill>
        </p:spPr>
        <p:txBody>
          <a:bodyPr wrap="square" rtlCol="0">
            <a:spAutoFit/>
          </a:bodyPr>
          <a:lstStyle/>
          <a:p>
            <a:pPr algn="just"/>
            <a:r>
              <a:rPr lang="es-MX" sz="2400" dirty="0" smtClean="0">
                <a:solidFill>
                  <a:schemeClr val="bg1"/>
                </a:solidFill>
                <a:latin typeface="Berlin Sans FB" pitchFamily="34" charset="0"/>
              </a:rPr>
              <a:t>La espiritualidad de D. Bosco se enriquece con el aporte de los diversos carismas. La originalidad de la síntesis y la apertura a los dones del Espíritu Santo hacen a D. Bosco  mucho más «reconocible» en el tablero de la Historia de la Espiritualidad. Una lectura  de la experiencia espiritual de nuestro Fundador a la luz de las diversas contribuciones, visiones y perspectivas permite evidenciar mejor algunos rasgos de la experiencia humana, cultural, religiosa y apostólica  de D. Bosco. </a:t>
            </a:r>
            <a:endParaRPr lang="es-MX" sz="2400" dirty="0">
              <a:solidFill>
                <a:schemeClr val="bg1"/>
              </a:solidFill>
              <a:latin typeface="Berlin Sans FB" pitchFamily="34" charset="0"/>
            </a:endParaRPr>
          </a:p>
        </p:txBody>
      </p:sp>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99932"/>
            <a:ext cx="5010757" cy="3758068"/>
          </a:xfrm>
          <a:prstGeom prst="rect">
            <a:avLst/>
          </a:prstGeom>
          <a:ln w="38100">
            <a:solidFill>
              <a:schemeClr val="bg1"/>
            </a:solidFill>
          </a:ln>
        </p:spPr>
      </p:pic>
      <p:pic>
        <p:nvPicPr>
          <p:cNvPr id="8" name="7 Imagen"/>
          <p:cNvPicPr>
            <a:picLocks noChangeAspect="1"/>
          </p:cNvPicPr>
          <p:nvPr/>
        </p:nvPicPr>
        <p:blipFill rotWithShape="1">
          <a:blip r:embed="rId4">
            <a:extLst>
              <a:ext uri="{28A0092B-C50C-407E-A947-70E740481C1C}">
                <a14:useLocalDpi xmlns:a14="http://schemas.microsoft.com/office/drawing/2010/main" val="0"/>
              </a:ext>
            </a:extLst>
          </a:blip>
          <a:srcRect l="9944"/>
          <a:stretch/>
        </p:blipFill>
        <p:spPr>
          <a:xfrm>
            <a:off x="5010756" y="3099933"/>
            <a:ext cx="4104936" cy="3758067"/>
          </a:xfrm>
          <a:prstGeom prst="rect">
            <a:avLst/>
          </a:prstGeom>
          <a:ln w="38100">
            <a:solidFill>
              <a:schemeClr val="bg1"/>
            </a:solidFill>
          </a:ln>
        </p:spPr>
      </p:pic>
    </p:spTree>
    <p:extLst>
      <p:ext uri="{BB962C8B-B14F-4D97-AF65-F5344CB8AC3E}">
        <p14:creationId xmlns:p14="http://schemas.microsoft.com/office/powerpoint/2010/main" val="3094824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Elipse"/>
          <p:cNvSpPr/>
          <p:nvPr/>
        </p:nvSpPr>
        <p:spPr>
          <a:xfrm>
            <a:off x="1781690" y="692696"/>
            <a:ext cx="5800908" cy="5688632"/>
          </a:xfrm>
          <a:prstGeom prst="ellipse">
            <a:avLst/>
          </a:prstGeom>
          <a:gradFill>
            <a:gsLst>
              <a:gs pos="0">
                <a:schemeClr val="accent1"/>
              </a:gs>
              <a:gs pos="50000">
                <a:schemeClr val="bg1"/>
              </a:gs>
              <a:gs pos="100000">
                <a:schemeClr val="accent1"/>
              </a:gs>
            </a:gsLst>
            <a:lin ang="5400000" scaled="0"/>
          </a:gra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Elipse"/>
          <p:cNvSpPr/>
          <p:nvPr/>
        </p:nvSpPr>
        <p:spPr>
          <a:xfrm rot="19960685">
            <a:off x="199700" y="1484785"/>
            <a:ext cx="8791065" cy="388843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1781690" y="1833205"/>
            <a:ext cx="5800907" cy="332398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800" b="1" cap="none" spc="0" dirty="0" smtClean="0">
                <a:ln w="11430">
                  <a:solidFill>
                    <a:srgbClr val="002060"/>
                  </a:solidFill>
                </a:ln>
                <a:solidFill>
                  <a:srgbClr val="00007A"/>
                </a:solidFill>
                <a:effectLst>
                  <a:outerShdw blurRad="50800" dist="39000" dir="5460000" algn="tl">
                    <a:srgbClr val="000000">
                      <a:alpha val="38000"/>
                    </a:srgbClr>
                  </a:outerShdw>
                </a:effectLst>
              </a:rPr>
              <a:t>Algunos argumentos</a:t>
            </a:r>
            <a: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t/>
            </a:r>
            <a:b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br>
            <a: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t>-luz- </a:t>
            </a:r>
          </a:p>
          <a:p>
            <a:pPr algn="ctr"/>
            <a: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t>de la espiritualidad </a:t>
            </a:r>
          </a:p>
          <a:p>
            <a:pPr algn="ctr"/>
            <a: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t>de D. Bosco</a:t>
            </a:r>
            <a:endParaRPr lang="es-ES" sz="5400" b="1" cap="none" spc="0" dirty="0">
              <a:ln w="11430">
                <a:solidFill>
                  <a:srgbClr val="002060"/>
                </a:solidFill>
              </a:ln>
              <a:solidFill>
                <a:srgbClr val="00007A"/>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907814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rot="20221226">
            <a:off x="452541" y="3699805"/>
            <a:ext cx="3553150" cy="1569660"/>
          </a:xfrm>
          <a:prstGeom prst="rect">
            <a:avLst/>
          </a:prstGeom>
          <a:solidFill>
            <a:schemeClr val="tx2">
              <a:lumMod val="20000"/>
              <a:lumOff val="80000"/>
              <a:alpha val="50000"/>
            </a:schemeClr>
          </a:solidFill>
        </p:spPr>
        <p:txBody>
          <a:bodyPr wrap="square" rtlCol="0">
            <a:spAutoFit/>
          </a:bodyPr>
          <a:lstStyle/>
          <a:p>
            <a:pPr algn="just"/>
            <a:r>
              <a:rPr lang="es-MX" sz="2400" dirty="0" smtClean="0">
                <a:latin typeface="Berlin Sans FB" pitchFamily="34" charset="0"/>
              </a:rPr>
              <a:t>Los argumentos serían numerosos pero en orden a la precisión y a la síntesis se pueden destacar:</a:t>
            </a:r>
            <a:endParaRPr lang="es-MX" sz="2400" dirty="0">
              <a:latin typeface="Berlin Sans FB" pitchFamily="34" charset="0"/>
            </a:endParaRPr>
          </a:p>
        </p:txBody>
      </p:sp>
      <p:sp>
        <p:nvSpPr>
          <p:cNvPr id="3" name="2 Rectángulo"/>
          <p:cNvSpPr/>
          <p:nvPr/>
        </p:nvSpPr>
        <p:spPr>
          <a:xfrm rot="20047824">
            <a:off x="3714007" y="1453549"/>
            <a:ext cx="4970400" cy="707886"/>
          </a:xfrm>
          <a:prstGeom prst="rect">
            <a:avLst/>
          </a:prstGeom>
          <a:noFill/>
        </p:spPr>
        <p:txBody>
          <a:bodyPr wrap="none" lIns="91440" tIns="45720" rIns="91440" bIns="45720">
            <a:spAutoFit/>
          </a:bodyPr>
          <a:lstStyle/>
          <a:p>
            <a:pPr algn="ctr"/>
            <a:r>
              <a:rPr lang="es-E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Argumentos teológicos</a:t>
            </a:r>
            <a:endParaRPr lang="es-E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4 Rectángulo"/>
          <p:cNvSpPr/>
          <p:nvPr/>
        </p:nvSpPr>
        <p:spPr>
          <a:xfrm rot="20047824">
            <a:off x="3757132" y="2360596"/>
            <a:ext cx="5497339" cy="707886"/>
          </a:xfrm>
          <a:prstGeom prst="rect">
            <a:avLst/>
          </a:prstGeom>
          <a:noFill/>
        </p:spPr>
        <p:txBody>
          <a:bodyPr wrap="none" lIns="91440" tIns="45720" rIns="91440" bIns="45720">
            <a:spAutoFit/>
          </a:bodyPr>
          <a:lstStyle/>
          <a:p>
            <a:pPr algn="ctr"/>
            <a:r>
              <a:rPr lang="es-E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 argumentos apostólicos</a:t>
            </a:r>
            <a:endParaRPr lang="es-E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5 Rectángulo"/>
          <p:cNvSpPr/>
          <p:nvPr/>
        </p:nvSpPr>
        <p:spPr>
          <a:xfrm rot="20047824">
            <a:off x="4817225" y="2856377"/>
            <a:ext cx="4381329" cy="707886"/>
          </a:xfrm>
          <a:prstGeom prst="rect">
            <a:avLst/>
          </a:prstGeom>
          <a:noFill/>
        </p:spPr>
        <p:txBody>
          <a:bodyPr wrap="none" lIns="91440" tIns="45720" rIns="91440" bIns="45720">
            <a:spAutoFit/>
          </a:bodyPr>
          <a:lstStyle/>
          <a:p>
            <a:pPr algn="ctr"/>
            <a:r>
              <a:rPr lang="es-E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 su espiritualidad.</a:t>
            </a:r>
            <a:endParaRPr lang="es-E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33657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2"/>
            <a:ext cx="9144000" cy="6873881"/>
          </a:xfrm>
          <a:prstGeom prst="rect">
            <a:avLst/>
          </a:prstGeom>
          <a:noFill/>
          <a:extLst>
            <a:ext uri="{909E8E84-426E-40DD-AFC4-6F175D3DCCD1}">
              <a14:hiddenFill xmlns:a14="http://schemas.microsoft.com/office/drawing/2010/main">
                <a:solidFill>
                  <a:srgbClr val="FFFFFF"/>
                </a:solidFill>
              </a14:hiddenFill>
            </a:ext>
          </a:extLst>
        </p:spPr>
      </p:pic>
      <p:sp>
        <p:nvSpPr>
          <p:cNvPr id="4" name="3 Elipse"/>
          <p:cNvSpPr/>
          <p:nvPr/>
        </p:nvSpPr>
        <p:spPr>
          <a:xfrm>
            <a:off x="323528" y="246337"/>
            <a:ext cx="4248472" cy="6206999"/>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5062758" y="1520293"/>
            <a:ext cx="3672408" cy="4154984"/>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La espiritualidad de D. Bosco es una preciosa herencia para la Familia salesiana, para el vasto movimiento espiritual y apostólico de Laicos y Consagrados que de alguna manera se remonta hasta D. Bosco como lo reconoce la Iglesia al canonizarlo.</a:t>
            </a:r>
            <a:endParaRPr lang="es-MX" sz="2400" dirty="0">
              <a:solidFill>
                <a:schemeClr val="bg1"/>
              </a:solidFill>
              <a:latin typeface="Berlin Sans FB" pitchFamily="34" charset="0"/>
            </a:endParaRP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6130">
            <a:off x="552906" y="436526"/>
            <a:ext cx="3789716" cy="5877272"/>
          </a:xfrm>
          <a:prstGeom prst="ellipse">
            <a:avLst/>
          </a:prstGeom>
          <a:ln>
            <a:noFill/>
          </a:ln>
          <a:effectLst>
            <a:softEdge rad="112500"/>
          </a:effectLst>
        </p:spPr>
      </p:pic>
    </p:spTree>
    <p:extLst>
      <p:ext uri="{BB962C8B-B14F-4D97-AF65-F5344CB8AC3E}">
        <p14:creationId xmlns:p14="http://schemas.microsoft.com/office/powerpoint/2010/main" val="246419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Placa"/>
          <p:cNvSpPr/>
          <p:nvPr/>
        </p:nvSpPr>
        <p:spPr>
          <a:xfrm>
            <a:off x="1259632" y="1052736"/>
            <a:ext cx="6768752" cy="4896544"/>
          </a:xfrm>
          <a:prstGeom prst="plaqu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1907704" y="2124306"/>
            <a:ext cx="5472608" cy="2862322"/>
          </a:xfrm>
          <a:prstGeom prst="rect">
            <a:avLst/>
          </a:prstGeom>
          <a:solidFill>
            <a:schemeClr val="tx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000" b="1" cap="none" spc="0" dirty="0" smtClean="0">
                <a:ln w="11430"/>
                <a:solidFill>
                  <a:schemeClr val="bg1"/>
                </a:solidFill>
                <a:latin typeface="Freehand521 BT" pitchFamily="66" charset="0"/>
              </a:rPr>
              <a:t>Ideas fuerza de</a:t>
            </a:r>
            <a:br>
              <a:rPr lang="es-ES" sz="6000" b="1" cap="none" spc="0" dirty="0" smtClean="0">
                <a:ln w="11430"/>
                <a:solidFill>
                  <a:schemeClr val="bg1"/>
                </a:solidFill>
                <a:latin typeface="Freehand521 BT" pitchFamily="66" charset="0"/>
              </a:rPr>
            </a:br>
            <a:r>
              <a:rPr lang="es-ES" sz="6000" b="1" cap="none" spc="0" dirty="0" smtClean="0">
                <a:ln w="11430"/>
                <a:solidFill>
                  <a:schemeClr val="bg1"/>
                </a:solidFill>
                <a:latin typeface="Freehand521 BT" pitchFamily="66" charset="0"/>
              </a:rPr>
              <a:t>naturaleza</a:t>
            </a:r>
            <a:br>
              <a:rPr lang="es-ES" sz="6000" b="1" cap="none" spc="0" dirty="0" smtClean="0">
                <a:ln w="11430"/>
                <a:solidFill>
                  <a:schemeClr val="bg1"/>
                </a:solidFill>
                <a:latin typeface="Freehand521 BT" pitchFamily="66" charset="0"/>
              </a:rPr>
            </a:br>
            <a:r>
              <a:rPr lang="es-ES" sz="6000" b="1" cap="none" spc="0" dirty="0" smtClean="0">
                <a:ln w="11430"/>
                <a:solidFill>
                  <a:schemeClr val="bg1"/>
                </a:solidFill>
                <a:latin typeface="Freehand521 BT" pitchFamily="66" charset="0"/>
              </a:rPr>
              <a:t>teol</a:t>
            </a:r>
            <a:r>
              <a:rPr lang="es-ES" sz="6000" b="1" dirty="0" smtClean="0">
                <a:ln w="11430"/>
                <a:solidFill>
                  <a:schemeClr val="bg1"/>
                </a:solidFill>
                <a:latin typeface="Freehand521 BT" pitchFamily="66" charset="0"/>
              </a:rPr>
              <a:t>ógica</a:t>
            </a:r>
            <a:endParaRPr lang="es-ES" sz="6000" b="1" cap="none" spc="0" dirty="0">
              <a:ln w="11430"/>
              <a:solidFill>
                <a:schemeClr val="bg1"/>
              </a:solidFill>
              <a:latin typeface="Freehand521 BT" pitchFamily="66" charset="0"/>
            </a:endParaRPr>
          </a:p>
        </p:txBody>
      </p:sp>
    </p:spTree>
    <p:extLst>
      <p:ext uri="{BB962C8B-B14F-4D97-AF65-F5344CB8AC3E}">
        <p14:creationId xmlns:p14="http://schemas.microsoft.com/office/powerpoint/2010/main" val="1113816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Placa"/>
          <p:cNvSpPr/>
          <p:nvPr/>
        </p:nvSpPr>
        <p:spPr>
          <a:xfrm>
            <a:off x="935596" y="908720"/>
            <a:ext cx="7272808" cy="5328592"/>
          </a:xfrm>
          <a:prstGeom prst="plaque">
            <a:avLst/>
          </a:prstGeom>
          <a:gradFill>
            <a:gsLst>
              <a:gs pos="69600">
                <a:srgbClr val="767FC0"/>
              </a:gs>
              <a:gs pos="0">
                <a:schemeClr val="accent1">
                  <a:tint val="66000"/>
                  <a:satMod val="160000"/>
                </a:schemeClr>
              </a:gs>
              <a:gs pos="50000">
                <a:schemeClr val="accent1">
                  <a:tint val="44500"/>
                  <a:satMod val="160000"/>
                </a:schemeClr>
              </a:gs>
              <a:gs pos="100000">
                <a:srgbClr val="00007A"/>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1475656" y="2049522"/>
            <a:ext cx="6192688" cy="3046988"/>
          </a:xfrm>
          <a:prstGeom prst="rect">
            <a:avLst/>
          </a:prstGeom>
          <a:noFill/>
          <a:ln w="38100">
            <a:solidFill>
              <a:schemeClr val="bg1"/>
            </a:solidFill>
          </a:ln>
        </p:spPr>
        <p:txBody>
          <a:bodyPr wrap="square" rtlCol="0">
            <a:spAutoFit/>
          </a:bodyPr>
          <a:lstStyle/>
          <a:p>
            <a:pPr algn="just"/>
            <a:r>
              <a:rPr lang="es-MX" sz="2400" dirty="0" smtClean="0">
                <a:latin typeface="Berlin Sans FB" pitchFamily="34" charset="0"/>
              </a:rPr>
              <a:t>La espiritualidad de D. Bosco se alimenta sobre todo de la presencia amorosa de un Dios con sentimientos maternos. Su experiencia religiosa está sellada desde su infancia por la frase de Mamá Margarita: « Dios te ve» y por la gracia de unidad capaz de transformar en oración el trabajo apostólico (trabajo orante y oración activa)</a:t>
            </a:r>
            <a:endParaRPr lang="es-MX" sz="2400" dirty="0">
              <a:latin typeface="Berlin Sans FB" pitchFamily="34" charset="0"/>
            </a:endParaRPr>
          </a:p>
        </p:txBody>
      </p:sp>
    </p:spTree>
    <p:extLst>
      <p:ext uri="{BB962C8B-B14F-4D97-AF65-F5344CB8AC3E}">
        <p14:creationId xmlns:p14="http://schemas.microsoft.com/office/powerpoint/2010/main" val="2370447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Placa"/>
          <p:cNvSpPr/>
          <p:nvPr/>
        </p:nvSpPr>
        <p:spPr>
          <a:xfrm>
            <a:off x="935596" y="908720"/>
            <a:ext cx="7272808" cy="5328592"/>
          </a:xfrm>
          <a:prstGeom prst="plaque">
            <a:avLst/>
          </a:prstGeom>
          <a:gradFill>
            <a:gsLst>
              <a:gs pos="0">
                <a:schemeClr val="accent1">
                  <a:tint val="66000"/>
                  <a:satMod val="160000"/>
                </a:schemeClr>
              </a:gs>
              <a:gs pos="50000">
                <a:schemeClr val="accent1">
                  <a:tint val="44500"/>
                  <a:satMod val="160000"/>
                </a:schemeClr>
              </a:gs>
              <a:gs pos="100000">
                <a:srgbClr val="00007A"/>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1475656" y="2049522"/>
            <a:ext cx="6192688" cy="3046988"/>
          </a:xfrm>
          <a:prstGeom prst="rect">
            <a:avLst/>
          </a:prstGeom>
          <a:noFill/>
          <a:ln w="38100">
            <a:solidFill>
              <a:schemeClr val="bg1"/>
            </a:solidFill>
          </a:ln>
        </p:spPr>
        <p:txBody>
          <a:bodyPr wrap="square" rtlCol="0">
            <a:spAutoFit/>
          </a:bodyPr>
          <a:lstStyle/>
          <a:p>
            <a:pPr algn="just"/>
            <a:r>
              <a:rPr lang="es-MX" sz="2400" dirty="0" smtClean="0">
                <a:latin typeface="Berlin Sans FB" pitchFamily="34" charset="0"/>
              </a:rPr>
              <a:t>En las biografías de los jóvenes del Oratorio escritas por D. Bosco aparece este elemento de la gracia de unidad, se remarca con insistencia y se recomienda para la vida cristiana cotidiana. En algunas biografías como la de Miguel </a:t>
            </a:r>
            <a:r>
              <a:rPr lang="es-MX" sz="2400" dirty="0" err="1" smtClean="0">
                <a:latin typeface="Berlin Sans FB" pitchFamily="34" charset="0"/>
              </a:rPr>
              <a:t>Magone</a:t>
            </a:r>
            <a:r>
              <a:rPr lang="es-MX" sz="2400" dirty="0" smtClean="0">
                <a:latin typeface="Berlin Sans FB" pitchFamily="34" charset="0"/>
              </a:rPr>
              <a:t>, Domingo </a:t>
            </a:r>
            <a:r>
              <a:rPr lang="es-MX" sz="2400" dirty="0" err="1" smtClean="0">
                <a:latin typeface="Berlin Sans FB" pitchFamily="34" charset="0"/>
              </a:rPr>
              <a:t>Savio</a:t>
            </a:r>
            <a:r>
              <a:rPr lang="es-MX" sz="2400" dirty="0" smtClean="0">
                <a:latin typeface="Berlin Sans FB" pitchFamily="34" charset="0"/>
              </a:rPr>
              <a:t> y Francisco </a:t>
            </a:r>
            <a:r>
              <a:rPr lang="es-MX" sz="2400" dirty="0" err="1" smtClean="0">
                <a:latin typeface="Berlin Sans FB" pitchFamily="34" charset="0"/>
              </a:rPr>
              <a:t>Bessuco</a:t>
            </a:r>
            <a:r>
              <a:rPr lang="es-MX" sz="2400" dirty="0" smtClean="0">
                <a:latin typeface="Berlin Sans FB" pitchFamily="34" charset="0"/>
              </a:rPr>
              <a:t>, aparecen los trazos de una auténtica experiencia de vida contemplativa.</a:t>
            </a:r>
            <a:endParaRPr lang="es-MX" sz="2400" dirty="0">
              <a:latin typeface="Berlin Sans FB" pitchFamily="34" charset="0"/>
            </a:endParaRPr>
          </a:p>
        </p:txBody>
      </p:sp>
    </p:spTree>
    <p:extLst>
      <p:ext uri="{BB962C8B-B14F-4D97-AF65-F5344CB8AC3E}">
        <p14:creationId xmlns:p14="http://schemas.microsoft.com/office/powerpoint/2010/main" val="54484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rotWithShape="1">
          <a:blip r:embed="rId2">
            <a:extLst>
              <a:ext uri="{28A0092B-C50C-407E-A947-70E740481C1C}">
                <a14:useLocalDpi xmlns:a14="http://schemas.microsoft.com/office/drawing/2010/main" val="0"/>
              </a:ext>
            </a:extLst>
          </a:blip>
          <a:srcRect l="36830"/>
          <a:stretch/>
        </p:blipFill>
        <p:spPr bwMode="auto">
          <a:xfrm rot="16200000">
            <a:off x="1130599" y="-1155401"/>
            <a:ext cx="6858001" cy="91688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4875" y="404664"/>
            <a:ext cx="9144000"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914400" indent="-914400" algn="ctr">
              <a:buFont typeface="+mj-lt"/>
              <a:buAutoNum type="arabicPeriod"/>
            </a:pPr>
            <a:r>
              <a:rPr lang="es-ES" sz="4000" cap="none" spc="0" dirty="0" smtClean="0">
                <a:ln w="11430"/>
                <a:solidFill>
                  <a:schemeClr val="bg1"/>
                </a:solidFill>
                <a:latin typeface="Freehand521 BT" pitchFamily="66" charset="0"/>
              </a:rPr>
              <a:t>Frecuentar los sacramentos </a:t>
            </a:r>
          </a:p>
          <a:p>
            <a:pPr algn="ctr"/>
            <a:r>
              <a:rPr lang="es-ES" sz="4000" cap="none" spc="0" dirty="0" smtClean="0">
                <a:ln w="11430"/>
                <a:solidFill>
                  <a:schemeClr val="bg1"/>
                </a:solidFill>
                <a:latin typeface="Freehand521 BT" pitchFamily="66" charset="0"/>
              </a:rPr>
              <a:t>de la Reconciliación</a:t>
            </a:r>
            <a:br>
              <a:rPr lang="es-ES" sz="4000" cap="none" spc="0" dirty="0" smtClean="0">
                <a:ln w="11430"/>
                <a:solidFill>
                  <a:schemeClr val="bg1"/>
                </a:solidFill>
                <a:latin typeface="Freehand521 BT" pitchFamily="66" charset="0"/>
              </a:rPr>
            </a:br>
            <a:r>
              <a:rPr lang="es-ES" sz="4000" cap="none" spc="0" dirty="0" smtClean="0">
                <a:ln w="11430"/>
                <a:solidFill>
                  <a:schemeClr val="bg1"/>
                </a:solidFill>
                <a:latin typeface="Freehand521 BT" pitchFamily="66" charset="0"/>
              </a:rPr>
              <a:t>y la Eucaristía</a:t>
            </a:r>
            <a:endParaRPr lang="es-ES" sz="4000" cap="none" spc="0" dirty="0">
              <a:ln w="11430"/>
              <a:solidFill>
                <a:schemeClr val="bg1"/>
              </a:solidFill>
              <a:latin typeface="Freehand521 BT" pitchFamily="66" charset="0"/>
            </a:endParaRP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8" y="3428999"/>
            <a:ext cx="4711452" cy="3429001"/>
          </a:xfrm>
          <a:prstGeom prst="rect">
            <a:avLst/>
          </a:prstGeom>
          <a:ln w="38100">
            <a:solidFill>
              <a:schemeClr val="bg1"/>
            </a:solidFill>
          </a:ln>
        </p:spPr>
      </p:pic>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599" y="3428999"/>
            <a:ext cx="4584402" cy="3429002"/>
          </a:xfrm>
          <a:prstGeom prst="rect">
            <a:avLst/>
          </a:prstGeom>
          <a:ln w="38100">
            <a:solidFill>
              <a:schemeClr val="bg1"/>
            </a:solidFill>
          </a:ln>
        </p:spPr>
      </p:pic>
    </p:spTree>
    <p:extLst>
      <p:ext uri="{BB962C8B-B14F-4D97-AF65-F5344CB8AC3E}">
        <p14:creationId xmlns:p14="http://schemas.microsoft.com/office/powerpoint/2010/main" val="3300388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rotWithShape="1">
          <a:blip r:embed="rId2">
            <a:extLst>
              <a:ext uri="{28A0092B-C50C-407E-A947-70E740481C1C}">
                <a14:useLocalDpi xmlns:a14="http://schemas.microsoft.com/office/drawing/2010/main" val="0"/>
              </a:ext>
            </a:extLst>
          </a:blip>
          <a:srcRect l="21707"/>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15824" y="428178"/>
            <a:ext cx="4256175" cy="6001643"/>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En la escuela de Mamá Margarita, de D. Calosso, de D. Cafasso, D. Bosco  aprende a reconocer la importancia de los sacramentos  como uno de los elementos más importantes de la pedagogía de la santidad.</a:t>
            </a:r>
          </a:p>
          <a:p>
            <a:pPr algn="just"/>
            <a:endParaRPr lang="es-MX" sz="2400" dirty="0" smtClean="0">
              <a:solidFill>
                <a:schemeClr val="bg1"/>
              </a:solidFill>
              <a:latin typeface="Berlin Sans FB" pitchFamily="34" charset="0"/>
            </a:endParaRPr>
          </a:p>
          <a:p>
            <a:pPr algn="just"/>
            <a:r>
              <a:rPr lang="es-MX" sz="2400" dirty="0" smtClean="0">
                <a:solidFill>
                  <a:schemeClr val="bg1"/>
                </a:solidFill>
                <a:latin typeface="Berlin Sans FB" pitchFamily="34" charset="0"/>
              </a:rPr>
              <a:t>También es común la oración en la adoración eucarística y las visitas al Santísimo. </a:t>
            </a:r>
          </a:p>
          <a:p>
            <a:pPr algn="just"/>
            <a:r>
              <a:rPr lang="es-MX" sz="2400" dirty="0" smtClean="0">
                <a:solidFill>
                  <a:schemeClr val="bg1"/>
                </a:solidFill>
                <a:latin typeface="Berlin Sans FB" pitchFamily="34" charset="0"/>
              </a:rPr>
              <a:t>Basta recordar que en el contexto socio-religioso de Europa en ese tiempo, era común el escrúpulo y la distancia ante lo sagrado.</a:t>
            </a:r>
            <a:endParaRPr lang="es-MX" sz="2400" dirty="0">
              <a:solidFill>
                <a:schemeClr val="bg1"/>
              </a:solidFill>
              <a:latin typeface="Berlin Sans FB"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380918"/>
            <a:ext cx="4024250" cy="6039528"/>
          </a:xfrm>
          <a:prstGeom prst="rect">
            <a:avLst/>
          </a:prstGeom>
          <a:ln w="38100">
            <a:solidFill>
              <a:schemeClr val="bg1"/>
            </a:solidFill>
          </a:ln>
        </p:spPr>
      </p:pic>
    </p:spTree>
    <p:extLst>
      <p:ext uri="{BB962C8B-B14F-4D97-AF65-F5344CB8AC3E}">
        <p14:creationId xmlns:p14="http://schemas.microsoft.com/office/powerpoint/2010/main" val="2570975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rotWithShape="1">
          <a:blip r:embed="rId2">
            <a:extLst>
              <a:ext uri="{28A0092B-C50C-407E-A947-70E740481C1C}">
                <a14:useLocalDpi xmlns:a14="http://schemas.microsoft.com/office/drawing/2010/main" val="0"/>
              </a:ext>
            </a:extLst>
          </a:blip>
          <a:srcRect b="30407"/>
          <a:stretch/>
        </p:blipFill>
        <p:spPr bwMode="auto">
          <a:xfrm>
            <a:off x="0" y="0"/>
            <a:ext cx="9144000" cy="7159083"/>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1575" y="233312"/>
            <a:ext cx="9144000"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914400" indent="-914400" algn="ctr">
              <a:buFont typeface="+mj-lt"/>
              <a:buAutoNum type="arabicPeriod" startAt="2"/>
            </a:pPr>
            <a:r>
              <a:rPr lang="es-ES" sz="4000" cap="none" spc="0" dirty="0" smtClean="0">
                <a:ln w="11430"/>
                <a:solidFill>
                  <a:schemeClr val="bg1"/>
                </a:solidFill>
                <a:latin typeface="Freehand521 BT" pitchFamily="66" charset="0"/>
              </a:rPr>
              <a:t>La devoción a María Inmaculada invocada con el título de Auxiliadora desde 1863</a:t>
            </a:r>
            <a:endParaRPr lang="es-ES" sz="4000" cap="none" spc="0" dirty="0">
              <a:ln w="11430"/>
              <a:solidFill>
                <a:schemeClr val="bg1"/>
              </a:solidFill>
              <a:latin typeface="Freehand521 BT" pitchFamily="66" charset="0"/>
            </a:endParaRPr>
          </a:p>
        </p:txBody>
      </p:sp>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24466"/>
            <a:ext cx="2771800" cy="4434618"/>
          </a:xfrm>
          <a:prstGeom prst="rect">
            <a:avLst/>
          </a:prstGeom>
        </p:spPr>
      </p:pic>
      <p:pic>
        <p:nvPicPr>
          <p:cNvPr id="4" name="3 Imagen"/>
          <p:cNvPicPr>
            <a:picLocks noChangeAspect="1"/>
          </p:cNvPicPr>
          <p:nvPr/>
        </p:nvPicPr>
        <p:blipFill rotWithShape="1">
          <a:blip r:embed="rId4">
            <a:extLst>
              <a:ext uri="{28A0092B-C50C-407E-A947-70E740481C1C}">
                <a14:useLocalDpi xmlns:a14="http://schemas.microsoft.com/office/drawing/2010/main" val="0"/>
              </a:ext>
            </a:extLst>
          </a:blip>
          <a:srcRect b="8604"/>
          <a:stretch/>
        </p:blipFill>
        <p:spPr>
          <a:xfrm>
            <a:off x="5364088" y="2129019"/>
            <a:ext cx="4006333" cy="5014391"/>
          </a:xfrm>
          <a:prstGeom prst="rect">
            <a:avLst/>
          </a:prstGeom>
        </p:spPr>
      </p:pic>
    </p:spTree>
    <p:extLst>
      <p:ext uri="{BB962C8B-B14F-4D97-AF65-F5344CB8AC3E}">
        <p14:creationId xmlns:p14="http://schemas.microsoft.com/office/powerpoint/2010/main" val="1148576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rotWithShape="1">
          <a:blip r:embed="rId2">
            <a:extLst>
              <a:ext uri="{28A0092B-C50C-407E-A947-70E740481C1C}">
                <a14:useLocalDpi xmlns:a14="http://schemas.microsoft.com/office/drawing/2010/main" val="0"/>
              </a:ext>
            </a:extLst>
          </a:blip>
          <a:srcRect l="31393"/>
          <a:stretch/>
        </p:blipFill>
        <p:spPr bwMode="auto">
          <a:xfrm rot="5400000">
            <a:off x="1143000" y="-114300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0" y="4180344"/>
            <a:ext cx="9144000" cy="2677656"/>
          </a:xfrm>
          <a:prstGeom prst="rect">
            <a:avLst/>
          </a:prstGeom>
          <a:solidFill>
            <a:schemeClr val="tx2">
              <a:lumMod val="20000"/>
              <a:lumOff val="80000"/>
              <a:alpha val="39000"/>
            </a:schemeClr>
          </a:solidFill>
        </p:spPr>
        <p:txBody>
          <a:bodyPr wrap="square" rtlCol="0">
            <a:spAutoFit/>
          </a:bodyPr>
          <a:lstStyle/>
          <a:p>
            <a:pPr algn="just"/>
            <a:r>
              <a:rPr lang="es-MX" sz="2400" dirty="0" smtClean="0">
                <a:solidFill>
                  <a:schemeClr val="bg1"/>
                </a:solidFill>
                <a:latin typeface="Berlin Sans FB" pitchFamily="34" charset="0"/>
              </a:rPr>
              <a:t>La espiritualidad de D. Bosco si bien es esencialmente cristológica es también muy mariana. La  Inmaculada y Auxiliadora es el «sol meridiano» que ilumina su vida personal, sus afanes, alegrías y su apostolado. D. Bosco en las Memorias del Oratorio dice cómo fue dedicado por Mamá Margarita desde su nacimiento a la Santísima Virgen. «Si llegas a ser sacerdote – le dijo un día – propaga siempre la devoción a la Virgen».</a:t>
            </a:r>
            <a:endParaRPr lang="es-MX" sz="2400" dirty="0">
              <a:solidFill>
                <a:schemeClr val="bg1"/>
              </a:solidFill>
              <a:latin typeface="Berlin Sans FB" pitchFamily="34" charset="0"/>
            </a:endParaRPr>
          </a:p>
        </p:txBody>
      </p:sp>
      <p:pic>
        <p:nvPicPr>
          <p:cNvPr id="7" name="6 Imagen"/>
          <p:cNvPicPr>
            <a:picLocks noChangeAspect="1"/>
          </p:cNvPicPr>
          <p:nvPr/>
        </p:nvPicPr>
        <p:blipFill rotWithShape="1">
          <a:blip r:embed="rId3">
            <a:extLst>
              <a:ext uri="{28A0092B-C50C-407E-A947-70E740481C1C}">
                <a14:useLocalDpi xmlns:a14="http://schemas.microsoft.com/office/drawing/2010/main" val="0"/>
              </a:ext>
            </a:extLst>
          </a:blip>
          <a:srcRect l="5653" t="8237" r="4885" b="7639"/>
          <a:stretch/>
        </p:blipFill>
        <p:spPr>
          <a:xfrm>
            <a:off x="1115616" y="0"/>
            <a:ext cx="7335321" cy="4180344"/>
          </a:xfrm>
          <a:prstGeom prst="rect">
            <a:avLst/>
          </a:prstGeom>
          <a:ln w="38100">
            <a:solidFill>
              <a:schemeClr val="bg1"/>
            </a:solidFill>
          </a:ln>
        </p:spPr>
      </p:pic>
    </p:spTree>
    <p:extLst>
      <p:ext uri="{BB962C8B-B14F-4D97-AF65-F5344CB8AC3E}">
        <p14:creationId xmlns:p14="http://schemas.microsoft.com/office/powerpoint/2010/main" val="2544771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8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2008" y="404664"/>
            <a:ext cx="8964488" cy="1938992"/>
          </a:xfrm>
          <a:prstGeom prst="rect">
            <a:avLst/>
          </a:prstGeom>
        </p:spPr>
        <p:txBody>
          <a:bodyPr wrap="square">
            <a:spAutoFit/>
          </a:bodyPr>
          <a:lstStyle/>
          <a:p>
            <a:pPr marL="914400" indent="-914400" algn="ctr">
              <a:buFont typeface="+mj-lt"/>
              <a:buAutoNum type="arabicPeriod" startAt="3"/>
            </a:pPr>
            <a:r>
              <a:rPr lang="es-ES" sz="4000" dirty="0" smtClean="0">
                <a:ln w="11430"/>
                <a:solidFill>
                  <a:prstClr val="white"/>
                </a:solidFill>
                <a:latin typeface="Freehand521 BT" pitchFamily="66" charset="0"/>
              </a:rPr>
              <a:t>La capacidad de sentir «con la Iglesia» desde la obediencia al Papa.</a:t>
            </a:r>
            <a:endParaRPr lang="es-MX" sz="4000" dirty="0">
              <a:latin typeface="Freehand521 BT" pitchFamily="66" charset="0"/>
            </a:endParaRPr>
          </a:p>
        </p:txBody>
      </p:sp>
      <p:pic>
        <p:nvPicPr>
          <p:cNvPr id="3" name="2 Imagen"/>
          <p:cNvPicPr>
            <a:picLocks noChangeAspect="1"/>
          </p:cNvPicPr>
          <p:nvPr/>
        </p:nvPicPr>
        <p:blipFill rotWithShape="1">
          <a:blip r:embed="rId3">
            <a:extLst>
              <a:ext uri="{28A0092B-C50C-407E-A947-70E740481C1C}">
                <a14:useLocalDpi xmlns:a14="http://schemas.microsoft.com/office/drawing/2010/main" val="0"/>
              </a:ext>
            </a:extLst>
          </a:blip>
          <a:srcRect l="3125" t="10932" r="3164" b="5681"/>
          <a:stretch/>
        </p:blipFill>
        <p:spPr>
          <a:xfrm>
            <a:off x="22221" y="3526635"/>
            <a:ext cx="9121780" cy="3365398"/>
          </a:xfrm>
          <a:prstGeom prst="rect">
            <a:avLst/>
          </a:prstGeom>
        </p:spPr>
      </p:pic>
    </p:spTree>
    <p:extLst>
      <p:ext uri="{BB962C8B-B14F-4D97-AF65-F5344CB8AC3E}">
        <p14:creationId xmlns:p14="http://schemas.microsoft.com/office/powerpoint/2010/main" val="2937363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82"/>
            <a:ext cx="9144000" cy="687898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932040" y="1410408"/>
            <a:ext cx="3995936" cy="3914918"/>
          </a:xfrm>
          <a:prstGeom prst="rect">
            <a:avLst/>
          </a:prstGeom>
          <a:solidFill>
            <a:schemeClr val="tx2">
              <a:lumMod val="20000"/>
              <a:lumOff val="80000"/>
              <a:alpha val="39000"/>
            </a:schemeClr>
          </a:solidFill>
          <a:ln>
            <a:solidFill>
              <a:schemeClr val="bg1"/>
            </a:solidFill>
          </a:ln>
        </p:spPr>
        <p:txBody>
          <a:bodyPr wrap="square">
            <a:spAutoFit/>
          </a:bodyPr>
          <a:lstStyle/>
          <a:p>
            <a:pPr algn="just">
              <a:lnSpc>
                <a:spcPct val="115000"/>
              </a:lnSpc>
              <a:spcAft>
                <a:spcPts val="0"/>
              </a:spcAft>
            </a:pPr>
            <a:r>
              <a:rPr lang="es-ES_tradnl" sz="2400" dirty="0">
                <a:solidFill>
                  <a:schemeClr val="bg1"/>
                </a:solidFill>
                <a:latin typeface="Berlin Sans FB"/>
                <a:ea typeface="Calibri"/>
                <a:cs typeface="Times New Roman"/>
              </a:rPr>
              <a:t>En un contexto donde muchas personas e instituciones, incluso desde dentro de la misma Iglesia, veían al Papa como el principal enemigo de la unidad de Italia, Don Bosco madura y plasma, un “</a:t>
            </a:r>
            <a:r>
              <a:rPr lang="es-ES_tradnl" sz="2400" i="1" dirty="0">
                <a:solidFill>
                  <a:schemeClr val="bg1"/>
                </a:solidFill>
                <a:latin typeface="Berlin Sans FB"/>
                <a:ea typeface="Calibri"/>
                <a:cs typeface="Times New Roman"/>
              </a:rPr>
              <a:t>amor sin condiciones”</a:t>
            </a:r>
            <a:r>
              <a:rPr lang="es-ES_tradnl" sz="2400" dirty="0">
                <a:solidFill>
                  <a:schemeClr val="bg1"/>
                </a:solidFill>
                <a:latin typeface="Berlin Sans FB"/>
                <a:ea typeface="Calibri"/>
                <a:cs typeface="Times New Roman"/>
              </a:rPr>
              <a:t> al sucesor de Pedro. </a:t>
            </a:r>
            <a:endParaRPr lang="es-MX" sz="2400" dirty="0">
              <a:solidFill>
                <a:schemeClr val="bg1"/>
              </a:solidFill>
              <a:ea typeface="Calibri"/>
              <a:cs typeface="Times New Roman"/>
            </a:endParaRP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0408"/>
            <a:ext cx="4380772" cy="5447592"/>
          </a:xfrm>
          <a:prstGeom prst="rect">
            <a:avLst/>
          </a:prstGeom>
        </p:spPr>
      </p:pic>
    </p:spTree>
    <p:extLst>
      <p:ext uri="{BB962C8B-B14F-4D97-AF65-F5344CB8AC3E}">
        <p14:creationId xmlns:p14="http://schemas.microsoft.com/office/powerpoint/2010/main" val="2292721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4898" y="188640"/>
            <a:ext cx="914400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914400" indent="-914400" algn="ctr">
              <a:buFont typeface="+mj-lt"/>
              <a:buAutoNum type="arabicPeriod" startAt="4"/>
            </a:pPr>
            <a:r>
              <a:rPr lang="es-ES" sz="4000" cap="none" spc="0" dirty="0" smtClean="0">
                <a:ln w="11430"/>
                <a:solidFill>
                  <a:schemeClr val="bg1"/>
                </a:solidFill>
                <a:latin typeface="Freehand521 BT" pitchFamily="66" charset="0"/>
              </a:rPr>
              <a:t>Vida cristiana con ascesis: templanza  y sobriedad.</a:t>
            </a:r>
            <a:endParaRPr lang="es-ES" sz="4000" cap="none" spc="0" dirty="0">
              <a:ln w="11430"/>
              <a:solidFill>
                <a:schemeClr val="bg1"/>
              </a:solidFill>
              <a:latin typeface="Freehand521 BT" pitchFamily="66" charset="0"/>
            </a:endParaRPr>
          </a:p>
        </p:txBody>
      </p:sp>
      <p:sp>
        <p:nvSpPr>
          <p:cNvPr id="2" name="1 Elipse"/>
          <p:cNvSpPr/>
          <p:nvPr/>
        </p:nvSpPr>
        <p:spPr>
          <a:xfrm rot="20426574">
            <a:off x="299727" y="1675075"/>
            <a:ext cx="8352928" cy="50417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6" name="5 Grupo"/>
          <p:cNvGrpSpPr/>
          <p:nvPr/>
        </p:nvGrpSpPr>
        <p:grpSpPr>
          <a:xfrm>
            <a:off x="1475656" y="1700808"/>
            <a:ext cx="6212227" cy="4854962"/>
            <a:chOff x="1443612" y="1844824"/>
            <a:chExt cx="5859696" cy="4746354"/>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612" y="1844824"/>
              <a:ext cx="5859696" cy="4746354"/>
            </a:xfrm>
            <a:prstGeom prst="ellipse">
              <a:avLst/>
            </a:prstGeom>
            <a:ln>
              <a:noFill/>
            </a:ln>
            <a:effectLst>
              <a:softEdge rad="112500"/>
            </a:effectLst>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800" y="3645024"/>
              <a:ext cx="4324845" cy="2819701"/>
            </a:xfrm>
            <a:prstGeom prst="ellipse">
              <a:avLst/>
            </a:prstGeom>
            <a:ln>
              <a:noFill/>
            </a:ln>
            <a:effectLst>
              <a:softEdge rad="112500"/>
            </a:effectLst>
          </p:spPr>
        </p:pic>
      </p:grpSp>
    </p:spTree>
    <p:extLst>
      <p:ext uri="{BB962C8B-B14F-4D97-AF65-F5344CB8AC3E}">
        <p14:creationId xmlns:p14="http://schemas.microsoft.com/office/powerpoint/2010/main" val="4147640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43000" y="-1143000"/>
            <a:ext cx="6858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 y="-17781"/>
            <a:ext cx="9148501" cy="3888432"/>
          </a:xfrm>
          <a:prstGeom prst="rect">
            <a:avLst/>
          </a:prstGeom>
        </p:spPr>
      </p:pic>
      <p:sp>
        <p:nvSpPr>
          <p:cNvPr id="3" name="2 CuadroTexto"/>
          <p:cNvSpPr txBox="1"/>
          <p:nvPr/>
        </p:nvSpPr>
        <p:spPr>
          <a:xfrm>
            <a:off x="1" y="4919008"/>
            <a:ext cx="9143998" cy="1938992"/>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Somos responsables y estamos llamadas a cuidar y hacer progresar esta herencia carismática con las necesarias inserciones dentro de las condiciones históricas, pero sabiendo que este organismo, como todo organismo vivo, está destinado a crecer y a ser fiel a sí mismo y a su «código genético»</a:t>
            </a:r>
            <a:endParaRPr lang="es-MX" sz="2400" dirty="0">
              <a:solidFill>
                <a:schemeClr val="bg1"/>
              </a:solidFill>
              <a:latin typeface="Berlin Sans FB" pitchFamily="34" charset="0"/>
            </a:endParaRPr>
          </a:p>
        </p:txBody>
      </p:sp>
    </p:spTree>
    <p:extLst>
      <p:ext uri="{BB962C8B-B14F-4D97-AF65-F5344CB8AC3E}">
        <p14:creationId xmlns:p14="http://schemas.microsoft.com/office/powerpoint/2010/main" val="22345132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8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0" y="188640"/>
            <a:ext cx="9153603" cy="1569660"/>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Para D. Bosco muchos elementos caracterizan la vida cristiana pero él enfatiza algunos. La templanza porque apunta al equilibrio, la moderación, la capacidad de llevar una vida ordenada, con espacios para el trabajo, el estudio, la oración, el descanso, la distensión…</a:t>
            </a:r>
            <a:endParaRPr lang="es-MX" sz="2400" dirty="0">
              <a:solidFill>
                <a:schemeClr val="bg1"/>
              </a:solidFill>
              <a:latin typeface="Berlin Sans FB"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564904"/>
            <a:ext cx="8614082" cy="3466772"/>
          </a:xfrm>
          <a:prstGeom prst="rect">
            <a:avLst/>
          </a:prstGeom>
        </p:spPr>
      </p:pic>
    </p:spTree>
    <p:extLst>
      <p:ext uri="{BB962C8B-B14F-4D97-AF65-F5344CB8AC3E}">
        <p14:creationId xmlns:p14="http://schemas.microsoft.com/office/powerpoint/2010/main" val="3393061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004" y="1692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23528" y="999101"/>
            <a:ext cx="3600400" cy="4893647"/>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Una expresión particular de la templanza es la sobriedad en el uso de los bienes materiales y el hacer un alto e el camino como capacidad de buscar y valorar los tiempos de retiro mensual, anual y de oración. Pensar en la muerte es una invitación a la responsabilidad, a valorar el tiempo regalado por Dios a cada uno.</a:t>
            </a:r>
            <a:endParaRPr lang="es-MX" sz="2400" dirty="0">
              <a:solidFill>
                <a:schemeClr val="bg1"/>
              </a:solidFill>
              <a:latin typeface="Berlin Sans FB"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983" y="-9128"/>
            <a:ext cx="3797268" cy="3822753"/>
          </a:xfrm>
          <a:prstGeom prst="rect">
            <a:avLst/>
          </a:prstGeom>
          <a:ln w="38100">
            <a:solidFill>
              <a:schemeClr val="bg1"/>
            </a:solidFill>
          </a:ln>
        </p:spPr>
      </p:pic>
      <p:pic>
        <p:nvPicPr>
          <p:cNvPr id="4" name="3 Imagen"/>
          <p:cNvPicPr>
            <a:picLocks noChangeAspect="1"/>
          </p:cNvPicPr>
          <p:nvPr/>
        </p:nvPicPr>
        <p:blipFill rotWithShape="1">
          <a:blip r:embed="rId4">
            <a:extLst>
              <a:ext uri="{28A0092B-C50C-407E-A947-70E740481C1C}">
                <a14:useLocalDpi xmlns:a14="http://schemas.microsoft.com/office/drawing/2010/main" val="0"/>
              </a:ext>
            </a:extLst>
          </a:blip>
          <a:srcRect l="20627" r="19695" b="8731"/>
          <a:stretch/>
        </p:blipFill>
        <p:spPr>
          <a:xfrm>
            <a:off x="4265452" y="3445925"/>
            <a:ext cx="4566855" cy="3412075"/>
          </a:xfrm>
          <a:prstGeom prst="rect">
            <a:avLst/>
          </a:prstGeom>
          <a:ln w="38100">
            <a:solidFill>
              <a:schemeClr val="bg1"/>
            </a:solidFill>
          </a:ln>
        </p:spPr>
      </p:pic>
    </p:spTree>
    <p:extLst>
      <p:ext uri="{BB962C8B-B14F-4D97-AF65-F5344CB8AC3E}">
        <p14:creationId xmlns:p14="http://schemas.microsoft.com/office/powerpoint/2010/main" val="362354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Placa"/>
          <p:cNvSpPr/>
          <p:nvPr/>
        </p:nvSpPr>
        <p:spPr>
          <a:xfrm>
            <a:off x="1259632" y="1052736"/>
            <a:ext cx="6768752" cy="4896544"/>
          </a:xfrm>
          <a:prstGeom prst="plaqu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1907704" y="2124306"/>
            <a:ext cx="5472608" cy="2862322"/>
          </a:xfrm>
          <a:prstGeom prst="rect">
            <a:avLst/>
          </a:prstGeom>
          <a:solidFill>
            <a:schemeClr val="tx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000" b="1" cap="none" spc="0" dirty="0" smtClean="0">
                <a:ln w="11430"/>
                <a:solidFill>
                  <a:schemeClr val="bg1"/>
                </a:solidFill>
                <a:latin typeface="Freehand521 BT" pitchFamily="66" charset="0"/>
              </a:rPr>
              <a:t>Ideas fuerza de</a:t>
            </a:r>
            <a:br>
              <a:rPr lang="es-ES" sz="6000" b="1" cap="none" spc="0" dirty="0" smtClean="0">
                <a:ln w="11430"/>
                <a:solidFill>
                  <a:schemeClr val="bg1"/>
                </a:solidFill>
                <a:latin typeface="Freehand521 BT" pitchFamily="66" charset="0"/>
              </a:rPr>
            </a:br>
            <a:r>
              <a:rPr lang="es-ES" sz="6000" b="1" cap="none" spc="0" dirty="0" smtClean="0">
                <a:ln w="11430"/>
                <a:solidFill>
                  <a:schemeClr val="bg1"/>
                </a:solidFill>
                <a:latin typeface="Freehand521 BT" pitchFamily="66" charset="0"/>
              </a:rPr>
              <a:t>naturaleza</a:t>
            </a:r>
            <a:br>
              <a:rPr lang="es-ES" sz="6000" b="1" cap="none" spc="0" dirty="0" smtClean="0">
                <a:ln w="11430"/>
                <a:solidFill>
                  <a:schemeClr val="bg1"/>
                </a:solidFill>
                <a:latin typeface="Freehand521 BT" pitchFamily="66" charset="0"/>
              </a:rPr>
            </a:br>
            <a:r>
              <a:rPr lang="es-ES" sz="6000" b="1" cap="none" spc="0" dirty="0" smtClean="0">
                <a:ln w="11430"/>
                <a:solidFill>
                  <a:schemeClr val="bg1"/>
                </a:solidFill>
                <a:latin typeface="Freehand521 BT" pitchFamily="66" charset="0"/>
              </a:rPr>
              <a:t>apostólica</a:t>
            </a:r>
            <a:endParaRPr lang="es-ES" sz="6000" b="1" cap="none" spc="0" dirty="0">
              <a:ln w="11430"/>
              <a:solidFill>
                <a:schemeClr val="bg1"/>
              </a:solidFill>
              <a:latin typeface="Freehand521 BT" pitchFamily="66" charset="0"/>
            </a:endParaRPr>
          </a:p>
        </p:txBody>
      </p:sp>
    </p:spTree>
    <p:extLst>
      <p:ext uri="{BB962C8B-B14F-4D97-AF65-F5344CB8AC3E}">
        <p14:creationId xmlns:p14="http://schemas.microsoft.com/office/powerpoint/2010/main" val="9469489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 y="260648"/>
            <a:ext cx="9144000"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914400" indent="-914400" algn="ctr">
              <a:buFont typeface="+mj-lt"/>
              <a:buAutoNum type="arabicPeriod"/>
            </a:pPr>
            <a:r>
              <a:rPr lang="es-ES" sz="4000" cap="none" spc="0" dirty="0" smtClean="0">
                <a:ln w="11430"/>
                <a:solidFill>
                  <a:schemeClr val="bg1"/>
                </a:solidFill>
                <a:latin typeface="Freehand521 BT" pitchFamily="66" charset="0"/>
              </a:rPr>
              <a:t>Especial predilección por los jóvenes abandonados, en peligro, vulnerados y de la clase popular</a:t>
            </a:r>
            <a:endParaRPr lang="es-ES" sz="4000" cap="none" spc="0" dirty="0">
              <a:ln w="11430"/>
              <a:solidFill>
                <a:schemeClr val="bg1"/>
              </a:solidFill>
              <a:latin typeface="Freehand521 BT" pitchFamily="66" charset="0"/>
            </a:endParaRP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039" y="1922084"/>
            <a:ext cx="3000000" cy="4247619"/>
          </a:xfrm>
          <a:prstGeom prst="rect">
            <a:avLst/>
          </a:prstGeom>
        </p:spPr>
      </p:pic>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3046988"/>
            <a:ext cx="3687384" cy="3362894"/>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208" y="2744528"/>
            <a:ext cx="3382986" cy="4832837"/>
          </a:xfrm>
          <a:prstGeom prst="rect">
            <a:avLst/>
          </a:prstGeom>
        </p:spPr>
      </p:pic>
      <p:pic>
        <p:nvPicPr>
          <p:cNvPr id="11" name="10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260" y="2958688"/>
            <a:ext cx="3410719" cy="2560325"/>
          </a:xfrm>
          <a:prstGeom prst="rect">
            <a:avLst/>
          </a:prstGeom>
        </p:spPr>
      </p:pic>
      <p:pic>
        <p:nvPicPr>
          <p:cNvPr id="9" name="8 Imagen"/>
          <p:cNvPicPr>
            <a:picLocks noChangeAspect="1"/>
          </p:cNvPicPr>
          <p:nvPr/>
        </p:nvPicPr>
        <p:blipFill rotWithShape="1">
          <a:blip r:embed="rId7">
            <a:extLst>
              <a:ext uri="{28A0092B-C50C-407E-A947-70E740481C1C}">
                <a14:useLocalDpi xmlns:a14="http://schemas.microsoft.com/office/drawing/2010/main" val="0"/>
              </a:ext>
            </a:extLst>
          </a:blip>
          <a:srcRect l="6936"/>
          <a:stretch/>
        </p:blipFill>
        <p:spPr>
          <a:xfrm>
            <a:off x="-144510" y="4045894"/>
            <a:ext cx="9288509" cy="2812106"/>
          </a:xfrm>
          <a:prstGeom prst="rect">
            <a:avLst/>
          </a:prstGeom>
        </p:spPr>
      </p:pic>
    </p:spTree>
    <p:extLst>
      <p:ext uri="{BB962C8B-B14F-4D97-AF65-F5344CB8AC3E}">
        <p14:creationId xmlns:p14="http://schemas.microsoft.com/office/powerpoint/2010/main" val="20136431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1" y="262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9902" y="33169"/>
            <a:ext cx="9144001" cy="2677656"/>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Esta particular predilección por los jóvenes es el argumento más evidente de la misión de D. Bosco propuesto a los  Salesianos. Aquí el amor a Dios y al prójimo son inseparables. Nuestro mejor aporte a los destinatarios es «nuestra santificación personal en Comunidad». Por eso para D. Bosco no hay discontinuidad entre vida activa y contemplativa.</a:t>
            </a:r>
          </a:p>
          <a:p>
            <a:pPr algn="just"/>
            <a:endParaRPr lang="es-MX" sz="2400" dirty="0">
              <a:solidFill>
                <a:schemeClr val="bg1"/>
              </a:solidFill>
              <a:latin typeface="Berlin Sans FB" pitchFamily="34" charset="0"/>
            </a:endParaRP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1" y="2564904"/>
            <a:ext cx="9173900" cy="4295718"/>
          </a:xfrm>
          <a:prstGeom prst="rect">
            <a:avLst/>
          </a:prstGeom>
        </p:spPr>
      </p:pic>
    </p:spTree>
    <p:extLst>
      <p:ext uri="{BB962C8B-B14F-4D97-AF65-F5344CB8AC3E}">
        <p14:creationId xmlns:p14="http://schemas.microsoft.com/office/powerpoint/2010/main" val="1460228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1704" y="476672"/>
            <a:ext cx="9144000" cy="1323439"/>
          </a:xfrm>
          <a:prstGeom prst="rect">
            <a:avLst/>
          </a:prstGeom>
        </p:spPr>
        <p:txBody>
          <a:bodyPr wrap="square">
            <a:spAutoFit/>
          </a:bodyPr>
          <a:lstStyle/>
          <a:p>
            <a:pPr marL="914400" lvl="0" indent="-914400" algn="ctr">
              <a:buFont typeface="+mj-lt"/>
              <a:buAutoNum type="arabicPeriod" startAt="2"/>
            </a:pPr>
            <a:r>
              <a:rPr lang="es-ES" sz="4000" dirty="0" smtClean="0">
                <a:ln w="11430"/>
                <a:solidFill>
                  <a:prstClr val="white"/>
                </a:solidFill>
                <a:latin typeface="Freehand521 BT" pitchFamily="66" charset="0"/>
              </a:rPr>
              <a:t>El empeño constante por la difusión de la «Buena prensa»</a:t>
            </a:r>
            <a:endParaRPr lang="es-ES" sz="4000" dirty="0">
              <a:ln w="11430"/>
              <a:solidFill>
                <a:prstClr val="white"/>
              </a:solidFill>
              <a:latin typeface="Freehand521 BT" pitchFamily="66" charset="0"/>
            </a:endParaRP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40" y="2765231"/>
            <a:ext cx="2857500" cy="3666629"/>
          </a:xfrm>
          <a:prstGeom prst="rect">
            <a:avLst/>
          </a:prstGeom>
          <a:ln w="38100">
            <a:solidFill>
              <a:schemeClr val="bg1"/>
            </a:solidFill>
          </a:ln>
        </p:spPr>
      </p:pic>
      <p:pic>
        <p:nvPicPr>
          <p:cNvPr id="6" name="5 Imagen"/>
          <p:cNvPicPr>
            <a:picLocks noChangeAspect="1"/>
          </p:cNvPicPr>
          <p:nvPr/>
        </p:nvPicPr>
        <p:blipFill rotWithShape="1">
          <a:blip r:embed="rId4">
            <a:extLst>
              <a:ext uri="{28A0092B-C50C-407E-A947-70E740481C1C}">
                <a14:useLocalDpi xmlns:a14="http://schemas.microsoft.com/office/drawing/2010/main" val="0"/>
              </a:ext>
            </a:extLst>
          </a:blip>
          <a:srcRect l="7715" t="5253" r="6729" b="4251"/>
          <a:stretch/>
        </p:blipFill>
        <p:spPr>
          <a:xfrm>
            <a:off x="3491880" y="2755257"/>
            <a:ext cx="2653991" cy="3638751"/>
          </a:xfrm>
          <a:prstGeom prst="rect">
            <a:avLst/>
          </a:prstGeom>
          <a:ln w="38100">
            <a:solidFill>
              <a:schemeClr val="bg1"/>
            </a:solidFill>
          </a:ln>
        </p:spPr>
      </p:pic>
      <p:pic>
        <p:nvPicPr>
          <p:cNvPr id="7" name="6 Imagen"/>
          <p:cNvPicPr>
            <a:picLocks noChangeAspect="1"/>
          </p:cNvPicPr>
          <p:nvPr/>
        </p:nvPicPr>
        <p:blipFill rotWithShape="1">
          <a:blip r:embed="rId5">
            <a:extLst>
              <a:ext uri="{28A0092B-C50C-407E-A947-70E740481C1C}">
                <a14:useLocalDpi xmlns:a14="http://schemas.microsoft.com/office/drawing/2010/main" val="0"/>
              </a:ext>
            </a:extLst>
          </a:blip>
          <a:srcRect l="9053" t="6020" r="5378" b="4495"/>
          <a:stretch/>
        </p:blipFill>
        <p:spPr>
          <a:xfrm>
            <a:off x="6516216" y="2765231"/>
            <a:ext cx="2408664" cy="3638751"/>
          </a:xfrm>
          <a:prstGeom prst="rect">
            <a:avLst/>
          </a:prstGeom>
          <a:ln w="38100">
            <a:solidFill>
              <a:schemeClr val="bg1"/>
            </a:solidFill>
          </a:ln>
        </p:spPr>
      </p:pic>
    </p:spTree>
    <p:extLst>
      <p:ext uri="{BB962C8B-B14F-4D97-AF65-F5344CB8AC3E}">
        <p14:creationId xmlns:p14="http://schemas.microsoft.com/office/powerpoint/2010/main" val="25917462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57808" y="612844"/>
            <a:ext cx="4392488" cy="5632311"/>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¿Cuántos miembros de la Familia salesiana tenemos el dato de los volúmenes, libros, revistas y folletos… escritos y publicados por D. Bosco para difundir el Evangelio?. La tarea de la educación y la evangelización no se puede separar; el anuncio explícito del Evangelio, el acompañamiento de los retiros espirituales, la relevancia dada a la religión en el Sistema educativo de D. Bosco hacen ver que no se concibe la educación sin la evangelización.</a:t>
            </a:r>
            <a:endParaRPr lang="es-MX" sz="2400" dirty="0">
              <a:solidFill>
                <a:schemeClr val="bg1"/>
              </a:solidFill>
              <a:latin typeface="Berlin Sans FB"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457" y="1052736"/>
            <a:ext cx="4384446" cy="4176464"/>
          </a:xfrm>
          <a:prstGeom prst="ellipse">
            <a:avLst/>
          </a:prstGeom>
          <a:ln>
            <a:noFill/>
          </a:ln>
          <a:effectLst>
            <a:softEdge rad="112500"/>
          </a:effectLst>
        </p:spPr>
      </p:pic>
    </p:spTree>
    <p:extLst>
      <p:ext uri="{BB962C8B-B14F-4D97-AF65-F5344CB8AC3E}">
        <p14:creationId xmlns:p14="http://schemas.microsoft.com/office/powerpoint/2010/main" val="152529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rotWithShape="1">
          <a:blip r:embed="rId2">
            <a:extLst>
              <a:ext uri="{28A0092B-C50C-407E-A947-70E740481C1C}">
                <a14:useLocalDpi xmlns:a14="http://schemas.microsoft.com/office/drawing/2010/main" val="0"/>
              </a:ext>
            </a:extLst>
          </a:blip>
          <a:srcRect b="39512"/>
          <a:stretch/>
        </p:blipFill>
        <p:spPr bwMode="auto">
          <a:xfrm>
            <a:off x="0" y="20526"/>
            <a:ext cx="9144000" cy="41482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Mis imágenes 01\Fondos\1084.jpg"/>
          <p:cNvPicPr>
            <a:picLocks noChangeAspect="1" noChangeArrowheads="1"/>
          </p:cNvPicPr>
          <p:nvPr/>
        </p:nvPicPr>
        <p:blipFill rotWithShape="1">
          <a:blip r:embed="rId2">
            <a:extLst>
              <a:ext uri="{28A0092B-C50C-407E-A947-70E740481C1C}">
                <a14:useLocalDpi xmlns:a14="http://schemas.microsoft.com/office/drawing/2010/main" val="0"/>
              </a:ext>
            </a:extLst>
          </a:blip>
          <a:srcRect b="39512"/>
          <a:stretch/>
        </p:blipFill>
        <p:spPr bwMode="auto">
          <a:xfrm>
            <a:off x="-12700" y="4148254"/>
            <a:ext cx="9144000" cy="2918172"/>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2700" y="123110"/>
            <a:ext cx="9118003" cy="1323439"/>
          </a:xfrm>
          <a:prstGeom prst="rect">
            <a:avLst/>
          </a:prstGeom>
        </p:spPr>
        <p:txBody>
          <a:bodyPr wrap="square">
            <a:spAutoFit/>
          </a:bodyPr>
          <a:lstStyle/>
          <a:p>
            <a:pPr marL="914400" lvl="0" indent="-914400" algn="ctr">
              <a:buFont typeface="+mj-lt"/>
              <a:buAutoNum type="arabicPeriod" startAt="3"/>
            </a:pPr>
            <a:r>
              <a:rPr lang="es-ES" sz="4000" dirty="0" smtClean="0">
                <a:ln w="11430"/>
                <a:solidFill>
                  <a:prstClr val="white"/>
                </a:solidFill>
                <a:latin typeface="Freehand521 BT" pitchFamily="66" charset="0"/>
              </a:rPr>
              <a:t>El Sistema Preventivo como método: Razón, Religión, Amor.</a:t>
            </a:r>
            <a:endParaRPr lang="es-ES" sz="4000" dirty="0">
              <a:ln w="11430"/>
              <a:solidFill>
                <a:prstClr val="white"/>
              </a:solidFill>
              <a:latin typeface="Freehand521 BT" pitchFamily="66" charset="0"/>
            </a:endParaRPr>
          </a:p>
        </p:txBody>
      </p:sp>
      <p:sp>
        <p:nvSpPr>
          <p:cNvPr id="6" name="5 Rectángulo"/>
          <p:cNvSpPr/>
          <p:nvPr/>
        </p:nvSpPr>
        <p:spPr>
          <a:xfrm rot="19639999">
            <a:off x="5760700" y="4163334"/>
            <a:ext cx="1674784"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200" cap="none" spc="0" dirty="0" smtClean="0">
                <a:ln w="11430"/>
                <a:latin typeface="French Script MT" pitchFamily="66" charset="0"/>
              </a:rPr>
              <a:t>Sistema Preventivo</a:t>
            </a:r>
            <a:endParaRPr lang="es-ES" sz="3200" cap="none" spc="0" dirty="0">
              <a:ln w="11430"/>
              <a:latin typeface="French Script MT" pitchFamily="66" charset="0"/>
            </a:endParaRPr>
          </a:p>
        </p:txBody>
      </p:sp>
      <p:sp>
        <p:nvSpPr>
          <p:cNvPr id="10" name="9 Elipse"/>
          <p:cNvSpPr/>
          <p:nvPr/>
        </p:nvSpPr>
        <p:spPr>
          <a:xfrm rot="20253558">
            <a:off x="817865" y="2158635"/>
            <a:ext cx="8023705" cy="416318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l="7317" r="9025"/>
          <a:stretch/>
        </p:blipFill>
        <p:spPr>
          <a:xfrm>
            <a:off x="2488410" y="1817766"/>
            <a:ext cx="4697607" cy="4660975"/>
          </a:xfrm>
          <a:prstGeom prst="round2DiagRect">
            <a:avLst>
              <a:gd name="adj1" fmla="val 26715"/>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50084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51520" y="797510"/>
            <a:ext cx="4320480" cy="5262979"/>
          </a:xfrm>
          <a:prstGeom prst="rect">
            <a:avLst/>
          </a:prstGeom>
          <a:solidFill>
            <a:schemeClr val="tx2">
              <a:lumMod val="20000"/>
              <a:lumOff val="80000"/>
              <a:alpha val="38000"/>
            </a:schemeClr>
          </a:solidFill>
        </p:spPr>
        <p:txBody>
          <a:bodyPr wrap="square" rtlCol="0">
            <a:spAutoFit/>
          </a:bodyPr>
          <a:lstStyle/>
          <a:p>
            <a:pPr algn="just"/>
            <a:r>
              <a:rPr lang="es-MX" sz="2400" dirty="0" smtClean="0">
                <a:solidFill>
                  <a:schemeClr val="bg1"/>
                </a:solidFill>
                <a:latin typeface="Berlin Sans FB" pitchFamily="34" charset="0"/>
              </a:rPr>
              <a:t>El Sistema Preventivo es el método educativo de D. Bosco. La religión era el punto de partida y de llegada de la obra educativa. </a:t>
            </a:r>
          </a:p>
          <a:p>
            <a:pPr algn="just"/>
            <a:endParaRPr lang="es-MX" sz="2400" dirty="0" smtClean="0">
              <a:solidFill>
                <a:schemeClr val="bg1"/>
              </a:solidFill>
              <a:latin typeface="Berlin Sans FB" pitchFamily="34" charset="0"/>
            </a:endParaRPr>
          </a:p>
          <a:p>
            <a:pPr algn="just"/>
            <a:r>
              <a:rPr lang="es-MX" sz="2400" dirty="0" smtClean="0">
                <a:solidFill>
                  <a:schemeClr val="bg1"/>
                </a:solidFill>
                <a:latin typeface="Berlin Sans FB" pitchFamily="34" charset="0"/>
              </a:rPr>
              <a:t>La dulzura la aprendió de San Felipe Neri, San Francisco de Sales y San Vicente de Paúl. </a:t>
            </a:r>
          </a:p>
          <a:p>
            <a:pPr algn="just"/>
            <a:r>
              <a:rPr lang="es-MX" sz="2400" dirty="0">
                <a:solidFill>
                  <a:schemeClr val="bg1"/>
                </a:solidFill>
                <a:latin typeface="Berlin Sans FB" pitchFamily="34" charset="0"/>
              </a:rPr>
              <a:t> </a:t>
            </a:r>
            <a:endParaRPr lang="es-MX" sz="2400" dirty="0" smtClean="0">
              <a:solidFill>
                <a:schemeClr val="bg1"/>
              </a:solidFill>
              <a:latin typeface="Berlin Sans FB" pitchFamily="34" charset="0"/>
            </a:endParaRPr>
          </a:p>
          <a:p>
            <a:pPr algn="just"/>
            <a:r>
              <a:rPr lang="es-MX" sz="2400" dirty="0" smtClean="0">
                <a:solidFill>
                  <a:schemeClr val="bg1"/>
                </a:solidFill>
                <a:latin typeface="Berlin Sans FB" pitchFamily="34" charset="0"/>
              </a:rPr>
              <a:t>La alegría era la estrategia para alejar del mal y hacer posible el ejercicio de una educación integral.</a:t>
            </a:r>
            <a:endParaRPr lang="es-MX" sz="2400" dirty="0">
              <a:solidFill>
                <a:schemeClr val="bg1"/>
              </a:solidFill>
              <a:latin typeface="Berlin Sans FB" pitchFamily="34" charset="0"/>
            </a:endParaRPr>
          </a:p>
        </p:txBody>
      </p:sp>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603010"/>
            <a:ext cx="3865021" cy="5457479"/>
          </a:xfrm>
          <a:prstGeom prst="round2DiagRect">
            <a:avLst>
              <a:gd name="adj1" fmla="val 50000"/>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59084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2192" y="1672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95" y="404664"/>
            <a:ext cx="9144000" cy="1323439"/>
          </a:xfrm>
          <a:prstGeom prst="rect">
            <a:avLst/>
          </a:prstGeom>
        </p:spPr>
        <p:txBody>
          <a:bodyPr wrap="square">
            <a:spAutoFit/>
          </a:bodyPr>
          <a:lstStyle/>
          <a:p>
            <a:pPr marL="914400" lvl="0" indent="-914400" algn="ctr">
              <a:buFont typeface="+mj-lt"/>
              <a:buAutoNum type="arabicPeriod" startAt="4"/>
            </a:pPr>
            <a:r>
              <a:rPr lang="es-ES" sz="4000" dirty="0" smtClean="0">
                <a:ln w="11430"/>
                <a:solidFill>
                  <a:prstClr val="white"/>
                </a:solidFill>
                <a:latin typeface="Freehand521 BT" pitchFamily="66" charset="0"/>
              </a:rPr>
              <a:t>Invitación universal a la santidad desde la pedagogía de D. Bosco</a:t>
            </a:r>
            <a:endParaRPr lang="es-ES" sz="4000" dirty="0">
              <a:ln w="11430"/>
              <a:solidFill>
                <a:prstClr val="white"/>
              </a:solidFill>
              <a:latin typeface="Freehand521 BT" pitchFamily="66" charset="0"/>
            </a:endParaRPr>
          </a:p>
        </p:txBody>
      </p:sp>
      <p:sp>
        <p:nvSpPr>
          <p:cNvPr id="6" name="5 Elipse"/>
          <p:cNvSpPr/>
          <p:nvPr/>
        </p:nvSpPr>
        <p:spPr>
          <a:xfrm rot="948957">
            <a:off x="582756" y="2281474"/>
            <a:ext cx="8179753" cy="421935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564" y="2252091"/>
            <a:ext cx="5686732" cy="4122881"/>
          </a:xfrm>
          <a:prstGeom prst="ellipse">
            <a:avLst/>
          </a:prstGeom>
          <a:ln>
            <a:noFill/>
          </a:ln>
          <a:effectLst>
            <a:softEdge rad="112500"/>
          </a:effectLst>
        </p:spPr>
      </p:pic>
    </p:spTree>
    <p:extLst>
      <p:ext uri="{BB962C8B-B14F-4D97-AF65-F5344CB8AC3E}">
        <p14:creationId xmlns:p14="http://schemas.microsoft.com/office/powerpoint/2010/main" val="2743748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5 Grupo"/>
          <p:cNvGrpSpPr/>
          <p:nvPr/>
        </p:nvGrpSpPr>
        <p:grpSpPr>
          <a:xfrm>
            <a:off x="-31907" y="-1"/>
            <a:ext cx="4891939" cy="6858001"/>
            <a:chOff x="-31907" y="-1"/>
            <a:chExt cx="4891939" cy="6858001"/>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4860031" cy="2440919"/>
            </a:xfrm>
            <a:prstGeom prst="rect">
              <a:avLst/>
            </a:prstGeom>
            <a:ln w="12700">
              <a:solidFill>
                <a:schemeClr val="bg1"/>
              </a:solidFill>
            </a:ln>
          </p:spPr>
        </p:pic>
        <p:pic>
          <p:nvPicPr>
            <p:cNvPr id="3" name="2 Imagen"/>
            <p:cNvPicPr>
              <a:picLocks noChangeAspect="1"/>
            </p:cNvPicPr>
            <p:nvPr/>
          </p:nvPicPr>
          <p:blipFill rotWithShape="1">
            <a:blip r:embed="rId4">
              <a:extLst>
                <a:ext uri="{28A0092B-C50C-407E-A947-70E740481C1C}">
                  <a14:useLocalDpi xmlns:a14="http://schemas.microsoft.com/office/drawing/2010/main" val="0"/>
                </a:ext>
              </a:extLst>
            </a:blip>
            <a:srcRect r="3033"/>
            <a:stretch/>
          </p:blipFill>
          <p:spPr>
            <a:xfrm>
              <a:off x="-31906" y="2372680"/>
              <a:ext cx="4891938" cy="2450540"/>
            </a:xfrm>
            <a:prstGeom prst="rect">
              <a:avLst/>
            </a:prstGeom>
            <a:ln w="12700">
              <a:solidFill>
                <a:schemeClr val="bg1"/>
              </a:solidFill>
            </a:ln>
          </p:spPr>
        </p:pic>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07" y="4698534"/>
              <a:ext cx="4891939" cy="2159466"/>
            </a:xfrm>
            <a:prstGeom prst="rect">
              <a:avLst/>
            </a:prstGeom>
            <a:ln w="12700">
              <a:solidFill>
                <a:schemeClr val="bg1"/>
              </a:solidFill>
            </a:ln>
          </p:spPr>
        </p:pic>
      </p:grpSp>
      <p:sp>
        <p:nvSpPr>
          <p:cNvPr id="5" name="4 CuadroTexto"/>
          <p:cNvSpPr txBox="1"/>
          <p:nvPr/>
        </p:nvSpPr>
        <p:spPr>
          <a:xfrm>
            <a:off x="5148064" y="612844"/>
            <a:ext cx="3744416" cy="5632311"/>
          </a:xfrm>
          <a:prstGeom prst="rect">
            <a:avLst/>
          </a:prstGeom>
          <a:solidFill>
            <a:schemeClr val="tx2">
              <a:lumMod val="20000"/>
              <a:lumOff val="80000"/>
              <a:alpha val="40000"/>
            </a:schemeClr>
          </a:solidFill>
          <a:ln w="38100">
            <a:noFill/>
          </a:ln>
        </p:spPr>
        <p:txBody>
          <a:bodyPr wrap="square" rtlCol="0">
            <a:spAutoFit/>
          </a:bodyPr>
          <a:lstStyle/>
          <a:p>
            <a:pPr algn="just"/>
            <a:r>
              <a:rPr lang="es-MX" sz="2400" dirty="0" smtClean="0">
                <a:solidFill>
                  <a:schemeClr val="bg1"/>
                </a:solidFill>
                <a:latin typeface="Berlin Sans FB" pitchFamily="34" charset="0"/>
              </a:rPr>
              <a:t>La mejor expresión y garantía de la fidelidad al Fundador es el continuo retorno a las fuentes que nos permiten revitalizar nuestra manera de ser y de obrar .</a:t>
            </a:r>
          </a:p>
          <a:p>
            <a:pPr algn="just"/>
            <a:r>
              <a:rPr lang="es-MX" sz="2400" dirty="0" smtClean="0">
                <a:solidFill>
                  <a:schemeClr val="bg1"/>
                </a:solidFill>
                <a:latin typeface="Berlin Sans FB" pitchFamily="34" charset="0"/>
              </a:rPr>
              <a:t>Dos siglos nos separan del nacimiento de D. Bosco; corremos el riesgo de oír hablar de él, sin pasar de un conocimiento «afectivo» a uno «efectivo» de su historia, de su pedagogía y espiritualidad.</a:t>
            </a:r>
            <a:endParaRPr lang="es-MX" sz="2400" dirty="0">
              <a:solidFill>
                <a:schemeClr val="bg1"/>
              </a:solidFill>
              <a:latin typeface="Berlin Sans FB" pitchFamily="34" charset="0"/>
            </a:endParaRPr>
          </a:p>
        </p:txBody>
      </p:sp>
    </p:spTree>
    <p:extLst>
      <p:ext uri="{BB962C8B-B14F-4D97-AF65-F5344CB8AC3E}">
        <p14:creationId xmlns:p14="http://schemas.microsoft.com/office/powerpoint/2010/main" val="294446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69330" y="612844"/>
            <a:ext cx="3672408" cy="5632311"/>
          </a:xfrm>
          <a:prstGeom prst="rect">
            <a:avLst/>
          </a:prstGeom>
          <a:solidFill>
            <a:schemeClr val="tx2">
              <a:lumMod val="20000"/>
              <a:lumOff val="80000"/>
              <a:alpha val="39000"/>
            </a:schemeClr>
          </a:solidFill>
        </p:spPr>
        <p:txBody>
          <a:bodyPr wrap="square" rtlCol="0">
            <a:spAutoFit/>
          </a:bodyPr>
          <a:lstStyle/>
          <a:p>
            <a:pPr algn="just"/>
            <a:r>
              <a:rPr lang="es-MX" sz="2400" dirty="0" smtClean="0">
                <a:solidFill>
                  <a:schemeClr val="bg1"/>
                </a:solidFill>
                <a:latin typeface="Berlin Sans FB" pitchFamily="34" charset="0"/>
              </a:rPr>
              <a:t>Don Bosco que aprendió la teología moral de San Alfonso María de Ligorio se enfrentó al rigorismo moral del momento para devolver a los creyentes una convicción profunda:  la santidad es posible para todos en cualquier edad y condición. El camino a la santidad si no es fácil, es sencillo. «Hacemos consistir la santidad en estar siempre alegres  y en cumplir con el deber»</a:t>
            </a:r>
            <a:endParaRPr lang="es-MX" sz="2400" dirty="0">
              <a:solidFill>
                <a:schemeClr val="bg1"/>
              </a:solidFill>
              <a:latin typeface="Berlin Sans FB"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232" y="0"/>
            <a:ext cx="4860075" cy="2453630"/>
          </a:xfrm>
          <a:prstGeom prst="rect">
            <a:avLst/>
          </a:prstGeom>
          <a:ln>
            <a:solidFill>
              <a:schemeClr val="bg1"/>
            </a:solidFill>
          </a:ln>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232" y="2370775"/>
            <a:ext cx="4835768" cy="2495881"/>
          </a:xfrm>
          <a:prstGeom prst="rect">
            <a:avLst/>
          </a:prstGeom>
          <a:ln>
            <a:solidFill>
              <a:schemeClr val="bg1"/>
            </a:solidFill>
          </a:ln>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8231" y="4562955"/>
            <a:ext cx="4860075" cy="2295046"/>
          </a:xfrm>
          <a:prstGeom prst="rect">
            <a:avLst/>
          </a:prstGeom>
          <a:ln>
            <a:solidFill>
              <a:schemeClr val="bg1"/>
            </a:solidFill>
          </a:ln>
        </p:spPr>
      </p:pic>
    </p:spTree>
    <p:extLst>
      <p:ext uri="{BB962C8B-B14F-4D97-AF65-F5344CB8AC3E}">
        <p14:creationId xmlns:p14="http://schemas.microsoft.com/office/powerpoint/2010/main" val="461824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2" y="-28603"/>
            <a:ext cx="91682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rotWithShape="1">
          <a:blip r:embed="rId3">
            <a:extLst>
              <a:ext uri="{28A0092B-C50C-407E-A947-70E740481C1C}">
                <a14:useLocalDpi xmlns:a14="http://schemas.microsoft.com/office/drawing/2010/main" val="0"/>
              </a:ext>
            </a:extLst>
          </a:blip>
          <a:srcRect t="11992"/>
          <a:stretch/>
        </p:blipFill>
        <p:spPr>
          <a:xfrm>
            <a:off x="0" y="2813538"/>
            <a:ext cx="9144000" cy="4044462"/>
          </a:xfrm>
          <a:prstGeom prst="rect">
            <a:avLst/>
          </a:prstGeom>
        </p:spPr>
      </p:pic>
      <p:sp>
        <p:nvSpPr>
          <p:cNvPr id="4" name="3 CuadroTexto"/>
          <p:cNvSpPr txBox="1"/>
          <p:nvPr/>
        </p:nvSpPr>
        <p:spPr>
          <a:xfrm>
            <a:off x="-52204" y="692696"/>
            <a:ext cx="9144000" cy="1569660"/>
          </a:xfrm>
          <a:prstGeom prst="rect">
            <a:avLst/>
          </a:prstGeom>
          <a:solidFill>
            <a:schemeClr val="tx2">
              <a:lumMod val="20000"/>
              <a:lumOff val="80000"/>
              <a:alpha val="39000"/>
            </a:schemeClr>
          </a:solidFill>
        </p:spPr>
        <p:txBody>
          <a:bodyPr wrap="square" rtlCol="0">
            <a:spAutoFit/>
          </a:bodyPr>
          <a:lstStyle/>
          <a:p>
            <a:pPr algn="just"/>
            <a:r>
              <a:rPr lang="es-MX" sz="2400" dirty="0" smtClean="0">
                <a:solidFill>
                  <a:schemeClr val="bg1"/>
                </a:solidFill>
                <a:latin typeface="Berlin Sans FB" pitchFamily="34" charset="0"/>
              </a:rPr>
              <a:t>Las virtudes cristianas permiten realizar y gustar la verdadera alegría que no se confunde con una alegría superficial, pasajera, ni con la fuga ante los problemas del lugar o época en la que se vive. Esta alegría nace de una certeza: estar en el Señor, estar alegres en Jesús resucitado.</a:t>
            </a:r>
            <a:endParaRPr lang="es-MX" sz="2400" dirty="0">
              <a:solidFill>
                <a:schemeClr val="bg1"/>
              </a:solidFill>
              <a:latin typeface="Berlin Sans FB" pitchFamily="34" charset="0"/>
            </a:endParaRPr>
          </a:p>
        </p:txBody>
      </p:sp>
    </p:spTree>
    <p:extLst>
      <p:ext uri="{BB962C8B-B14F-4D97-AF65-F5344CB8AC3E}">
        <p14:creationId xmlns:p14="http://schemas.microsoft.com/office/powerpoint/2010/main" val="1299193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2192" y="1672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95" y="404664"/>
            <a:ext cx="9144000" cy="707886"/>
          </a:xfrm>
          <a:prstGeom prst="rect">
            <a:avLst/>
          </a:prstGeom>
        </p:spPr>
        <p:txBody>
          <a:bodyPr wrap="square">
            <a:spAutoFit/>
          </a:bodyPr>
          <a:lstStyle/>
          <a:p>
            <a:pPr marL="914400" lvl="0" indent="-914400" algn="ctr">
              <a:buFont typeface="+mj-lt"/>
              <a:buAutoNum type="arabicPeriod" startAt="5"/>
            </a:pPr>
            <a:r>
              <a:rPr lang="es-ES" sz="4000" dirty="0" smtClean="0">
                <a:ln w="11430"/>
                <a:solidFill>
                  <a:prstClr val="white"/>
                </a:solidFill>
                <a:latin typeface="Freehand521 BT" pitchFamily="66" charset="0"/>
              </a:rPr>
              <a:t>El trabajo</a:t>
            </a:r>
            <a:endParaRPr lang="es-ES" sz="4000" dirty="0">
              <a:ln w="11430"/>
              <a:solidFill>
                <a:prstClr val="white"/>
              </a:solidFill>
              <a:latin typeface="Freehand521 BT" pitchFamily="66" charset="0"/>
            </a:endParaRPr>
          </a:p>
        </p:txBody>
      </p:sp>
      <p:sp>
        <p:nvSpPr>
          <p:cNvPr id="6" name="5 Elipse"/>
          <p:cNvSpPr/>
          <p:nvPr/>
        </p:nvSpPr>
        <p:spPr>
          <a:xfrm rot="948957">
            <a:off x="466027" y="1301925"/>
            <a:ext cx="8179753" cy="521222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4824"/>
            <a:ext cx="9111808" cy="3826959"/>
          </a:xfrm>
          <a:prstGeom prst="rect">
            <a:avLst/>
          </a:prstGeom>
          <a:ln w="19050">
            <a:solidFill>
              <a:schemeClr val="bg1"/>
            </a:solidFill>
          </a:ln>
        </p:spPr>
      </p:pic>
    </p:spTree>
    <p:extLst>
      <p:ext uri="{BB962C8B-B14F-4D97-AF65-F5344CB8AC3E}">
        <p14:creationId xmlns:p14="http://schemas.microsoft.com/office/powerpoint/2010/main" val="780320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38004" y="1166842"/>
            <a:ext cx="3766120" cy="4524315"/>
          </a:xfrm>
          <a:prstGeom prst="rect">
            <a:avLst/>
          </a:prstGeom>
          <a:solidFill>
            <a:schemeClr val="tx2">
              <a:lumMod val="20000"/>
              <a:lumOff val="80000"/>
              <a:alpha val="50000"/>
            </a:schemeClr>
          </a:solidFill>
        </p:spPr>
        <p:txBody>
          <a:bodyPr wrap="square" rtlCol="0">
            <a:spAutoFit/>
          </a:bodyPr>
          <a:lstStyle/>
          <a:p>
            <a:pPr algn="just"/>
            <a:r>
              <a:rPr lang="es-MX" sz="2400" dirty="0" smtClean="0">
                <a:solidFill>
                  <a:schemeClr val="bg1"/>
                </a:solidFill>
                <a:latin typeface="Berlin Sans FB" pitchFamily="34" charset="0"/>
              </a:rPr>
              <a:t>El trabajo constante, el dinamismo optimista, la creatividad que brota de la pasión por la salvación de los jóvenes, constituyen un elemento fundamental en la vida del Fundador. El trabajo no se separa de la templanza, ni de la moderación, ni del respeto de sí, ni de la propia salud física y espiritual.</a:t>
            </a:r>
            <a:endParaRPr lang="es-MX" sz="2400" dirty="0">
              <a:solidFill>
                <a:schemeClr val="bg1"/>
              </a:solidFill>
              <a:latin typeface="Berlin Sans FB" pitchFamily="34"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1557" y="953808"/>
            <a:ext cx="4967847" cy="4737349"/>
          </a:xfrm>
          <a:prstGeom prst="ellipse">
            <a:avLst/>
          </a:prstGeom>
          <a:ln>
            <a:noFill/>
          </a:ln>
          <a:effectLst>
            <a:softEdge rad="112500"/>
          </a:effectLst>
        </p:spPr>
      </p:pic>
      <p:sp>
        <p:nvSpPr>
          <p:cNvPr id="5" name="4 Elipse"/>
          <p:cNvSpPr/>
          <p:nvPr/>
        </p:nvSpPr>
        <p:spPr>
          <a:xfrm>
            <a:off x="4157364" y="953808"/>
            <a:ext cx="4897742" cy="475252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59654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57808" y="586668"/>
            <a:ext cx="4414192" cy="5632311"/>
          </a:xfrm>
          <a:prstGeom prst="rect">
            <a:avLst/>
          </a:prstGeom>
          <a:solidFill>
            <a:schemeClr val="tx2">
              <a:lumMod val="20000"/>
              <a:lumOff val="80000"/>
              <a:alpha val="50000"/>
            </a:schemeClr>
          </a:solidFill>
        </p:spPr>
        <p:txBody>
          <a:bodyPr wrap="square" rtlCol="0">
            <a:spAutoFit/>
          </a:bodyPr>
          <a:lstStyle/>
          <a:p>
            <a:pPr algn="just"/>
            <a:r>
              <a:rPr lang="es-MX" sz="2400" dirty="0" smtClean="0">
                <a:solidFill>
                  <a:schemeClr val="bg1"/>
                </a:solidFill>
                <a:latin typeface="Berlin Sans FB" pitchFamily="34" charset="0"/>
              </a:rPr>
              <a:t> La virtud de la templanza es la capacidad de organizar de un modo equilibrado los ritmos de la vida personal y de la Comunidad, dando a cada acción el debido tiempo y espacio. D. Bosco escribe a los Directores: </a:t>
            </a:r>
          </a:p>
          <a:p>
            <a:pPr algn="just"/>
            <a:r>
              <a:rPr lang="es-MX" sz="2400" dirty="0" smtClean="0">
                <a:solidFill>
                  <a:schemeClr val="bg1"/>
                </a:solidFill>
                <a:latin typeface="Berlin Sans FB" pitchFamily="34" charset="0"/>
              </a:rPr>
              <a:t>«Evita la austeridad en el alimento. Tus mortificaciones sean la diligencia en los deberes y soportar las molestias de los otros. Cada noche descansarás al menos 7 horas… esto es útil para tu salud y la salud de los otros»</a:t>
            </a:r>
            <a:endParaRPr lang="es-MX" sz="2400" dirty="0">
              <a:solidFill>
                <a:schemeClr val="bg1"/>
              </a:solidFill>
              <a:latin typeface="Berlin Sans FB" pitchFamily="34" charset="0"/>
            </a:endParaRPr>
          </a:p>
        </p:txBody>
      </p:sp>
      <p:sp>
        <p:nvSpPr>
          <p:cNvPr id="4" name="3 Elipse"/>
          <p:cNvSpPr/>
          <p:nvPr/>
        </p:nvSpPr>
        <p:spPr>
          <a:xfrm rot="21449946">
            <a:off x="4755688" y="411834"/>
            <a:ext cx="4259380" cy="600253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2 Imagen"/>
          <p:cNvPicPr>
            <a:picLocks noChangeAspect="1"/>
          </p:cNvPicPr>
          <p:nvPr/>
        </p:nvPicPr>
        <p:blipFill rotWithShape="1">
          <a:blip r:embed="rId3" cstate="print">
            <a:extLst>
              <a:ext uri="{28A0092B-C50C-407E-A947-70E740481C1C}">
                <a14:useLocalDpi xmlns:a14="http://schemas.microsoft.com/office/drawing/2010/main" val="0"/>
              </a:ext>
            </a:extLst>
          </a:blip>
          <a:srcRect l="8475" b="23252"/>
          <a:stretch/>
        </p:blipFill>
        <p:spPr>
          <a:xfrm>
            <a:off x="4788024" y="610581"/>
            <a:ext cx="4156617" cy="5584487"/>
          </a:xfrm>
          <a:prstGeom prst="ellipse">
            <a:avLst/>
          </a:prstGeom>
          <a:ln>
            <a:noFill/>
          </a:ln>
          <a:effectLst>
            <a:softEdge rad="112500"/>
          </a:effectLst>
        </p:spPr>
      </p:pic>
    </p:spTree>
    <p:extLst>
      <p:ext uri="{BB962C8B-B14F-4D97-AF65-F5344CB8AC3E}">
        <p14:creationId xmlns:p14="http://schemas.microsoft.com/office/powerpoint/2010/main" val="35953424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Placa"/>
          <p:cNvSpPr/>
          <p:nvPr/>
        </p:nvSpPr>
        <p:spPr>
          <a:xfrm>
            <a:off x="1259632" y="1052736"/>
            <a:ext cx="6768752" cy="4896544"/>
          </a:xfrm>
          <a:prstGeom prst="plaqu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1917307" y="2909136"/>
            <a:ext cx="5472608" cy="1015663"/>
          </a:xfrm>
          <a:prstGeom prst="rect">
            <a:avLst/>
          </a:prstGeom>
          <a:solidFill>
            <a:schemeClr val="tx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000" b="1" cap="none" spc="0" dirty="0" smtClean="0">
                <a:ln w="11430"/>
                <a:solidFill>
                  <a:schemeClr val="bg1"/>
                </a:solidFill>
                <a:latin typeface="Freehand521 BT" pitchFamily="66" charset="0"/>
              </a:rPr>
              <a:t>Conclusión</a:t>
            </a:r>
            <a:endParaRPr lang="es-ES" sz="6000" b="1" cap="none" spc="0" dirty="0">
              <a:ln w="11430"/>
              <a:solidFill>
                <a:schemeClr val="bg1"/>
              </a:solidFill>
              <a:latin typeface="Freehand521 BT" pitchFamily="66" charset="0"/>
            </a:endParaRPr>
          </a:p>
        </p:txBody>
      </p:sp>
    </p:spTree>
    <p:extLst>
      <p:ext uri="{BB962C8B-B14F-4D97-AF65-F5344CB8AC3E}">
        <p14:creationId xmlns:p14="http://schemas.microsoft.com/office/powerpoint/2010/main" val="27276728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31003" y="1166842"/>
            <a:ext cx="4392488" cy="4524315"/>
          </a:xfrm>
          <a:prstGeom prst="rect">
            <a:avLst/>
          </a:prstGeom>
          <a:solidFill>
            <a:schemeClr val="tx2">
              <a:lumMod val="20000"/>
              <a:lumOff val="80000"/>
              <a:alpha val="50000"/>
            </a:schemeClr>
          </a:solidFill>
        </p:spPr>
        <p:txBody>
          <a:bodyPr wrap="square" rtlCol="0">
            <a:spAutoFit/>
          </a:bodyPr>
          <a:lstStyle/>
          <a:p>
            <a:pPr algn="just"/>
            <a:r>
              <a:rPr lang="es-MX" sz="2400" dirty="0" smtClean="0">
                <a:solidFill>
                  <a:schemeClr val="bg1"/>
                </a:solidFill>
                <a:latin typeface="Berlin Sans FB" pitchFamily="34" charset="0"/>
              </a:rPr>
              <a:t>El punto de partida de la experiencia espiritual de D. Bosco consiste en buscar la Gloria de Dios y la salvación de los jóvenes a través de la Iglesia. Esta es la síntesis de la espiritualidad de D. Bosco recogida en el «Da </a:t>
            </a:r>
            <a:r>
              <a:rPr lang="es-MX" sz="2400" dirty="0" err="1" smtClean="0">
                <a:solidFill>
                  <a:schemeClr val="bg1"/>
                </a:solidFill>
                <a:latin typeface="Berlin Sans FB" pitchFamily="34" charset="0"/>
              </a:rPr>
              <a:t>mihi</a:t>
            </a:r>
            <a:r>
              <a:rPr lang="es-MX" sz="2400" dirty="0" smtClean="0">
                <a:solidFill>
                  <a:schemeClr val="bg1"/>
                </a:solidFill>
                <a:latin typeface="Berlin Sans FB" pitchFamily="34" charset="0"/>
              </a:rPr>
              <a:t> animas </a:t>
            </a:r>
            <a:r>
              <a:rPr lang="es-MX" sz="2400" dirty="0" err="1" smtClean="0">
                <a:solidFill>
                  <a:schemeClr val="bg1"/>
                </a:solidFill>
                <a:latin typeface="Berlin Sans FB" pitchFamily="34" charset="0"/>
              </a:rPr>
              <a:t>cetera</a:t>
            </a:r>
            <a:r>
              <a:rPr lang="es-MX" sz="2400" dirty="0" smtClean="0">
                <a:solidFill>
                  <a:schemeClr val="bg1"/>
                </a:solidFill>
                <a:latin typeface="Berlin Sans FB" pitchFamily="34" charset="0"/>
              </a:rPr>
              <a:t> </a:t>
            </a:r>
            <a:r>
              <a:rPr lang="es-MX" sz="2400" dirty="0" err="1" smtClean="0">
                <a:solidFill>
                  <a:schemeClr val="bg1"/>
                </a:solidFill>
                <a:latin typeface="Berlin Sans FB" pitchFamily="34" charset="0"/>
              </a:rPr>
              <a:t>tolle</a:t>
            </a:r>
            <a:r>
              <a:rPr lang="es-MX" sz="2400" dirty="0" smtClean="0">
                <a:solidFill>
                  <a:schemeClr val="bg1"/>
                </a:solidFill>
                <a:latin typeface="Berlin Sans FB" pitchFamily="34" charset="0"/>
              </a:rPr>
              <a:t>» donde se pone como cimiento de su espiritualidad la unión con Dios, la esperanza, el amor y el espíritu de piedad.</a:t>
            </a:r>
            <a:endParaRPr lang="es-MX" sz="2400" dirty="0">
              <a:solidFill>
                <a:schemeClr val="bg1"/>
              </a:solidFill>
              <a:latin typeface="Berlin Sans FB" pitchFamily="34" charset="0"/>
            </a:endParaRPr>
          </a:p>
        </p:txBody>
      </p:sp>
      <p:sp>
        <p:nvSpPr>
          <p:cNvPr id="5" name="4 Elipse"/>
          <p:cNvSpPr/>
          <p:nvPr/>
        </p:nvSpPr>
        <p:spPr>
          <a:xfrm rot="921521">
            <a:off x="5400634" y="457984"/>
            <a:ext cx="3184555" cy="584861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238" y="2060848"/>
            <a:ext cx="3821226" cy="2197424"/>
          </a:xfrm>
          <a:prstGeom prst="rect">
            <a:avLst/>
          </a:prstGeom>
          <a:solidFill>
            <a:schemeClr val="accent4">
              <a:lumMod val="40000"/>
              <a:lumOff val="60000"/>
            </a:schemeClr>
          </a:solidFill>
          <a:ln>
            <a:solidFill>
              <a:schemeClr val="bg1"/>
            </a:solidFill>
          </a:ln>
        </p:spPr>
      </p:pic>
      <p:sp>
        <p:nvSpPr>
          <p:cNvPr id="7" name="6 Elipse"/>
          <p:cNvSpPr/>
          <p:nvPr/>
        </p:nvSpPr>
        <p:spPr>
          <a:xfrm>
            <a:off x="4523491" y="908720"/>
            <a:ext cx="4620509" cy="46085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56894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2" y="1"/>
            <a:ext cx="9168202" cy="693694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0" y="23623"/>
            <a:ext cx="9144000" cy="1569660"/>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Si queremos conocer realmente la espiritualidad de Don Bosco tenemos que beber en las fuentes: el Evangelio y el Sistema preventivo; de lo contrario corremos el riesgo de embebernos en la superficialidad en medio de unos tiempos cambiantes.</a:t>
            </a:r>
            <a:endParaRPr lang="es-MX" sz="2400" dirty="0">
              <a:solidFill>
                <a:schemeClr val="bg1"/>
              </a:solidFill>
              <a:latin typeface="Berlin Sans FB" pitchFamily="34" charset="0"/>
            </a:endParaRP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3283"/>
            <a:ext cx="3934296" cy="3430011"/>
          </a:xfrm>
          <a:prstGeom prst="rect">
            <a:avLst/>
          </a:prstGeom>
        </p:spPr>
      </p:pic>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626" y="4958139"/>
            <a:ext cx="3401374" cy="2012125"/>
          </a:xfrm>
          <a:prstGeom prst="rect">
            <a:avLst/>
          </a:prstGeom>
        </p:spPr>
      </p:pic>
      <p:pic>
        <p:nvPicPr>
          <p:cNvPr id="8"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4296" y="3059865"/>
            <a:ext cx="3302000" cy="1963429"/>
          </a:xfrm>
          <a:prstGeom prst="rect">
            <a:avLst/>
          </a:prstGeom>
        </p:spPr>
      </p:pic>
    </p:spTree>
    <p:extLst>
      <p:ext uri="{BB962C8B-B14F-4D97-AF65-F5344CB8AC3E}">
        <p14:creationId xmlns:p14="http://schemas.microsoft.com/office/powerpoint/2010/main" val="2410791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42999" y="-1143003"/>
            <a:ext cx="6858001" cy="9144002"/>
          </a:xfrm>
          <a:prstGeom prst="rect">
            <a:avLst/>
          </a:prstGeom>
          <a:noFill/>
          <a:extLst>
            <a:ext uri="{909E8E84-426E-40DD-AFC4-6F175D3DCCD1}">
              <a14:hiddenFill xmlns:a14="http://schemas.microsoft.com/office/drawing/2010/main">
                <a:solidFill>
                  <a:srgbClr val="FFFFFF"/>
                </a:solidFill>
              </a14:hiddenFill>
            </a:ext>
          </a:extLst>
        </p:spPr>
      </p:pic>
      <p:sp>
        <p:nvSpPr>
          <p:cNvPr id="22" name="21 Elipse"/>
          <p:cNvSpPr/>
          <p:nvPr/>
        </p:nvSpPr>
        <p:spPr>
          <a:xfrm rot="21438148">
            <a:off x="4713156" y="1128791"/>
            <a:ext cx="4222846" cy="3813128"/>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81849" y="1166840"/>
            <a:ext cx="4490149" cy="4524315"/>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La espiritualidad como tercera etapa de la propuesta  para el  Bicentenario del Fundador es como el ápice, el puerto de llegada para un auténtico conocimiento de D. Bosco, la linfa vital capaz de alimentar la semilla, que con el paso del tiempo, se convirtió en frondoso árbol, presencia multiforme y significativa de la obra salesiana en cada parte del mundo.</a:t>
            </a:r>
            <a:endParaRPr lang="es-MX" sz="2400" dirty="0">
              <a:solidFill>
                <a:schemeClr val="bg1"/>
              </a:solidFill>
              <a:latin typeface="Berlin Sans FB" pitchFamily="34" charset="0"/>
            </a:endParaRPr>
          </a:p>
        </p:txBody>
      </p:sp>
      <p:pic>
        <p:nvPicPr>
          <p:cNvPr id="19" name="1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2074" y="1772816"/>
            <a:ext cx="5507786" cy="4846638"/>
          </a:xfrm>
          <a:prstGeom prst="rect">
            <a:avLst/>
          </a:prstGeom>
        </p:spPr>
      </p:pic>
    </p:spTree>
    <p:extLst>
      <p:ext uri="{BB962C8B-B14F-4D97-AF65-F5344CB8AC3E}">
        <p14:creationId xmlns:p14="http://schemas.microsoft.com/office/powerpoint/2010/main" val="486371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Elipse"/>
          <p:cNvSpPr/>
          <p:nvPr/>
        </p:nvSpPr>
        <p:spPr>
          <a:xfrm rot="19960685">
            <a:off x="199700" y="1484785"/>
            <a:ext cx="8791065" cy="388843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5" name="4 Grupo"/>
          <p:cNvGrpSpPr/>
          <p:nvPr/>
        </p:nvGrpSpPr>
        <p:grpSpPr>
          <a:xfrm>
            <a:off x="1781690" y="692696"/>
            <a:ext cx="5580620" cy="5472608"/>
            <a:chOff x="1781690" y="692696"/>
            <a:chExt cx="5580620" cy="5472608"/>
          </a:xfrm>
        </p:grpSpPr>
        <p:sp>
          <p:nvSpPr>
            <p:cNvPr id="2" name="1 Elipse"/>
            <p:cNvSpPr/>
            <p:nvPr/>
          </p:nvSpPr>
          <p:spPr>
            <a:xfrm>
              <a:off x="1781690" y="692696"/>
              <a:ext cx="5580620" cy="5472608"/>
            </a:xfrm>
            <a:prstGeom prst="ellipse">
              <a:avLst/>
            </a:prstGeom>
            <a:gradFill>
              <a:gsLst>
                <a:gs pos="0">
                  <a:schemeClr val="accent1"/>
                </a:gs>
                <a:gs pos="50000">
                  <a:schemeClr val="bg1"/>
                </a:gs>
                <a:gs pos="100000">
                  <a:schemeClr val="accent1"/>
                </a:gs>
              </a:gsLst>
              <a:lin ang="5400000" scaled="0"/>
            </a:gra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1864403" y="2551837"/>
              <a:ext cx="5415200"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t>¿Qué significa hoy</a:t>
              </a:r>
              <a:b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br>
              <a:r>
                <a:rPr lang="es-ES" sz="5400" b="1" cap="none" spc="0" dirty="0" smtClean="0">
                  <a:ln w="11430">
                    <a:solidFill>
                      <a:srgbClr val="002060"/>
                    </a:solidFill>
                  </a:ln>
                  <a:solidFill>
                    <a:srgbClr val="00007A"/>
                  </a:solidFill>
                  <a:effectLst>
                    <a:outerShdw blurRad="50800" dist="39000" dir="5460000" algn="tl">
                      <a:srgbClr val="000000">
                        <a:alpha val="38000"/>
                      </a:srgbClr>
                    </a:outerShdw>
                  </a:effectLst>
                </a:rPr>
                <a:t>«espiritualidad»?</a:t>
              </a:r>
              <a:endParaRPr lang="es-ES" sz="5400" b="1" cap="none" spc="0" dirty="0">
                <a:ln w="11430">
                  <a:solidFill>
                    <a:srgbClr val="002060"/>
                  </a:solidFill>
                </a:ln>
                <a:solidFill>
                  <a:srgbClr val="00007A"/>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3864012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43000" y="-114300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0" y="4919008"/>
            <a:ext cx="9144000" cy="1938992"/>
          </a:xfrm>
          <a:prstGeom prst="rect">
            <a:avLst/>
          </a:prstGeom>
          <a:solidFill>
            <a:schemeClr val="tx2">
              <a:lumMod val="20000"/>
              <a:lumOff val="80000"/>
              <a:alpha val="40000"/>
            </a:schemeClr>
          </a:solidFill>
          <a:ln w="38100">
            <a:noFill/>
          </a:ln>
        </p:spPr>
        <p:txBody>
          <a:bodyPr wrap="square" rtlCol="0">
            <a:spAutoFit/>
          </a:bodyPr>
          <a:lstStyle/>
          <a:p>
            <a:pPr algn="just"/>
            <a:r>
              <a:rPr lang="es-MX" sz="2400" dirty="0" smtClean="0">
                <a:solidFill>
                  <a:schemeClr val="bg1"/>
                </a:solidFill>
                <a:latin typeface="Berlin Sans FB" pitchFamily="34" charset="0"/>
              </a:rPr>
              <a:t>En el campo eclesial la palabra «espiritualidad» se asume como un adjetivo cuya referencia es lo santo: espiritualidad  salesiana, franciscana ignaciana, carmelitana… Todas revelan una modalidad particular con la cual el Fundador o Fundadora viven y llevan adelante la Buena nueva del Evangelio.</a:t>
            </a:r>
            <a:endParaRPr lang="es-MX" sz="2400" dirty="0">
              <a:solidFill>
                <a:schemeClr val="bg1"/>
              </a:solidFill>
              <a:latin typeface="Berlin Sans FB" pitchFamily="34" charset="0"/>
            </a:endParaRP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18" y="332655"/>
            <a:ext cx="6696744" cy="3557017"/>
          </a:xfrm>
          <a:prstGeom prst="ellipse">
            <a:avLst/>
          </a:prstGeom>
          <a:ln>
            <a:noFill/>
          </a:ln>
          <a:effectLst>
            <a:softEdge rad="112500"/>
          </a:effectLst>
        </p:spPr>
      </p:pic>
      <p:sp>
        <p:nvSpPr>
          <p:cNvPr id="5" name="4 Elipse"/>
          <p:cNvSpPr/>
          <p:nvPr/>
        </p:nvSpPr>
        <p:spPr>
          <a:xfrm>
            <a:off x="755576" y="188640"/>
            <a:ext cx="7416824" cy="384504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131467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s imágenes 01\Fondos\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31841"/>
            <a:ext cx="3889606" cy="3889606"/>
          </a:xfrm>
          <a:prstGeom prst="rect">
            <a:avLst/>
          </a:prstGeom>
        </p:spPr>
      </p:pic>
      <p:sp>
        <p:nvSpPr>
          <p:cNvPr id="3" name="2 Elipse"/>
          <p:cNvSpPr/>
          <p:nvPr/>
        </p:nvSpPr>
        <p:spPr>
          <a:xfrm rot="19482191">
            <a:off x="4665489" y="-120662"/>
            <a:ext cx="3980260" cy="602222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193083" y="2812635"/>
            <a:ext cx="4182970" cy="3785652"/>
          </a:xfrm>
          <a:prstGeom prst="rect">
            <a:avLst/>
          </a:prstGeom>
          <a:solidFill>
            <a:schemeClr val="tx2">
              <a:lumMod val="20000"/>
              <a:lumOff val="80000"/>
              <a:alpha val="40000"/>
            </a:schemeClr>
          </a:solidFill>
        </p:spPr>
        <p:txBody>
          <a:bodyPr wrap="square" rtlCol="0">
            <a:spAutoFit/>
          </a:bodyPr>
          <a:lstStyle/>
          <a:p>
            <a:pPr algn="just"/>
            <a:r>
              <a:rPr lang="es-MX" sz="2400" dirty="0" smtClean="0">
                <a:solidFill>
                  <a:schemeClr val="bg1"/>
                </a:solidFill>
                <a:latin typeface="Berlin Sans FB" pitchFamily="34" charset="0"/>
              </a:rPr>
              <a:t>El común denominador de la vida cristiana es el seguimiento de Jesús, su Evangelio, el servicio testimonial realizado por Él, cuya continuidad en el mundo se obra por medio del creyente, lo que cambia es la forma cuando bajo otros énfasis y expresiones se desarrolla una forma de apostolado.</a:t>
            </a:r>
            <a:endParaRPr lang="es-MX" sz="2400" dirty="0">
              <a:solidFill>
                <a:schemeClr val="bg1"/>
              </a:solidFill>
              <a:latin typeface="Berlin Sans FB" pitchFamily="34" charset="0"/>
            </a:endParaRPr>
          </a:p>
        </p:txBody>
      </p:sp>
    </p:spTree>
    <p:extLst>
      <p:ext uri="{BB962C8B-B14F-4D97-AF65-F5344CB8AC3E}">
        <p14:creationId xmlns:p14="http://schemas.microsoft.com/office/powerpoint/2010/main" val="3509680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976</TotalTime>
  <Words>2637</Words>
  <Application>Microsoft Office PowerPoint</Application>
  <PresentationFormat>Presentación en pantalla (4:3)</PresentationFormat>
  <Paragraphs>86</Paragraphs>
  <Slides>57</Slides>
  <Notes>2</Notes>
  <HiddenSlides>0</HiddenSlides>
  <MMClips>0</MMClips>
  <ScaleCrop>false</ScaleCrop>
  <HeadingPairs>
    <vt:vector size="4" baseType="variant">
      <vt:variant>
        <vt:lpstr>Tema</vt:lpstr>
      </vt:variant>
      <vt:variant>
        <vt:i4>1</vt:i4>
      </vt:variant>
      <vt:variant>
        <vt:lpstr>Títulos de diapositiva</vt:lpstr>
      </vt:variant>
      <vt:variant>
        <vt:i4>57</vt:i4>
      </vt:variant>
    </vt:vector>
  </HeadingPairs>
  <TitlesOfParts>
    <vt:vector size="58"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141</cp:revision>
  <dcterms:created xsi:type="dcterms:W3CDTF">2014-01-21T14:04:12Z</dcterms:created>
  <dcterms:modified xsi:type="dcterms:W3CDTF">2014-01-23T16:44:26Z</dcterms:modified>
</cp:coreProperties>
</file>