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66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</p:sldIdLst>
  <p:sldSz cx="9144000" cy="6858000" type="screen4x3"/>
  <p:notesSz cx="7077075" cy="907732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09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2DE1B-A904-40FE-B40D-71A08FE6E8DC}" type="datetimeFigureOut">
              <a:rPr lang="es-CO" smtClean="0"/>
              <a:t>10/04/2016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311730"/>
            <a:ext cx="5661660" cy="408479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21883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621883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A9DB6-3202-41AB-94AA-0325F17CD4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1352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A9DB6-3202-41AB-94AA-0325F17CD445}" type="slidenum">
              <a:rPr lang="es-CO" smtClean="0"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4832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71D2-0555-4021-9BEF-7DAB42401E6C}" type="datetimeFigureOut">
              <a:rPr lang="es-CO" smtClean="0"/>
              <a:t>10/04/2016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3D90-4007-4863-8EBD-5A67D835C0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837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71D2-0555-4021-9BEF-7DAB42401E6C}" type="datetimeFigureOut">
              <a:rPr lang="es-CO" smtClean="0"/>
              <a:t>10/04/2016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3D90-4007-4863-8EBD-5A67D835C0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615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71D2-0555-4021-9BEF-7DAB42401E6C}" type="datetimeFigureOut">
              <a:rPr lang="es-CO" smtClean="0"/>
              <a:t>10/04/2016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3D90-4007-4863-8EBD-5A67D835C0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472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71D2-0555-4021-9BEF-7DAB42401E6C}" type="datetimeFigureOut">
              <a:rPr lang="es-CO" smtClean="0"/>
              <a:t>10/04/2016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3D90-4007-4863-8EBD-5A67D835C0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4189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71D2-0555-4021-9BEF-7DAB42401E6C}" type="datetimeFigureOut">
              <a:rPr lang="es-CO" smtClean="0"/>
              <a:t>10/04/2016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3D90-4007-4863-8EBD-5A67D835C0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732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71D2-0555-4021-9BEF-7DAB42401E6C}" type="datetimeFigureOut">
              <a:rPr lang="es-CO" smtClean="0"/>
              <a:t>10/04/2016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3D90-4007-4863-8EBD-5A67D835C0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835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71D2-0555-4021-9BEF-7DAB42401E6C}" type="datetimeFigureOut">
              <a:rPr lang="es-CO" smtClean="0"/>
              <a:t>10/04/2016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3D90-4007-4863-8EBD-5A67D835C0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5497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71D2-0555-4021-9BEF-7DAB42401E6C}" type="datetimeFigureOut">
              <a:rPr lang="es-CO" smtClean="0"/>
              <a:t>10/04/2016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3D90-4007-4863-8EBD-5A67D835C0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100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71D2-0555-4021-9BEF-7DAB42401E6C}" type="datetimeFigureOut">
              <a:rPr lang="es-CO" smtClean="0"/>
              <a:t>10/04/2016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3D90-4007-4863-8EBD-5A67D835C0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875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71D2-0555-4021-9BEF-7DAB42401E6C}" type="datetimeFigureOut">
              <a:rPr lang="es-CO" smtClean="0"/>
              <a:t>10/04/2016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3D90-4007-4863-8EBD-5A67D835C0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464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A71D2-0555-4021-9BEF-7DAB42401E6C}" type="datetimeFigureOut">
              <a:rPr lang="es-CO" smtClean="0"/>
              <a:t>10/04/2016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D3D90-4007-4863-8EBD-5A67D835C0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353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A71D2-0555-4021-9BEF-7DAB42401E6C}" type="datetimeFigureOut">
              <a:rPr lang="es-CO" smtClean="0"/>
              <a:t>10/04/2016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D3D90-4007-4863-8EBD-5A67D835C0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520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co/url?sa=i&amp;rct=j&amp;q=&amp;esrc=s&amp;frm=1&amp;source=images&amp;cd=&amp;cad=rja&amp;uact=8&amp;ved=0CAcQjRw&amp;url=http://www.tattoopinners.com/fondos-blanco-con-verdes-para-diapositivas-genes-mil-pictures/s3.subirimagenes.com:81*otros*4892411fondo-verde-blanco-c.jpg/&amp;ei=uadPVfK7N8KpgwSu44GICg&amp;bvm=bv.92885102,d.eXY&amp;psig=AFQjCNHJPkeY4mjivt7NdgnN0IYXhnr43w&amp;ust=143136948569772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co/url?sa=i&amp;rct=j&amp;q=&amp;esrc=s&amp;frm=1&amp;source=images&amp;cd=&amp;cad=rja&amp;uact=8&amp;ved=0CAcQjRw&amp;url=http://www.tattoopinners.com/fondos-blanco-con-verdes-para-diapositivas-genes-mil-pictures/s3.subirimagenes.com:81*otros*4892411fondo-verde-blanco-c.jpg/&amp;ei=uadPVfK7N8KpgwSu44GICg&amp;bvm=bv.92885102,d.eXY&amp;psig=AFQjCNHJPkeY4mjivt7NdgnN0IYXhnr43w&amp;ust=1431369485697724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co/url?sa=i&amp;rct=j&amp;q=&amp;esrc=s&amp;frm=1&amp;source=images&amp;cd=&amp;cad=rja&amp;uact=8&amp;ved=0CAcQjRw&amp;url=http://www.tattoopinners.com/fondos-blanco-con-verdes-para-diapositivas-genes-mil-pictures/s3.subirimagenes.com:81*otros*4892411fondo-verde-blanco-c.jpg/&amp;ei=uadPVfK7N8KpgwSu44GICg&amp;bvm=bv.92885102,d.eXY&amp;psig=AFQjCNHJPkeY4mjivt7NdgnN0IYXhnr43w&amp;ust=143136948569772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co/url?sa=i&amp;rct=j&amp;q=&amp;esrc=s&amp;frm=1&amp;source=images&amp;cd=&amp;cad=rja&amp;uact=8&amp;ved=0CAcQjRw&amp;url=http://www.tattoopinners.com/fondos-blanco-con-verdes-para-diapositivas-genes-mil-pictures/s3.subirimagenes.com:81*otros*4892411fondo-verde-blanco-c.jpg/&amp;ei=uadPVfK7N8KpgwSu44GICg&amp;bvm=bv.92885102,d.eXY&amp;psig=AFQjCNHJPkeY4mjivt7NdgnN0IYXhnr43w&amp;ust=143136948569772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co/url?sa=i&amp;rct=j&amp;q=&amp;esrc=s&amp;frm=1&amp;source=images&amp;cd=&amp;cad=rja&amp;uact=8&amp;ved=0CAcQjRw&amp;url=http://www.tattoopinners.com/fondos-blanco-con-verdes-para-diapositivas-genes-mil-pictures/s3.subirimagenes.com:81*otros*4892411fondo-verde-blanco-c.jpg/&amp;ei=uadPVfK7N8KpgwSu44GICg&amp;bvm=bv.92885102,d.eXY&amp;psig=AFQjCNHJPkeY4mjivt7NdgnN0IYXhnr43w&amp;ust=143136948569772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co/url?sa=i&amp;rct=j&amp;q=&amp;esrc=s&amp;frm=1&amp;source=images&amp;cd=&amp;cad=rja&amp;uact=8&amp;ved=0CAcQjRw&amp;url=http://www.tattoopinners.com/fondos-blanco-con-verdes-para-diapositivas-genes-mil-pictures/s3.subirimagenes.com:81*otros*4892411fondo-verde-blanco-c.jpg/&amp;ei=uadPVfK7N8KpgwSu44GICg&amp;bvm=bv.92885102,d.eXY&amp;psig=AFQjCNHJPkeY4mjivt7NdgnN0IYXhnr43w&amp;ust=143136948569772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co/url?sa=i&amp;rct=j&amp;q=&amp;esrc=s&amp;frm=1&amp;source=images&amp;cd=&amp;cad=rja&amp;uact=8&amp;ved=0CAcQjRw&amp;url=http://www.tattoopinners.com/fondos-blanco-con-verdes-para-diapositivas-genes-mil-pictures/s3.subirimagenes.com:81*otros*4892411fondo-verde-blanco-c.jpg/&amp;ei=uadPVfK7N8KpgwSu44GICg&amp;bvm=bv.92885102,d.eXY&amp;psig=AFQjCNHJPkeY4mjivt7NdgnN0IYXhnr43w&amp;ust=143136948569772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co/url?sa=i&amp;rct=j&amp;q=&amp;esrc=s&amp;frm=1&amp;source=images&amp;cd=&amp;cad=rja&amp;uact=8&amp;ved=0CAcQjRw&amp;url=http://www.tattoopinners.com/fondos-blanco-con-verdes-para-diapositivas-genes-mil-pictures/s3.subirimagenes.com:81*otros*4892411fondo-verde-blanco-c.jpg/&amp;ei=uadPVfK7N8KpgwSu44GICg&amp;bvm=bv.92885102,d.eXY&amp;psig=AFQjCNHJPkeY4mjivt7NdgnN0IYXhnr43w&amp;ust=143136948569772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co/url?sa=i&amp;rct=j&amp;q=&amp;esrc=s&amp;frm=1&amp;source=images&amp;cd=&amp;cad=rja&amp;uact=8&amp;ved=0CAcQjRw&amp;url=http://www.tattoopinners.com/fondos-blanco-con-verdes-para-diapositivas-genes-mil-pictures/s3.subirimagenes.com:81*otros*4892411fondo-verde-blanco-c.jpg/&amp;ei=uadPVfK7N8KpgwSu44GICg&amp;bvm=bv.92885102,d.eXY&amp;psig=AFQjCNHJPkeY4mjivt7NdgnN0IYXhnr43w&amp;ust=143136948569772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encrypted-tbn3.gstatic.com/images?q=tbn:ANd9GcRTEi5P6_9FsKywKe9zmS3YUL-NpaV2aosY7C_aHYecyWJpcMx2D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069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79512" y="3397056"/>
            <a:ext cx="85689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latin typeface="Aharoni" pitchFamily="2" charset="-79"/>
                <a:cs typeface="Aharoni" pitchFamily="2" charset="-79"/>
              </a:rPr>
              <a:t>S</a:t>
            </a:r>
            <a:r>
              <a:rPr lang="es-CO" sz="3600" b="1" dirty="0" smtClean="0">
                <a:latin typeface="Aharoni" pitchFamily="2" charset="-79"/>
                <a:cs typeface="Aharoni" pitchFamily="2" charset="-79"/>
              </a:rPr>
              <a:t>on </a:t>
            </a:r>
            <a:r>
              <a:rPr lang="es-CO" sz="3600" b="1" dirty="0">
                <a:latin typeface="Aharoni" pitchFamily="2" charset="-79"/>
                <a:cs typeface="Aharoni" pitchFamily="2" charset="-79"/>
              </a:rPr>
              <a:t>acciones caritativas mediante las cuales ayudamos a nuestro prójimo en sus necesidades corporales </a:t>
            </a:r>
            <a:r>
              <a:rPr lang="es-CO" sz="3600" b="1" dirty="0" smtClean="0">
                <a:latin typeface="Aharoni" pitchFamily="2" charset="-79"/>
                <a:cs typeface="Aharoni" pitchFamily="2" charset="-79"/>
              </a:rPr>
              <a:t>y espirituales</a:t>
            </a:r>
          </a:p>
          <a:p>
            <a:pPr algn="ctr"/>
            <a:r>
              <a:rPr lang="es-CO" sz="36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CO" sz="1400" b="1" dirty="0">
                <a:latin typeface="Aharoni" pitchFamily="2" charset="-79"/>
                <a:cs typeface="Aharoni" pitchFamily="2" charset="-79"/>
              </a:rPr>
              <a:t>(</a:t>
            </a:r>
            <a:r>
              <a:rPr lang="es-CO" sz="1400" b="1" dirty="0" err="1">
                <a:latin typeface="Aharoni" pitchFamily="2" charset="-79"/>
                <a:cs typeface="Aharoni" pitchFamily="2" charset="-79"/>
              </a:rPr>
              <a:t>cf</a:t>
            </a:r>
            <a:r>
              <a:rPr lang="es-CO" sz="1400" b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s-CO" sz="1400" b="1" dirty="0" err="1">
                <a:latin typeface="Aharoni" pitchFamily="2" charset="-79"/>
                <a:cs typeface="Aharoni" pitchFamily="2" charset="-79"/>
              </a:rPr>
              <a:t>Is</a:t>
            </a:r>
            <a:r>
              <a:rPr lang="es-CO" sz="1400" b="1" dirty="0">
                <a:latin typeface="Aharoni" pitchFamily="2" charset="-79"/>
                <a:cs typeface="Aharoni" pitchFamily="2" charset="-79"/>
              </a:rPr>
              <a:t> 58, 6-7: </a:t>
            </a:r>
            <a:r>
              <a:rPr lang="es-CO" sz="1400" b="1" dirty="0" err="1">
                <a:latin typeface="Aharoni" pitchFamily="2" charset="-79"/>
                <a:cs typeface="Aharoni" pitchFamily="2" charset="-79"/>
              </a:rPr>
              <a:t>Hb</a:t>
            </a:r>
            <a:r>
              <a:rPr lang="es-CO" sz="1400" b="1" dirty="0">
                <a:latin typeface="Aharoni" pitchFamily="2" charset="-79"/>
                <a:cs typeface="Aharoni" pitchFamily="2" charset="-79"/>
              </a:rPr>
              <a:t> 13, 3). </a:t>
            </a:r>
            <a:endParaRPr lang="es-CO" sz="1400" b="1" dirty="0" smtClean="0">
              <a:latin typeface="Aharoni" pitchFamily="2" charset="-79"/>
              <a:cs typeface="Aharoni" pitchFamily="2" charset="-79"/>
            </a:endParaRPr>
          </a:p>
          <a:p>
            <a:endParaRPr lang="es-CO" sz="3600" dirty="0">
              <a:latin typeface="Papyrus" pitchFamily="66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23528" y="489446"/>
            <a:ext cx="87393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5400" b="1" dirty="0" smtClean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LAS OBRAS DE MISERICORDIA</a:t>
            </a:r>
            <a:endParaRPr lang="es-CO" sz="5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5694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Fondos diapositiv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2" t="10532" r="4797" b="6102"/>
          <a:stretch/>
        </p:blipFill>
        <p:spPr bwMode="auto">
          <a:xfrm>
            <a:off x="-108520" y="1"/>
            <a:ext cx="9252520" cy="695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332656"/>
            <a:ext cx="828092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1600" dirty="0" smtClean="0"/>
          </a:p>
          <a:p>
            <a:endParaRPr lang="es-CO" sz="1600" b="1" dirty="0" smtClean="0"/>
          </a:p>
          <a:p>
            <a:endParaRPr lang="es-CO" sz="1600" b="1" dirty="0" smtClean="0"/>
          </a:p>
          <a:p>
            <a:pPr algn="ctr"/>
            <a:r>
              <a:rPr lang="es-CO" sz="2800" b="1" dirty="0" smtClean="0"/>
              <a:t>1. Visitar a los enfermos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sz="1600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2843808" y="317267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4800" dirty="0" smtClean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Corporales </a:t>
            </a:r>
          </a:p>
        </p:txBody>
      </p:sp>
      <p:pic>
        <p:nvPicPr>
          <p:cNvPr id="7" name="Picture 4" descr="C:\Users\Usuario\Desktop\visitaralosenferm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606" y="1434395"/>
            <a:ext cx="5712714" cy="566701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Elipse"/>
          <p:cNvSpPr/>
          <p:nvPr/>
        </p:nvSpPr>
        <p:spPr>
          <a:xfrm>
            <a:off x="1835696" y="1462045"/>
            <a:ext cx="5472608" cy="5495345"/>
          </a:xfrm>
          <a:prstGeom prst="ellipse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247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Fondos diapositiv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2" t="10532" r="4797" b="6102"/>
          <a:stretch/>
        </p:blipFill>
        <p:spPr bwMode="auto">
          <a:xfrm>
            <a:off x="-108520" y="1"/>
            <a:ext cx="9252520" cy="695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332656"/>
            <a:ext cx="8280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1600" dirty="0" smtClean="0"/>
          </a:p>
          <a:p>
            <a:endParaRPr lang="es-CO" sz="1600" b="1" dirty="0" smtClean="0"/>
          </a:p>
          <a:p>
            <a:pPr algn="ctr"/>
            <a:r>
              <a:rPr lang="es-CO" sz="2800" b="1" dirty="0" smtClean="0"/>
              <a:t>2</a:t>
            </a:r>
            <a:r>
              <a:rPr lang="es-CO" sz="2800" b="1" dirty="0"/>
              <a:t>. Dar de comer al hambriento.</a:t>
            </a:r>
            <a:r>
              <a:rPr lang="es-CO" sz="2800" dirty="0" smtClean="0"/>
              <a:t/>
            </a:r>
            <a:br>
              <a:rPr lang="es-CO" sz="2800" dirty="0" smtClean="0"/>
            </a:br>
            <a:endParaRPr lang="es-CO" sz="2800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2843808" y="188640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4800" dirty="0" smtClean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Corporales </a:t>
            </a:r>
          </a:p>
        </p:txBody>
      </p:sp>
      <p:pic>
        <p:nvPicPr>
          <p:cNvPr id="6" name="Picture 2" descr="C:\Users\Usuario\Desktop\Dardecomeralhambrient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426" y="1268760"/>
            <a:ext cx="5616623" cy="561662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Elipse"/>
          <p:cNvSpPr/>
          <p:nvPr/>
        </p:nvSpPr>
        <p:spPr>
          <a:xfrm>
            <a:off x="1835696" y="1340768"/>
            <a:ext cx="5472608" cy="5400600"/>
          </a:xfrm>
          <a:prstGeom prst="ellipse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429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Fondos diapositiv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2" t="10532" r="4797" b="6102"/>
          <a:stretch/>
        </p:blipFill>
        <p:spPr bwMode="auto">
          <a:xfrm>
            <a:off x="-108520" y="1"/>
            <a:ext cx="9252520" cy="695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332656"/>
            <a:ext cx="8280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1600" dirty="0" smtClean="0"/>
          </a:p>
          <a:p>
            <a:endParaRPr lang="es-CO" sz="1600" b="1" dirty="0" smtClean="0"/>
          </a:p>
          <a:p>
            <a:pPr algn="ctr"/>
            <a:r>
              <a:rPr lang="es-CO" sz="2800" b="1" dirty="0"/>
              <a:t>3. Dar de beber al sediento</a:t>
            </a:r>
            <a:r>
              <a:rPr lang="es-CO" sz="2800" b="1" dirty="0" smtClean="0"/>
              <a:t>.</a:t>
            </a:r>
            <a:r>
              <a:rPr lang="es-CO" sz="2800" dirty="0" smtClean="0"/>
              <a:t/>
            </a:r>
            <a:br>
              <a:rPr lang="es-CO" sz="2800" dirty="0" smtClean="0"/>
            </a:br>
            <a:endParaRPr lang="es-CO" sz="2800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2843808" y="260648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4800" dirty="0" smtClean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Corporales</a:t>
            </a:r>
          </a:p>
        </p:txBody>
      </p:sp>
      <p:pic>
        <p:nvPicPr>
          <p:cNvPr id="7" name="Picture 2" descr="C:\Users\Usuario\Desktop\Dardebeberalsedien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12777"/>
            <a:ext cx="5544616" cy="566124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Elipse"/>
          <p:cNvSpPr/>
          <p:nvPr/>
        </p:nvSpPr>
        <p:spPr>
          <a:xfrm>
            <a:off x="1835696" y="1462045"/>
            <a:ext cx="5472608" cy="5495345"/>
          </a:xfrm>
          <a:prstGeom prst="ellipse">
            <a:avLst/>
          </a:prstGeom>
          <a:noFill/>
          <a:ln w="50800">
            <a:solidFill>
              <a:srgbClr val="2609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628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Fondos diapositiv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2" t="10532" r="4797" b="6102"/>
          <a:stretch/>
        </p:blipFill>
        <p:spPr bwMode="auto">
          <a:xfrm>
            <a:off x="-108520" y="1"/>
            <a:ext cx="9252520" cy="695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332656"/>
            <a:ext cx="8280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1600" dirty="0" smtClean="0"/>
          </a:p>
          <a:p>
            <a:endParaRPr lang="es-CO" sz="1600" b="1" dirty="0" smtClean="0"/>
          </a:p>
          <a:p>
            <a:pPr algn="ctr"/>
            <a:r>
              <a:rPr lang="es-CO" sz="2800" b="1" dirty="0" smtClean="0"/>
              <a:t>4. Dar posada al peregrino.</a:t>
            </a:r>
            <a:r>
              <a:rPr lang="es-CO" sz="2800" dirty="0" smtClean="0"/>
              <a:t/>
            </a:r>
            <a:br>
              <a:rPr lang="es-CO" sz="2800" dirty="0" smtClean="0"/>
            </a:br>
            <a:endParaRPr lang="es-CO" sz="2800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2843808" y="260648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4800" dirty="0" smtClean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Corporales</a:t>
            </a:r>
          </a:p>
        </p:txBody>
      </p:sp>
      <p:pic>
        <p:nvPicPr>
          <p:cNvPr id="6" name="Picture 3" descr="C:\Users\Usuario\Desktop\Darposadaalperegrin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71414"/>
            <a:ext cx="5832648" cy="5829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Elipse"/>
          <p:cNvSpPr/>
          <p:nvPr/>
        </p:nvSpPr>
        <p:spPr>
          <a:xfrm>
            <a:off x="1691680" y="1415331"/>
            <a:ext cx="5688632" cy="5542059"/>
          </a:xfrm>
          <a:prstGeom prst="ellipse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051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Fondos diapositiv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2" t="10532" r="4797" b="6102"/>
          <a:stretch/>
        </p:blipFill>
        <p:spPr bwMode="auto">
          <a:xfrm>
            <a:off x="-108520" y="1"/>
            <a:ext cx="9252520" cy="695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332656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1600" dirty="0" smtClean="0"/>
          </a:p>
          <a:p>
            <a:endParaRPr lang="es-CO" sz="1600" b="1" dirty="0" smtClean="0"/>
          </a:p>
          <a:p>
            <a:pPr algn="ctr"/>
            <a:r>
              <a:rPr lang="es-CO" sz="3200" b="1" dirty="0"/>
              <a:t>5</a:t>
            </a:r>
            <a:r>
              <a:rPr lang="es-CO" sz="3200" b="1" dirty="0" smtClean="0"/>
              <a:t>. Vestir al desnudo.</a:t>
            </a:r>
            <a:r>
              <a:rPr lang="es-CO" sz="3200" dirty="0" smtClean="0"/>
              <a:t/>
            </a:r>
            <a:br>
              <a:rPr lang="es-CO" sz="3200" dirty="0" smtClean="0"/>
            </a:br>
            <a:endParaRPr lang="es-CO" sz="3200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2843808" y="188640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4800" dirty="0" smtClean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Corporales</a:t>
            </a:r>
          </a:p>
        </p:txBody>
      </p:sp>
      <p:pic>
        <p:nvPicPr>
          <p:cNvPr id="7" name="Picture 2" descr="C:\Users\Usuario\Desktop\Vestiraldesnudo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53"/>
          <a:stretch/>
        </p:blipFill>
        <p:spPr bwMode="auto">
          <a:xfrm>
            <a:off x="1331640" y="1340768"/>
            <a:ext cx="6104796" cy="561662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Elipse"/>
          <p:cNvSpPr/>
          <p:nvPr/>
        </p:nvSpPr>
        <p:spPr>
          <a:xfrm>
            <a:off x="1403648" y="1462046"/>
            <a:ext cx="5904656" cy="5395954"/>
          </a:xfrm>
          <a:prstGeom prst="ellipse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635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Fondos diapositiv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2" t="10532" r="4797" b="6102"/>
          <a:stretch/>
        </p:blipFill>
        <p:spPr bwMode="auto">
          <a:xfrm>
            <a:off x="-108520" y="1"/>
            <a:ext cx="9252520" cy="695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332656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1600" dirty="0" smtClean="0"/>
          </a:p>
          <a:p>
            <a:endParaRPr lang="es-CO" sz="1600" b="1" dirty="0" smtClean="0"/>
          </a:p>
          <a:p>
            <a:pPr algn="ctr"/>
            <a:r>
              <a:rPr lang="es-CO" sz="3200" b="1" dirty="0" smtClean="0"/>
              <a:t>6. Visitar a los encarcelados.</a:t>
            </a:r>
            <a:r>
              <a:rPr lang="es-CO" sz="3200" dirty="0" smtClean="0"/>
              <a:t/>
            </a:r>
            <a:br>
              <a:rPr lang="es-CO" sz="3200" dirty="0" smtClean="0"/>
            </a:br>
            <a:endParaRPr lang="es-CO" sz="3200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2843808" y="188640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4800" dirty="0" smtClean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Corporales</a:t>
            </a:r>
          </a:p>
        </p:txBody>
      </p:sp>
      <p:pic>
        <p:nvPicPr>
          <p:cNvPr id="6" name="Picture 2" descr="C:\Users\Usuario\Desktop\Visitaralosencarcelad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28367"/>
            <a:ext cx="5936362" cy="587304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Elipse"/>
          <p:cNvSpPr/>
          <p:nvPr/>
        </p:nvSpPr>
        <p:spPr>
          <a:xfrm>
            <a:off x="1475656" y="1340769"/>
            <a:ext cx="5832648" cy="5616622"/>
          </a:xfrm>
          <a:prstGeom prst="ellipse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746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Fondos diapositiv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2" t="10532" r="4797" b="6102"/>
          <a:stretch/>
        </p:blipFill>
        <p:spPr bwMode="auto">
          <a:xfrm>
            <a:off x="-108520" y="1"/>
            <a:ext cx="9252520" cy="695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332656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1600" dirty="0" smtClean="0"/>
          </a:p>
          <a:p>
            <a:endParaRPr lang="es-CO" sz="1600" b="1" dirty="0" smtClean="0"/>
          </a:p>
          <a:p>
            <a:pPr algn="ctr"/>
            <a:r>
              <a:rPr lang="es-CO" sz="3200" b="1" dirty="0"/>
              <a:t>7. Enterrar a los muertos.</a:t>
            </a:r>
            <a:r>
              <a:rPr lang="es-CO" sz="3200" b="1" dirty="0" smtClean="0"/>
              <a:t>.</a:t>
            </a:r>
            <a:r>
              <a:rPr lang="es-CO" sz="3200" dirty="0" smtClean="0"/>
              <a:t/>
            </a:r>
            <a:br>
              <a:rPr lang="es-CO" sz="3200" dirty="0" smtClean="0"/>
            </a:br>
            <a:endParaRPr lang="es-CO" sz="3200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2843808" y="188640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4800" dirty="0" smtClean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Corporales</a:t>
            </a:r>
          </a:p>
        </p:txBody>
      </p:sp>
      <p:pic>
        <p:nvPicPr>
          <p:cNvPr id="7" name="Picture 4" descr="C:\Users\Usuario\Desktop\RogaraDiosporvivosydifunto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380" y="1340768"/>
            <a:ext cx="5663908" cy="576064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Elipse"/>
          <p:cNvSpPr/>
          <p:nvPr/>
        </p:nvSpPr>
        <p:spPr>
          <a:xfrm>
            <a:off x="1619672" y="1462045"/>
            <a:ext cx="5472608" cy="5495345"/>
          </a:xfrm>
          <a:prstGeom prst="ellipse">
            <a:avLst/>
          </a:prstGeom>
          <a:noFill/>
          <a:ln w="50800">
            <a:solidFill>
              <a:srgbClr val="2609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725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encrypted-tbn3.gstatic.com/images?q=tbn:ANd9GcRTEi5P6_9FsKywKe9zmS3YUL-NpaV2aosY7C_aHYecyWJpcMx2D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12322"/>
            <a:ext cx="92069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578206" y="548680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CO" sz="4000" dirty="0" smtClean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LAS OBRAS DE MISERICORDIA SON CATORCE </a:t>
            </a:r>
          </a:p>
          <a:p>
            <a:pPr lvl="0" algn="ctr"/>
            <a:r>
              <a:rPr lang="es-CO" sz="4000" dirty="0" smtClean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Y SE DIVIDEN EN:</a:t>
            </a:r>
          </a:p>
          <a:p>
            <a:pPr lvl="0"/>
            <a:endParaRPr lang="es-CO" sz="3600" dirty="0" smtClean="0">
              <a:solidFill>
                <a:prstClr val="black"/>
              </a:solidFill>
              <a:latin typeface="Aharoni" pitchFamily="2" charset="-79"/>
              <a:cs typeface="Aharoni" pitchFamily="2" charset="-79"/>
            </a:endParaRPr>
          </a:p>
          <a:p>
            <a:endParaRPr lang="es-CO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63688" y="2959585"/>
            <a:ext cx="6912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54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Siete Espirituales </a:t>
            </a:r>
          </a:p>
          <a:p>
            <a:pPr lvl="0"/>
            <a:r>
              <a:rPr lang="es-CO" sz="54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           y </a:t>
            </a:r>
          </a:p>
          <a:p>
            <a:pPr lvl="0"/>
            <a:r>
              <a:rPr lang="es-CO" sz="54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Siete Corporales. </a:t>
            </a:r>
          </a:p>
          <a:p>
            <a:endParaRPr lang="es-CO" sz="5400" dirty="0"/>
          </a:p>
        </p:txBody>
      </p:sp>
    </p:spTree>
    <p:extLst>
      <p:ext uri="{BB962C8B-B14F-4D97-AF65-F5344CB8AC3E}">
        <p14:creationId xmlns:p14="http://schemas.microsoft.com/office/powerpoint/2010/main" val="181710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encrypted-tbn3.gstatic.com/images?q=tbn:ANd9GcRTEi5P6_9FsKywKe9zmS3YUL-NpaV2aosY7C_aHYecyWJpcMx2D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069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332656"/>
            <a:ext cx="8280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1600" dirty="0" smtClean="0"/>
          </a:p>
          <a:p>
            <a:endParaRPr lang="es-CO" sz="1600" b="1" dirty="0" smtClean="0"/>
          </a:p>
          <a:p>
            <a:pPr algn="ctr"/>
            <a:r>
              <a:rPr lang="es-CO" sz="2800" b="1" dirty="0" smtClean="0"/>
              <a:t>1. Enseñar al que no sabe.</a:t>
            </a:r>
            <a:r>
              <a:rPr lang="es-CO" sz="2800" dirty="0" smtClean="0"/>
              <a:t/>
            </a:r>
            <a:br>
              <a:rPr lang="es-CO" sz="2800" dirty="0" smtClean="0"/>
            </a:br>
            <a:endParaRPr lang="es-CO" sz="2800" dirty="0" smtClean="0"/>
          </a:p>
        </p:txBody>
      </p:sp>
      <p:pic>
        <p:nvPicPr>
          <p:cNvPr id="1028" name="Picture 4" descr="C:\Users\Usuario\Desktop\Ensenaralquenosabe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72"/>
          <a:stretch/>
        </p:blipFill>
        <p:spPr bwMode="auto">
          <a:xfrm>
            <a:off x="1770293" y="1412776"/>
            <a:ext cx="5666313" cy="537321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843808" y="116632"/>
            <a:ext cx="36724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48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Espirituales </a:t>
            </a:r>
          </a:p>
          <a:p>
            <a:endParaRPr lang="es-CO" dirty="0"/>
          </a:p>
        </p:txBody>
      </p:sp>
      <p:sp>
        <p:nvSpPr>
          <p:cNvPr id="2" name="1 Elipse"/>
          <p:cNvSpPr/>
          <p:nvPr/>
        </p:nvSpPr>
        <p:spPr>
          <a:xfrm>
            <a:off x="1835696" y="1462046"/>
            <a:ext cx="5472608" cy="5279322"/>
          </a:xfrm>
          <a:prstGeom prst="ellipse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69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encrypted-tbn3.gstatic.com/images?q=tbn:ANd9GcRTEi5P6_9FsKywKe9zmS3YUL-NpaV2aosY7C_aHYecyWJpcMx2D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069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332656"/>
            <a:ext cx="828092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1600" dirty="0" smtClean="0"/>
          </a:p>
          <a:p>
            <a:endParaRPr lang="es-CO" sz="1600" b="1" dirty="0" smtClean="0"/>
          </a:p>
          <a:p>
            <a:endParaRPr lang="es-CO" sz="1600" b="1" dirty="0" smtClean="0"/>
          </a:p>
          <a:p>
            <a:pPr algn="ctr"/>
            <a:r>
              <a:rPr lang="es-CO" sz="2800" b="1" dirty="0" smtClean="0"/>
              <a:t>2. Dar buen consejo a quien lo necesita.</a:t>
            </a:r>
            <a:r>
              <a:rPr lang="es-CO" sz="2800" dirty="0" smtClean="0"/>
              <a:t/>
            </a:r>
            <a:br>
              <a:rPr lang="es-CO" sz="2800" dirty="0" smtClean="0"/>
            </a:br>
            <a:endParaRPr lang="es-CO" sz="2800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2843808" y="317267"/>
            <a:ext cx="36724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48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Espirituales </a:t>
            </a:r>
          </a:p>
          <a:p>
            <a:endParaRPr lang="es-CO" dirty="0"/>
          </a:p>
        </p:txBody>
      </p:sp>
      <p:pic>
        <p:nvPicPr>
          <p:cNvPr id="7" name="Picture 3" descr="C:\Users\Usuario\Desktop\Corregiralqueyerra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35"/>
          <a:stretch/>
        </p:blipFill>
        <p:spPr bwMode="auto">
          <a:xfrm>
            <a:off x="1763688" y="1412776"/>
            <a:ext cx="5772118" cy="530120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Elipse"/>
          <p:cNvSpPr/>
          <p:nvPr/>
        </p:nvSpPr>
        <p:spPr>
          <a:xfrm>
            <a:off x="1835696" y="1462046"/>
            <a:ext cx="5616624" cy="5251938"/>
          </a:xfrm>
          <a:prstGeom prst="ellipse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658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encrypted-tbn3.gstatic.com/images?q=tbn:ANd9GcRTEi5P6_9FsKywKe9zmS3YUL-NpaV2aosY7C_aHYecyWJpcMx2D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069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332656"/>
            <a:ext cx="828092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1600" dirty="0" smtClean="0"/>
          </a:p>
          <a:p>
            <a:endParaRPr lang="es-CO" sz="1600" b="1" dirty="0" smtClean="0"/>
          </a:p>
          <a:p>
            <a:pPr algn="ctr"/>
            <a:r>
              <a:rPr lang="es-CO" sz="2800" b="1" dirty="0" smtClean="0"/>
              <a:t>3. Corregir a quien se equivoca.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sz="1600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2843808" y="116632"/>
            <a:ext cx="36724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4800" dirty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Espirituales </a:t>
            </a:r>
          </a:p>
          <a:p>
            <a:endParaRPr lang="es-CO" dirty="0"/>
          </a:p>
        </p:txBody>
      </p:sp>
      <p:pic>
        <p:nvPicPr>
          <p:cNvPr id="8" name="Picture 3" descr="C:\Users\Usuario\Desktop\Darbuenconsejoalquelonecesit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976" y="1224628"/>
            <a:ext cx="5764436" cy="573276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Elipse"/>
          <p:cNvSpPr/>
          <p:nvPr/>
        </p:nvSpPr>
        <p:spPr>
          <a:xfrm>
            <a:off x="1835696" y="1336730"/>
            <a:ext cx="5472608" cy="5521270"/>
          </a:xfrm>
          <a:prstGeom prst="ellipse">
            <a:avLst/>
          </a:prstGeom>
          <a:noFill/>
          <a:ln w="50800">
            <a:solidFill>
              <a:srgbClr val="2609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179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encrypted-tbn3.gstatic.com/images?q=tbn:ANd9GcRTEi5P6_9FsKywKe9zmS3YUL-NpaV2aosY7C_aHYecyWJpcMx2D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069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332656"/>
            <a:ext cx="828092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1600" dirty="0" smtClean="0"/>
          </a:p>
          <a:p>
            <a:endParaRPr lang="es-CO" sz="1600" b="1" dirty="0" smtClean="0"/>
          </a:p>
          <a:p>
            <a:pPr algn="ctr"/>
            <a:r>
              <a:rPr lang="es-CO" sz="2800" b="1" dirty="0" smtClean="0"/>
              <a:t>4. Perdonar al que nos ofende.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sz="1600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2843808" y="88756"/>
            <a:ext cx="36724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4800" dirty="0" smtClean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Espirituales </a:t>
            </a:r>
          </a:p>
          <a:p>
            <a:endParaRPr lang="es-CO" dirty="0"/>
          </a:p>
        </p:txBody>
      </p:sp>
      <p:pic>
        <p:nvPicPr>
          <p:cNvPr id="7" name="Picture 5" descr="C:\Users\Usuario\Desktop\Perdonaralquenosofen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027" y="1268760"/>
            <a:ext cx="5734508" cy="568863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Elipse"/>
          <p:cNvSpPr/>
          <p:nvPr/>
        </p:nvSpPr>
        <p:spPr>
          <a:xfrm>
            <a:off x="1835696" y="1340768"/>
            <a:ext cx="5544616" cy="551522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315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encrypted-tbn3.gstatic.com/images?q=tbn:ANd9GcRTEi5P6_9FsKywKe9zmS3YUL-NpaV2aosY7C_aHYecyWJpcMx2D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069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835696" y="332656"/>
            <a:ext cx="54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1600" dirty="0" smtClean="0"/>
          </a:p>
          <a:p>
            <a:endParaRPr lang="es-CO" sz="1600" b="1" dirty="0" smtClean="0"/>
          </a:p>
          <a:p>
            <a:pPr algn="ctr"/>
            <a:r>
              <a:rPr lang="es-CO" sz="3200" b="1" dirty="0" smtClean="0"/>
              <a:t>5. Consolar al triste</a:t>
            </a:r>
            <a:r>
              <a:rPr lang="es-CO" sz="3200" dirty="0" smtClean="0"/>
              <a:t/>
            </a:r>
            <a:br>
              <a:rPr lang="es-CO" sz="3200" dirty="0" smtClean="0"/>
            </a:br>
            <a:endParaRPr lang="es-CO" sz="3200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2771800" y="88756"/>
            <a:ext cx="36724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4800" dirty="0" smtClean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Espirituales </a:t>
            </a:r>
          </a:p>
          <a:p>
            <a:endParaRPr lang="es-CO" dirty="0"/>
          </a:p>
        </p:txBody>
      </p:sp>
      <p:pic>
        <p:nvPicPr>
          <p:cNvPr id="8" name="Picture 6" descr="C:\Users\Usuario\Desktop\Consolaraltrist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13141"/>
            <a:ext cx="5472608" cy="544485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Elipse"/>
          <p:cNvSpPr/>
          <p:nvPr/>
        </p:nvSpPr>
        <p:spPr>
          <a:xfrm>
            <a:off x="1835696" y="1462046"/>
            <a:ext cx="5472608" cy="5279322"/>
          </a:xfrm>
          <a:prstGeom prst="ellipse">
            <a:avLst/>
          </a:prstGeom>
          <a:noFill/>
          <a:ln w="50800">
            <a:solidFill>
              <a:srgbClr val="2609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099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encrypted-tbn3.gstatic.com/images?q=tbn:ANd9GcRTEi5P6_9FsKywKe9zmS3YUL-NpaV2aosY7C_aHYecyWJpcMx2D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069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332656"/>
            <a:ext cx="828092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1600" dirty="0" smtClean="0"/>
          </a:p>
          <a:p>
            <a:endParaRPr lang="es-CO" sz="1600" b="1" dirty="0" smtClean="0"/>
          </a:p>
          <a:p>
            <a:pPr algn="ctr"/>
            <a:r>
              <a:rPr lang="es-CO" sz="2800" b="1" dirty="0" smtClean="0"/>
              <a:t>6.Sufrir con paciencia los defectos del prójimo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sz="1600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2843808" y="188640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4800" dirty="0" smtClean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Espirituales </a:t>
            </a:r>
          </a:p>
        </p:txBody>
      </p:sp>
      <p:pic>
        <p:nvPicPr>
          <p:cNvPr id="7" name="Picture 2" descr="C:\Users\Usuario\Desktop\Sufrirconpaciencialosdefectosdelprojim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340768"/>
            <a:ext cx="5608290" cy="553628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Elipse"/>
          <p:cNvSpPr/>
          <p:nvPr/>
        </p:nvSpPr>
        <p:spPr>
          <a:xfrm>
            <a:off x="1835696" y="1462046"/>
            <a:ext cx="5472608" cy="5279322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211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encrypted-tbn3.gstatic.com/images?q=tbn:ANd9GcRTEi5P6_9FsKywKe9zmS3YUL-NpaV2aosY7C_aHYecyWJpcMx2D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069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332656"/>
            <a:ext cx="828092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1600" dirty="0" smtClean="0"/>
          </a:p>
          <a:p>
            <a:endParaRPr lang="es-CO" sz="1600" b="1" dirty="0" smtClean="0"/>
          </a:p>
          <a:p>
            <a:pPr algn="ctr"/>
            <a:r>
              <a:rPr lang="es-CO" sz="2800" b="1" dirty="0" smtClean="0"/>
              <a:t>7. Rogar a Dios por los vivos y los muertos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sz="1600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2771800" y="116632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4800" dirty="0" smtClean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Espirituales </a:t>
            </a:r>
          </a:p>
        </p:txBody>
      </p:sp>
      <p:pic>
        <p:nvPicPr>
          <p:cNvPr id="7" name="Picture 4" descr="C:\Users\Usuario\Desktop\RogaraDiosporvivosydifuntos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12776"/>
            <a:ext cx="5760640" cy="541150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Elipse"/>
          <p:cNvSpPr/>
          <p:nvPr/>
        </p:nvSpPr>
        <p:spPr>
          <a:xfrm>
            <a:off x="1835696" y="1462046"/>
            <a:ext cx="5472608" cy="5279322"/>
          </a:xfrm>
          <a:prstGeom prst="ellipse">
            <a:avLst/>
          </a:prstGeom>
          <a:noFill/>
          <a:ln w="50800">
            <a:solidFill>
              <a:srgbClr val="2609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125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172</Words>
  <Application>Microsoft Office PowerPoint</Application>
  <PresentationFormat>Presentación en pantalla (4:3)</PresentationFormat>
  <Paragraphs>67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Aharoni</vt:lpstr>
      <vt:lpstr>Arial</vt:lpstr>
      <vt:lpstr>Calibri</vt:lpstr>
      <vt:lpstr>Papyrus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Carmen Elena Mejía Maya</cp:lastModifiedBy>
  <cp:revision>79</cp:revision>
  <cp:lastPrinted>2015-05-12T18:26:38Z</cp:lastPrinted>
  <dcterms:created xsi:type="dcterms:W3CDTF">2015-05-10T15:32:11Z</dcterms:created>
  <dcterms:modified xsi:type="dcterms:W3CDTF">2016-04-10T14:22:03Z</dcterms:modified>
</cp:coreProperties>
</file>