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FFCCFF"/>
    <a:srgbClr val="00FF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DCEC-03F8-4379-B185-D1069FBA7DAE}" type="datetimeFigureOut">
              <a:rPr lang="es-ES" smtClean="0"/>
              <a:t>02/05/2017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22452-7E51-4418-A3E5-DC5C198DC7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79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22452-7E51-4418-A3E5-DC5C198DC79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72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FFB3-D1C7-45E6-841A-89430D3255D3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11CA-A327-4FFC-86A2-5D979ABA35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72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FD77-4218-4532-A294-FB437149D292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DCD9-7946-450C-80FB-6FC4B7A531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8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858E-7B93-4202-B5B7-417BE1159226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DA25-11EC-4496-A34C-402F8EE447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46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6A21-9DD6-4D17-9171-C54634D27FF3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DC16-A06A-43DB-8D8C-A68C3FA7DC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0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7BE0-630D-457B-8055-DFC796C65FC9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2EA41-7241-4D7D-B6B1-D595A04B64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97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6109-92AA-4F4A-A46C-D7798B5B55DB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7E674-43A9-4A66-BA49-36E3CCCD63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87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A1A4-E8CD-44D6-B5CC-B6D806D0BFFA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002D-9715-46CF-BBDA-8CD52F87EC8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51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1E5D0-B083-422E-A92E-46C52E5AD08B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4E05-921C-4967-B3F2-8A36B0DBEC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37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45BB-9C9E-446F-BBF5-14CC1D550B7F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C5ED1-D5CF-4F71-9E20-878A1B1AC7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47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A7E44-1335-4065-843B-C00D9D1255F5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BC20-C041-4FFC-8127-EB1EC48498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3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3F57-0AA2-47CE-8A04-272ECCE2F0C3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4BD6-31AD-434B-AA66-C90E4BBB9B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64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1000">
              <a:srgbClr val="FFFF99"/>
            </a:gs>
            <a:gs pos="30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4743C3-B808-4728-879C-84B6CC15CD89}" type="datetimeFigureOut">
              <a:rPr lang="es-ES"/>
              <a:pPr>
                <a:defRPr/>
              </a:pPr>
              <a:t>02/05/2017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18774-AE41-4B3B-BFC9-AC9004B097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665651" y="548680"/>
            <a:ext cx="5049779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6000" b="1" dirty="0">
                <a:ln w="11430"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HRISTY" pitchFamily="2" charset="0"/>
              </a:rPr>
              <a:t>Caminos de luz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5422453" cy="45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 el silencio de la creacció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7525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7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" y="540936"/>
            <a:ext cx="3934595" cy="27735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" y="3729729"/>
            <a:ext cx="3918703" cy="277356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4419303" y="1535906"/>
            <a:ext cx="4464050" cy="3744913"/>
          </a:xfrm>
          <a:prstGeom prst="rect">
            <a:avLst/>
          </a:prstGeom>
          <a:solidFill>
            <a:schemeClr val="bg1">
              <a:alpha val="4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269" name="1 CuadroTexto"/>
          <p:cNvSpPr txBox="1">
            <a:spLocks noChangeArrowheads="1"/>
          </p:cNvSpPr>
          <p:nvPr/>
        </p:nvSpPr>
        <p:spPr bwMode="auto">
          <a:xfrm>
            <a:off x="4526807" y="1715426"/>
            <a:ext cx="424904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CO" sz="2400" dirty="0">
                <a:latin typeface="Berlin Sans FB" pitchFamily="34" charset="0"/>
              </a:rPr>
              <a:t>Hoy como ayer cada Comunidad está llamada a una vida de Amor. Hacer de </a:t>
            </a:r>
            <a:r>
              <a:rPr lang="es-CO" sz="2400">
                <a:latin typeface="Berlin Sans FB" pitchFamily="34" charset="0"/>
              </a:rPr>
              <a:t>cada Comunidad </a:t>
            </a:r>
            <a:r>
              <a:rPr lang="es-CO" sz="2400" dirty="0">
                <a:latin typeface="Berlin Sans FB" pitchFamily="34" charset="0"/>
              </a:rPr>
              <a:t>la «Casa de Mornés» significa reavivar el fuego del Amor de Dios porque donde hay este Amor, nace el amor fraterno y donde Dios habita hay vida y fecundidad.</a:t>
            </a:r>
            <a:endParaRPr lang="es-E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0" y="5229225"/>
            <a:ext cx="9144000" cy="1200150"/>
          </a:xfrm>
          <a:prstGeom prst="rect">
            <a:avLst/>
          </a:prstGeom>
          <a:solidFill>
            <a:schemeClr val="bg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sz="2400">
                <a:latin typeface="Berlin Sans FB" pitchFamily="34" charset="0"/>
              </a:rPr>
              <a:t>Don Costamagna cuando llegó a América Latina pensó en el tiempo de Mornés y puso en evidencia el secreto de aquella Casa que vivía de un gran Amor de Dios y testimoniaba la esperanza escatológica.</a:t>
            </a:r>
            <a:endParaRPr lang="es-ES" sz="2400">
              <a:latin typeface="Berlin Sans FB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1" y="620688"/>
            <a:ext cx="4194653" cy="372591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26" y="620688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1000">
              <a:srgbClr val="FFFF99"/>
            </a:gs>
            <a:gs pos="30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347663" y="188913"/>
            <a:ext cx="8497887" cy="1570037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Berlin Sans FB" pitchFamily="34" charset="0"/>
              </a:rPr>
              <a:t>«…santa Casa de Mornés,  tú eres bendita miles de veces. Puedan espejarse en ti cada una de las Casas existentes y de aquellas que se abrirán. Que de cada una pueda afirmarse: Esta Casa es un pequeño Paraíso»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/>
          <a:stretch/>
        </p:blipFill>
        <p:spPr>
          <a:xfrm>
            <a:off x="707503" y="2123118"/>
            <a:ext cx="6677450" cy="402451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466725" y="476250"/>
            <a:ext cx="8137525" cy="1570038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Hoy nuestras Comunidades deben caminar nuevamente en la oración y en el diálogo fraterno con el principio del Amor porque todo verdadero «principio» viene de Dios y lleva el sello del Amor.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>
          <a:xfrm>
            <a:off x="1496365" y="1916832"/>
            <a:ext cx="5616624" cy="4713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1000">
              <a:srgbClr val="FFFF99"/>
            </a:gs>
            <a:gs pos="30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12975"/>
            <a:ext cx="539432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1 CuadroTexto"/>
          <p:cNvSpPr txBox="1">
            <a:spLocks noChangeArrowheads="1"/>
          </p:cNvSpPr>
          <p:nvPr/>
        </p:nvSpPr>
        <p:spPr bwMode="auto">
          <a:xfrm>
            <a:off x="468313" y="549275"/>
            <a:ext cx="8424862" cy="1200150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sz="2400">
                <a:latin typeface="Berlin Sans FB" pitchFamily="34" charset="0"/>
              </a:rPr>
              <a:t>Estamos llamadas a vivir la «espiritualidad de la peregrinación» poniéndonos de viaje cada día para amar a Dios  y difundir en el entorno este Amor que nos viene de Él.</a:t>
            </a:r>
            <a:endParaRPr lang="es-ES" sz="2400">
              <a:latin typeface="Berlin Sans FB" pitchFamily="34" charset="0"/>
            </a:endParaRPr>
          </a:p>
        </p:txBody>
      </p:sp>
      <p:pic>
        <p:nvPicPr>
          <p:cNvPr id="15364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900738" y="2212975"/>
            <a:ext cx="2697162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2795588"/>
            <a:ext cx="46243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laca"/>
          <p:cNvSpPr/>
          <p:nvPr/>
        </p:nvSpPr>
        <p:spPr>
          <a:xfrm>
            <a:off x="1366838" y="2023258"/>
            <a:ext cx="6553200" cy="4358491"/>
          </a:xfrm>
          <a:prstGeom prst="plaque">
            <a:avLst>
              <a:gd name="adj" fmla="val 18357"/>
            </a:avLst>
          </a:prstGeom>
          <a:blipFill>
            <a:blip r:embed="rId3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Placa"/>
          <p:cNvSpPr/>
          <p:nvPr/>
        </p:nvSpPr>
        <p:spPr>
          <a:xfrm>
            <a:off x="4607497" y="1776800"/>
            <a:ext cx="4536503" cy="5081200"/>
          </a:xfrm>
          <a:prstGeom prst="plaqu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Placa"/>
          <p:cNvSpPr/>
          <p:nvPr/>
        </p:nvSpPr>
        <p:spPr>
          <a:xfrm>
            <a:off x="0" y="1778814"/>
            <a:ext cx="4392613" cy="5079186"/>
          </a:xfrm>
          <a:prstGeom prst="plaqu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/>
          <a:stretch/>
        </p:blipFill>
        <p:spPr>
          <a:xfrm>
            <a:off x="1934384" y="2023260"/>
            <a:ext cx="5419000" cy="4107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323528" y="525320"/>
            <a:ext cx="8496300" cy="830997"/>
          </a:xfrm>
          <a:prstGeom prst="rect">
            <a:avLst/>
          </a:prstGeom>
          <a:solidFill>
            <a:schemeClr val="bg1">
              <a:alpha val="45097"/>
            </a:schemeClr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sz="2400" dirty="0">
                <a:latin typeface="Berlin Sans FB" pitchFamily="34" charset="0"/>
              </a:rPr>
              <a:t>Si poseemos la caridad podemos ser la Voz de Dios en el mundo..</a:t>
            </a:r>
          </a:p>
          <a:p>
            <a:pPr eaLnBrk="1" hangingPunct="1"/>
            <a:endParaRPr lang="es-E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3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 bwMode="auto">
          <a:xfrm>
            <a:off x="5357142" y="1772816"/>
            <a:ext cx="367935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Madre Mazzarello en su caminar dio a las Comunidades la impronta evangélica del Mandamiento del Amor, sólido fundamento de toda vida apostólica 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5" y="-5274"/>
            <a:ext cx="5237719" cy="709166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741">
              <a:schemeClr val="accent6">
                <a:lumMod val="20000"/>
                <a:lumOff val="80000"/>
              </a:schemeClr>
            </a:gs>
            <a:gs pos="17000">
              <a:srgbClr val="92D050"/>
            </a:gs>
            <a:gs pos="61000">
              <a:srgbClr val="FFFF99"/>
            </a:gs>
            <a:gs pos="38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211513"/>
            <a:ext cx="9144000" cy="3648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Placa"/>
          <p:cNvSpPr/>
          <p:nvPr/>
        </p:nvSpPr>
        <p:spPr>
          <a:xfrm>
            <a:off x="669925" y="681038"/>
            <a:ext cx="7704138" cy="1368425"/>
          </a:xfrm>
          <a:prstGeom prst="plaque">
            <a:avLst/>
          </a:prstGeom>
          <a:solidFill>
            <a:schemeClr val="bg1">
              <a:alpha val="4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971550" y="765175"/>
            <a:ext cx="7345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s-CO" sz="2400" dirty="0">
                <a:latin typeface="Berlin Sans FB" pitchFamily="34" charset="0"/>
              </a:rPr>
              <a:t>En cada nueva fundación </a:t>
            </a:r>
            <a:r>
              <a:rPr lang="es-CO" sz="2400">
                <a:latin typeface="Berlin Sans FB" pitchFamily="34" charset="0"/>
              </a:rPr>
              <a:t>M.Mazzarello </a:t>
            </a:r>
            <a:r>
              <a:rPr lang="es-CO" sz="2400" dirty="0">
                <a:latin typeface="Berlin Sans FB" pitchFamily="34" charset="0"/>
              </a:rPr>
              <a:t>ve un signo del Amor de Dios, un Amor que acogido, escuchado debe circular dentro y fuera de la Comunidad.</a:t>
            </a:r>
            <a:endParaRPr lang="es-E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69000">
              <a:srgbClr val="FFFF99"/>
            </a:gs>
            <a:gs pos="39000">
              <a:schemeClr val="accent6"/>
            </a:gs>
            <a:gs pos="88000">
              <a:schemeClr val="tx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CuadroTexto"/>
          <p:cNvSpPr txBox="1">
            <a:spLocks noChangeArrowheads="1"/>
          </p:cNvSpPr>
          <p:nvPr/>
        </p:nvSpPr>
        <p:spPr bwMode="auto">
          <a:xfrm>
            <a:off x="209550" y="5732463"/>
            <a:ext cx="8640763" cy="830262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Son 26 Comunidades fundadas por </a:t>
            </a:r>
            <a:r>
              <a:rPr lang="es-CO" sz="2400" dirty="0" err="1">
                <a:latin typeface="Berlin Sans FB" pitchFamily="34" charset="0"/>
              </a:rPr>
              <a:t>M.Mazzarello</a:t>
            </a:r>
            <a:r>
              <a:rPr lang="es-CO" sz="2400" dirty="0">
                <a:latin typeface="Berlin Sans FB" pitchFamily="34" charset="0"/>
              </a:rPr>
              <a:t> en Italia, Francia, Uruguay y Argentina.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1" y="476671"/>
            <a:ext cx="8172624" cy="4893893"/>
          </a:xfrm>
          <a:prstGeom prst="ellipse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softEdge rad="112500"/>
          </a:effectLst>
        </p:spPr>
      </p:pic>
      <p:sp>
        <p:nvSpPr>
          <p:cNvPr id="5" name="4 Marco"/>
          <p:cNvSpPr/>
          <p:nvPr/>
        </p:nvSpPr>
        <p:spPr>
          <a:xfrm>
            <a:off x="215900" y="401638"/>
            <a:ext cx="8640763" cy="4968875"/>
          </a:xfrm>
          <a:prstGeom prst="fram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 rot="20214508">
            <a:off x="3133417" y="340506"/>
            <a:ext cx="6048670" cy="3814085"/>
          </a:xfrm>
          <a:prstGeom prst="ellipse">
            <a:avLst/>
          </a:prstGeom>
          <a:blipFill>
            <a:blip r:embed="rId2"/>
            <a:srcRect/>
            <a:stretch>
              <a:fillRect b="-7612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 rot="20858329">
            <a:off x="79858" y="823668"/>
            <a:ext cx="6048670" cy="3760436"/>
          </a:xfrm>
          <a:prstGeom prst="ellipse">
            <a:avLst/>
          </a:prstGeom>
          <a:blipFill>
            <a:blip r:embed="rId2"/>
            <a:stretch>
              <a:fillRect b="-7612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0" y="521607"/>
            <a:ext cx="6136682" cy="345188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53" name="2 CuadroTexto"/>
          <p:cNvSpPr txBox="1">
            <a:spLocks noChangeArrowheads="1"/>
          </p:cNvSpPr>
          <p:nvPr/>
        </p:nvSpPr>
        <p:spPr bwMode="auto">
          <a:xfrm>
            <a:off x="36513" y="4892675"/>
            <a:ext cx="9144000" cy="1939925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De 1874 hasta 1881, año de su muerte, </a:t>
            </a:r>
            <a:r>
              <a:rPr lang="es-CO" sz="2400" dirty="0" err="1">
                <a:latin typeface="Berlin Sans FB" pitchFamily="34" charset="0"/>
              </a:rPr>
              <a:t>M.Mazzarello</a:t>
            </a:r>
            <a:r>
              <a:rPr lang="es-CO" sz="2400" dirty="0">
                <a:latin typeface="Berlin Sans FB" pitchFamily="34" charset="0"/>
              </a:rPr>
              <a:t> fue peregrina  en un continuo ir de Comunidad en Comunidad para  que se consolidaran en el Amor, vivieran en continuo estado de conversión y para que el Amor de Dios experimentado cotidianamente pudiera ser la fuerza generadora de la vida fraterna y apostólica.</a:t>
            </a:r>
            <a:endParaRPr lang="es-E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1000">
              <a:srgbClr val="FFFF99"/>
            </a:gs>
            <a:gs pos="30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4541838" y="2460625"/>
            <a:ext cx="4213225" cy="1938338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Toda Comunidad en el pensamiento de M. Mazzarello, debía ser «la Casa del Amor de Dios» como era llamada la Casa de Mornés.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78"/>
            <a:ext cx="4364372" cy="326756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48" y="3573016"/>
            <a:ext cx="4453892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1000">
              <a:srgbClr val="FFFF99"/>
            </a:gs>
            <a:gs pos="30000">
              <a:schemeClr val="accent6"/>
            </a:gs>
            <a:gs pos="87000">
              <a:schemeClr val="tx2">
                <a:lumMod val="60000"/>
                <a:lumOff val="40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5075" r="4112" b="5545"/>
          <a:stretch/>
        </p:blipFill>
        <p:spPr>
          <a:xfrm>
            <a:off x="4803080" y="2778554"/>
            <a:ext cx="3954807" cy="2954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6" y="2778555"/>
            <a:ext cx="3937036" cy="2954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196" name="1 CuadroTexto"/>
          <p:cNvSpPr txBox="1">
            <a:spLocks noChangeArrowheads="1"/>
          </p:cNvSpPr>
          <p:nvPr/>
        </p:nvSpPr>
        <p:spPr bwMode="auto">
          <a:xfrm>
            <a:off x="266700" y="549275"/>
            <a:ext cx="8640763" cy="1568450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>
                <a:latin typeface="Berlin Sans FB" pitchFamily="34" charset="0"/>
              </a:rPr>
              <a:t>En una carta escrita a las primeras misioneras cuando todavía ella estaba en </a:t>
            </a:r>
            <a:r>
              <a:rPr lang="es-CO" sz="2400" dirty="0" err="1">
                <a:latin typeface="Berlin Sans FB" pitchFamily="34" charset="0"/>
              </a:rPr>
              <a:t>Nizza</a:t>
            </a:r>
            <a:r>
              <a:rPr lang="es-CO" sz="2400" dirty="0">
                <a:latin typeface="Berlin Sans FB" pitchFamily="34" charset="0"/>
              </a:rPr>
              <a:t>, se encuentra una expresión que no deja duda sobre la real intención de la Madre: </a:t>
            </a:r>
          </a:p>
          <a:p>
            <a:pPr algn="ctr" eaLnBrk="1" hangingPunct="1"/>
            <a:r>
              <a:rPr lang="es-CO" sz="2400" dirty="0">
                <a:latin typeface="Berlin Sans FB" pitchFamily="34" charset="0"/>
              </a:rPr>
              <a:t>«La Casa de Mornés está aquí en </a:t>
            </a:r>
            <a:r>
              <a:rPr lang="es-CO" sz="2400" dirty="0" err="1">
                <a:latin typeface="Berlin Sans FB" pitchFamily="34" charset="0"/>
              </a:rPr>
              <a:t>Nizza</a:t>
            </a:r>
            <a:r>
              <a:rPr lang="es-CO" sz="2400" dirty="0">
                <a:latin typeface="Berlin Sans FB" pitchFamily="34" charset="0"/>
              </a:rPr>
              <a:t>»</a:t>
            </a:r>
            <a:endParaRPr lang="es-ES" sz="24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179388" y="5157788"/>
            <a:ext cx="8785225" cy="1200150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dirty="0" err="1">
                <a:latin typeface="Berlin Sans FB" pitchFamily="34" charset="0"/>
              </a:rPr>
              <a:t>Nizza</a:t>
            </a:r>
            <a:r>
              <a:rPr lang="es-CO" sz="2400" dirty="0">
                <a:latin typeface="Berlin Sans FB" pitchFamily="34" charset="0"/>
              </a:rPr>
              <a:t> debía ser como la Casa de Mornés, en ella se  experimentaría el mismo clima fraterno, el mismo ideal apostólico, la misma pasión por Dios y por su Reino.</a:t>
            </a:r>
            <a:endParaRPr lang="es-ES" sz="2400" dirty="0">
              <a:latin typeface="Berlin Sans FB" pitchFamily="34" charset="0"/>
            </a:endParaRPr>
          </a:p>
        </p:txBody>
      </p:sp>
      <p:pic>
        <p:nvPicPr>
          <p:cNvPr id="9219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457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02 el silencio de la creacció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1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340">
              <a:schemeClr val="accent3">
                <a:lumMod val="75000"/>
              </a:schemeClr>
            </a:gs>
            <a:gs pos="47068">
              <a:srgbClr val="002060"/>
            </a:gs>
            <a:gs pos="0">
              <a:srgbClr val="7030A0"/>
            </a:gs>
            <a:gs pos="64000">
              <a:srgbClr val="FFFF99"/>
            </a:gs>
            <a:gs pos="30000">
              <a:srgbClr val="C00000"/>
            </a:gs>
            <a:gs pos="94000">
              <a:schemeClr val="accent5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2078038" y="1944688"/>
            <a:ext cx="4994275" cy="2924175"/>
          </a:xfrm>
          <a:prstGeom prst="rect">
            <a:avLst/>
          </a:prstGeom>
          <a:solidFill>
            <a:schemeClr val="bg1">
              <a:alpha val="45097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300" dirty="0">
                <a:solidFill>
                  <a:schemeClr val="bg1"/>
                </a:solidFill>
                <a:latin typeface="Berlin Sans FB" pitchFamily="34" charset="0"/>
              </a:rPr>
              <a:t>Esta «mentalidad» era común en las FMA de la primera hora. Cuando decían: «¡Cómo era de bella la vida!» no exaltaban las dificultades y problemas de la Casa de Mornés sino el Fuego del Amor que motivaba el don de sí y se concretaba en el sacrificio de cada día hecho por Amor</a:t>
            </a:r>
            <a:endParaRPr lang="es-ES" sz="2300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505</Words>
  <Application>Microsoft Office PowerPoint</Application>
  <PresentationFormat>Presentación en pantalla (4:3)</PresentationFormat>
  <Paragraphs>17</Paragraphs>
  <Slides>15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 CHRISTY</vt:lpstr>
      <vt:lpstr>Arial</vt:lpstr>
      <vt:lpstr>Berlin Sans FB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lenovo</cp:lastModifiedBy>
  <cp:revision>59</cp:revision>
  <dcterms:created xsi:type="dcterms:W3CDTF">2013-04-16T11:23:28Z</dcterms:created>
  <dcterms:modified xsi:type="dcterms:W3CDTF">2017-05-02T14:51:07Z</dcterms:modified>
</cp:coreProperties>
</file>