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CAE30-E4C4-4BF4-8884-C58279F6B6CD}" type="datetimeFigureOut">
              <a:rPr lang="it-IT" smtClean="0"/>
              <a:t>16/07/2019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A99EB-35AB-44ED-98B6-7BD9C335CB02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406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48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D14719E-A9FE-4312-B753-B5392EDCEC93}" type="slidenum">
              <a:rPr lang="es-MX" altLang="it-IT" smtClean="0"/>
              <a:pPr eaLnBrk="1" hangingPunct="1">
                <a:spcBef>
                  <a:spcPct val="0"/>
                </a:spcBef>
              </a:pPr>
              <a:t>3</a:t>
            </a:fld>
            <a:endParaRPr lang="es-MX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35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FB5DF7-A815-47FB-A8DA-2A40A8018392}" type="slidenum">
              <a:rPr lang="es-MX" altLang="it-IT" smtClean="0"/>
              <a:pPr eaLnBrk="1" hangingPunct="1">
                <a:spcBef>
                  <a:spcPct val="0"/>
                </a:spcBef>
              </a:pPr>
              <a:t>13</a:t>
            </a:fld>
            <a:endParaRPr lang="es-MX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4C9A-27F1-42A8-83F7-EE9F85885EB3}" type="datetimeFigureOut">
              <a:rPr lang="it-IT" smtClean="0"/>
              <a:t>16/07/2019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45295-3F72-4821-849D-9E71906E3F4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127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4C9A-27F1-42A8-83F7-EE9F85885EB3}" type="datetimeFigureOut">
              <a:rPr lang="it-IT" smtClean="0"/>
              <a:t>16/07/2019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45295-3F72-4821-849D-9E71906E3F4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742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4C9A-27F1-42A8-83F7-EE9F85885EB3}" type="datetimeFigureOut">
              <a:rPr lang="it-IT" smtClean="0"/>
              <a:t>16/07/2019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45295-3F72-4821-849D-9E71906E3F4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02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4C9A-27F1-42A8-83F7-EE9F85885EB3}" type="datetimeFigureOut">
              <a:rPr lang="it-IT" smtClean="0"/>
              <a:t>16/07/2019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45295-3F72-4821-849D-9E71906E3F4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20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4C9A-27F1-42A8-83F7-EE9F85885EB3}" type="datetimeFigureOut">
              <a:rPr lang="it-IT" smtClean="0"/>
              <a:t>16/07/2019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45295-3F72-4821-849D-9E71906E3F4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18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4C9A-27F1-42A8-83F7-EE9F85885EB3}" type="datetimeFigureOut">
              <a:rPr lang="it-IT" smtClean="0"/>
              <a:t>16/07/2019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45295-3F72-4821-849D-9E71906E3F4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621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4C9A-27F1-42A8-83F7-EE9F85885EB3}" type="datetimeFigureOut">
              <a:rPr lang="it-IT" smtClean="0"/>
              <a:t>16/07/2019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45295-3F72-4821-849D-9E71906E3F4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984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4C9A-27F1-42A8-83F7-EE9F85885EB3}" type="datetimeFigureOut">
              <a:rPr lang="it-IT" smtClean="0"/>
              <a:t>16/07/2019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45295-3F72-4821-849D-9E71906E3F4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459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4C9A-27F1-42A8-83F7-EE9F85885EB3}" type="datetimeFigureOut">
              <a:rPr lang="it-IT" smtClean="0"/>
              <a:t>16/07/2019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45295-3F72-4821-849D-9E71906E3F4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50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4C9A-27F1-42A8-83F7-EE9F85885EB3}" type="datetimeFigureOut">
              <a:rPr lang="it-IT" smtClean="0"/>
              <a:t>16/07/2019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45295-3F72-4821-849D-9E71906E3F4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520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4C9A-27F1-42A8-83F7-EE9F85885EB3}" type="datetimeFigureOut">
              <a:rPr lang="it-IT" smtClean="0"/>
              <a:t>16/07/2019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45295-3F72-4821-849D-9E71906E3F4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03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64C9A-27F1-42A8-83F7-EE9F85885EB3}" type="datetimeFigureOut">
              <a:rPr lang="it-IT" smtClean="0"/>
              <a:t>16/07/2019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45295-3F72-4821-849D-9E71906E3F4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46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source=images&amp;cd=&amp;cad=rja&amp;uact=8&amp;docid=qXOFzkoubT4KrM&amp;tbnid=3jQ0Hxyhm1Bs2M:&amp;ved=0CAcQjRw&amp;url=http://www.valeofyorkccg.nhs.uk/patient-and-public-forum/may-2013/&amp;ei=qt0nVOCaMsSu7AbP_YG4Cg&amp;psig=AFQjCNEh6bTctB7bFGkq1ypZzt47oOlIvg&amp;ust=141198485106278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frm=1&amp;source=images&amp;cd=&amp;cad=rja&amp;docid=jWIcEwe0AdaWEM&amp;tbnid=rhK7D3URYuUD6M:&amp;ved=0CAUQjRw&amp;url=http://www.pueblos-espana.org/castilla%2By%2Bleon/soria/deza/359304/&amp;ei=G8g5UtvsLojMtAaTtoD4DQ&amp;bvm=bv.52288139,d.Yms&amp;psig=AFQjCNFrwsosNSu2925j3791Jwz7vzjLZA&amp;ust=1379604879699824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/>
          <a:srcRect l="4615" t="5595" r="9230" b="11538"/>
          <a:stretch>
            <a:fillRect/>
          </a:stretch>
        </p:blipFill>
        <p:spPr bwMode="auto">
          <a:xfrm>
            <a:off x="1343883" y="1888037"/>
            <a:ext cx="6324461" cy="4969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0"/>
          </a:effectLst>
        </p:spPr>
      </p:pic>
      <p:sp>
        <p:nvSpPr>
          <p:cNvPr id="5" name="4 Rectángulo"/>
          <p:cNvSpPr/>
          <p:nvPr/>
        </p:nvSpPr>
        <p:spPr>
          <a:xfrm>
            <a:off x="1982241" y="243805"/>
            <a:ext cx="545187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2700">
                  <a:solidFill>
                    <a:srgbClr val="DDD4A7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+mn-cs"/>
              </a:rPr>
              <a:t>ASOCIACION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2700">
                  <a:solidFill>
                    <a:srgbClr val="DDD4A7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+mn-cs"/>
              </a:rPr>
              <a:t>EXALUMNAS Y EXALUMNOS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2700">
                  <a:solidFill>
                    <a:srgbClr val="DDD4A7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+mn-cs"/>
              </a:rPr>
              <a:t>DE LAS FMA</a:t>
            </a:r>
          </a:p>
        </p:txBody>
      </p:sp>
    </p:spTree>
    <p:extLst>
      <p:ext uri="{BB962C8B-B14F-4D97-AF65-F5344CB8AC3E}">
        <p14:creationId xmlns:p14="http://schemas.microsoft.com/office/powerpoint/2010/main" val="168886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4 Rectángulo"/>
          <p:cNvSpPr/>
          <p:nvPr/>
        </p:nvSpPr>
        <p:spPr>
          <a:xfrm>
            <a:off x="827584" y="5589240"/>
            <a:ext cx="238398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Misión</a:t>
            </a:r>
          </a:p>
        </p:txBody>
      </p:sp>
      <p:sp>
        <p:nvSpPr>
          <p:cNvPr id="11" name="2 Rectángulo"/>
          <p:cNvSpPr/>
          <p:nvPr/>
        </p:nvSpPr>
        <p:spPr>
          <a:xfrm>
            <a:off x="683568" y="357166"/>
            <a:ext cx="7848872" cy="39703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_tradn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Las Exalumnas y Exalumnos de las FMA  </a:t>
            </a:r>
          </a:p>
          <a:p>
            <a:pPr algn="just">
              <a:defRPr/>
            </a:pPr>
            <a:r>
              <a:rPr lang="es-ES_tradn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participan en la misión educativa del Instituto de las FMA  y se introducen con el estilo laical salesiano en el </a:t>
            </a:r>
          </a:p>
          <a:p>
            <a:pPr algn="just">
              <a:defRPr/>
            </a:pPr>
            <a:r>
              <a:rPr lang="es-ES_tradn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entorno en que actúan. </a:t>
            </a:r>
          </a:p>
          <a:p>
            <a:pPr algn="just">
              <a:defRPr/>
            </a:pPr>
            <a:r>
              <a:rPr lang="es-ES_tradn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Se comprometen en su desarrollo humano y espiritual, colaborando en la promoción y educación de la mujer, en la defensa de la vida y de la familia. </a:t>
            </a:r>
          </a:p>
          <a:p>
            <a:pPr algn="just">
              <a:defRPr/>
            </a:pPr>
            <a:r>
              <a:rPr lang="es-ES_tradn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Apoyan la defensa de los derechos humanos y la paz sin distinción de raza, lengua o religión. </a:t>
            </a:r>
            <a:endParaRPr lang="es-MX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05064"/>
            <a:ext cx="25202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54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3" descr="identidad corporativa_stilogo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t="15350" r="9677" b="6046"/>
          <a:stretch>
            <a:fillRect/>
          </a:stretch>
        </p:blipFill>
        <p:spPr bwMode="auto">
          <a:xfrm>
            <a:off x="1881188" y="893763"/>
            <a:ext cx="6262687" cy="389255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92684" y="5877272"/>
            <a:ext cx="596349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+mn-cs"/>
              </a:rPr>
              <a:t>Niveles de participación</a:t>
            </a:r>
          </a:p>
        </p:txBody>
      </p:sp>
      <p:sp>
        <p:nvSpPr>
          <p:cNvPr id="7" name="Rettangolo arrotondato 6"/>
          <p:cNvSpPr/>
          <p:nvPr/>
        </p:nvSpPr>
        <p:spPr>
          <a:xfrm rot="19340409">
            <a:off x="1576608" y="1446561"/>
            <a:ext cx="2489693" cy="46917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b="1" dirty="0">
                <a:ln>
                  <a:solidFill>
                    <a:srgbClr val="CC9900"/>
                  </a:solidFill>
                </a:ln>
                <a:solidFill>
                  <a:srgbClr val="F4DD88"/>
                </a:solidFill>
              </a:rPr>
              <a:t>EXALUMNAS/OS FMA</a:t>
            </a:r>
          </a:p>
        </p:txBody>
      </p:sp>
      <p:sp>
        <p:nvSpPr>
          <p:cNvPr id="9" name="Ovale 8"/>
          <p:cNvSpPr/>
          <p:nvPr/>
        </p:nvSpPr>
        <p:spPr>
          <a:xfrm>
            <a:off x="2640002" y="2000240"/>
            <a:ext cx="503238" cy="5048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it-IT" sz="3000" b="1" dirty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1</a:t>
            </a:r>
          </a:p>
        </p:txBody>
      </p:sp>
      <p:sp>
        <p:nvSpPr>
          <p:cNvPr id="11" name="Ovale 10"/>
          <p:cNvSpPr/>
          <p:nvPr/>
        </p:nvSpPr>
        <p:spPr>
          <a:xfrm>
            <a:off x="3495671" y="1857364"/>
            <a:ext cx="504825" cy="5048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35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Ovale 11"/>
          <p:cNvSpPr/>
          <p:nvPr/>
        </p:nvSpPr>
        <p:spPr>
          <a:xfrm>
            <a:off x="4214810" y="1714488"/>
            <a:ext cx="755650" cy="6349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3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3" name="Ovale 12"/>
          <p:cNvSpPr/>
          <p:nvPr/>
        </p:nvSpPr>
        <p:spPr>
          <a:xfrm>
            <a:off x="5723359" y="1700808"/>
            <a:ext cx="504825" cy="5048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4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531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3 CuadroTexto"/>
          <p:cNvSpPr txBox="1">
            <a:spLocks noChangeArrowheads="1"/>
          </p:cNvSpPr>
          <p:nvPr/>
        </p:nvSpPr>
        <p:spPr bwMode="auto">
          <a:xfrm>
            <a:off x="725488" y="396875"/>
            <a:ext cx="7704137" cy="522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defRPr/>
            </a:pPr>
            <a:endParaRPr lang="es-MX" altLang="it-IT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-3564904" y="5092522"/>
            <a:ext cx="1296144" cy="7920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1°</a:t>
            </a:r>
          </a:p>
        </p:txBody>
      </p:sp>
      <p:pic>
        <p:nvPicPr>
          <p:cNvPr id="13317" name="Picture 12" descr="C:\Users\Maria Luisa\Desktop\images.jpg"/>
          <p:cNvPicPr>
            <a:picLocks noChangeAspect="1" noChangeArrowheads="1"/>
          </p:cNvPicPr>
          <p:nvPr/>
        </p:nvPicPr>
        <p:blipFill>
          <a:blip r:embed="rId2"/>
          <a:srcRect l="1593" b="-168"/>
          <a:stretch>
            <a:fillRect/>
          </a:stretch>
        </p:blipFill>
        <p:spPr bwMode="auto">
          <a:xfrm>
            <a:off x="3571868" y="2673003"/>
            <a:ext cx="4494212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Rettangolo arrotondato 1"/>
          <p:cNvSpPr/>
          <p:nvPr/>
        </p:nvSpPr>
        <p:spPr>
          <a:xfrm>
            <a:off x="3500438" y="2780928"/>
            <a:ext cx="4572000" cy="857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571868" y="2916233"/>
            <a:ext cx="442915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anose="020B0606020202030204" pitchFamily="34" charset="0"/>
              </a:rPr>
              <a:t>EDUCACION SALESIANA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95536" y="5661248"/>
            <a:ext cx="308722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1° </a:t>
            </a:r>
            <a:r>
              <a:rPr lang="it-IT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Nivel</a:t>
            </a:r>
            <a:endParaRPr lang="it-IT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77676" y="260648"/>
            <a:ext cx="8199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Todas las personas que han recibido </a:t>
            </a:r>
          </a:p>
          <a:p>
            <a:pPr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una educación salesiana en la escuela, el oratorio, el centro juvenil, los grupos juveniles </a:t>
            </a:r>
          </a:p>
          <a:p>
            <a:pPr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y de catequesis o han trabajado en una Casa salesiana de las FMA.</a:t>
            </a:r>
            <a:endParaRPr lang="es-MX" altLang="it-IT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9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Elipse"/>
          <p:cNvSpPr/>
          <p:nvPr/>
        </p:nvSpPr>
        <p:spPr>
          <a:xfrm rot="873649">
            <a:off x="506288" y="1301052"/>
            <a:ext cx="4220287" cy="3892196"/>
          </a:xfrm>
          <a:prstGeom prst="ellipse">
            <a:avLst/>
          </a:prstGeom>
          <a:gradFill flip="none" rotWithShape="1">
            <a:gsLst>
              <a:gs pos="85408">
                <a:srgbClr val="FFDC97"/>
              </a:gs>
              <a:gs pos="17514">
                <a:schemeClr val="tx2">
                  <a:lumMod val="20000"/>
                  <a:lumOff val="80000"/>
                </a:schemeClr>
              </a:gs>
              <a:gs pos="56000">
                <a:schemeClr val="accent1">
                  <a:lumMod val="40000"/>
                  <a:lumOff val="60000"/>
                </a:schemeClr>
              </a:gs>
              <a:gs pos="40832">
                <a:srgbClr val="FFD685"/>
              </a:gs>
              <a:gs pos="35000">
                <a:schemeClr val="accent1">
                  <a:lumMod val="20000"/>
                  <a:lumOff val="8000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  <a:gs pos="74000">
                <a:schemeClr val="bg2"/>
              </a:gs>
              <a:gs pos="48754">
                <a:schemeClr val="accent1">
                  <a:lumMod val="40000"/>
                  <a:lumOff val="60000"/>
                </a:schemeClr>
              </a:gs>
              <a:gs pos="78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/>
          </a:p>
        </p:txBody>
      </p:sp>
      <p:sp>
        <p:nvSpPr>
          <p:cNvPr id="16391" name="3 Rectángulo"/>
          <p:cNvSpPr>
            <a:spLocks noChangeArrowheads="1"/>
          </p:cNvSpPr>
          <p:nvPr/>
        </p:nvSpPr>
        <p:spPr bwMode="auto">
          <a:xfrm>
            <a:off x="5143504" y="1606341"/>
            <a:ext cx="3635896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DD4A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  <a:endParaRPr lang="es-MX" altLang="it-IT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DDD4A7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0252" name="Picture 15" descr="https://encrypted-tbn2.gstatic.com/images?q=tbn:ANd9GcTlPkVYrtXIpL5agRnfEzAlxmVq2OhCdQ-YaKTGIbxLaxLmgLY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2" y="1360526"/>
            <a:ext cx="3918838" cy="37246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vale 13"/>
          <p:cNvSpPr/>
          <p:nvPr/>
        </p:nvSpPr>
        <p:spPr>
          <a:xfrm>
            <a:off x="-2963704" y="4330537"/>
            <a:ext cx="1422463" cy="865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2°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11561" y="5733256"/>
            <a:ext cx="2520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2° </a:t>
            </a:r>
            <a:r>
              <a:rPr lang="it-IT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Nivel</a:t>
            </a:r>
            <a:r>
              <a:rPr lang="it-IT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2" name="Rettangolo 1"/>
          <p:cNvSpPr/>
          <p:nvPr/>
        </p:nvSpPr>
        <p:spPr>
          <a:xfrm>
            <a:off x="4487791" y="2170599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Exalumnas y Exalumnos </a:t>
            </a:r>
          </a:p>
          <a:p>
            <a:pPr algn="ctr"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que hacen lo posible </a:t>
            </a:r>
          </a:p>
          <a:p>
            <a:pPr algn="ctr"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por vivir en la sociedad </a:t>
            </a:r>
          </a:p>
          <a:p>
            <a:pPr algn="ctr"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los valores recibidos </a:t>
            </a:r>
          </a:p>
          <a:p>
            <a:pPr algn="ctr"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en una Casa salesiana.</a:t>
            </a: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979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13" descr="http://johnmathon.files.wordpress.com/2013/11/social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7744" y="44624"/>
            <a:ext cx="4248472" cy="2770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CasellaDiTesto 5"/>
          <p:cNvSpPr txBox="1"/>
          <p:nvPr/>
        </p:nvSpPr>
        <p:spPr>
          <a:xfrm>
            <a:off x="611560" y="5715016"/>
            <a:ext cx="27820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3° </a:t>
            </a:r>
            <a:r>
              <a:rPr lang="it-IT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Nivel</a:t>
            </a:r>
            <a:endParaRPr lang="it-IT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67544" y="2852936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Exalumnas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/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os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que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han 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pasado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por una casa salesiana, 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conocen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la 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existencuia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de una 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Unión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</a:p>
          <a:p>
            <a:pPr>
              <a:defRPr/>
            </a:pP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se 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asocian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pero 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asisten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exporadicamente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>
              <a:defRPr/>
            </a:pP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a 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los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encuentros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formativos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y 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actividades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sociales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organizados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por la </a:t>
            </a:r>
            <a:r>
              <a:rPr lang="it-IT" alt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Asociación</a:t>
            </a:r>
            <a:r>
              <a:rPr lang="it-IT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144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5383" y="1916831"/>
            <a:ext cx="3789105" cy="3084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sellaDiTesto 5"/>
          <p:cNvSpPr txBox="1"/>
          <p:nvPr/>
        </p:nvSpPr>
        <p:spPr>
          <a:xfrm>
            <a:off x="683568" y="5786454"/>
            <a:ext cx="2880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4° </a:t>
            </a:r>
            <a:r>
              <a:rPr lang="it-IT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Nivel</a:t>
            </a:r>
            <a:r>
              <a:rPr lang="it-IT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0648" y="476672"/>
            <a:ext cx="5583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Para ellas/os </a:t>
            </a:r>
          </a:p>
          <a:p>
            <a:pPr algn="ctr"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ser Exalumna/o </a:t>
            </a:r>
          </a:p>
          <a:p>
            <a:pPr algn="ctr"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no es un solamente un "sello", </a:t>
            </a:r>
          </a:p>
          <a:p>
            <a:pPr algn="ctr"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es un compromiso con lo social, </a:t>
            </a:r>
          </a:p>
          <a:p>
            <a:pPr algn="ctr"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vivido como grupo asociativo, </a:t>
            </a:r>
          </a:p>
          <a:p>
            <a:pPr algn="ctr"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siguiendo un proyecto </a:t>
            </a:r>
          </a:p>
          <a:p>
            <a:pPr algn="ctr"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de espiritualidad salesiana </a:t>
            </a:r>
          </a:p>
          <a:p>
            <a:pPr algn="ctr"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y un plan de acción </a:t>
            </a:r>
          </a:p>
          <a:p>
            <a:pPr algn="ctr">
              <a:defRPr/>
            </a:pPr>
            <a:r>
              <a:rPr lang="es-ES_tradnl" alt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en la Unión o en la Federación.</a:t>
            </a:r>
            <a:endParaRPr lang="es-MX" altLang="it-IT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3059832" y="357166"/>
            <a:ext cx="5626883" cy="544809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rnd">
            <a:gradFill flip="none" rotWithShape="1">
              <a:gsLst>
                <a:gs pos="16000">
                  <a:schemeClr val="accent5">
                    <a:lumMod val="67000"/>
                  </a:schemeClr>
                </a:gs>
                <a:gs pos="74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  <a:softEdge rad="635000"/>
          </a:effectLst>
          <a:scene3d>
            <a:camera prst="orthographicFront"/>
            <a:lightRig rig="threePt" dir="t">
              <a:rot lat="0" lon="0" rev="2400000"/>
            </a:lightRig>
          </a:scene3d>
          <a:sp3d>
            <a:bevelT w="165100" prst="coolSlant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" name="Rectángulo 1"/>
          <p:cNvSpPr/>
          <p:nvPr/>
        </p:nvSpPr>
        <p:spPr>
          <a:xfrm>
            <a:off x="179512" y="6033482"/>
            <a:ext cx="71287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s-E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Exalumnas y Exalumnos FMA</a:t>
            </a:r>
          </a:p>
        </p:txBody>
      </p:sp>
      <p:sp>
        <p:nvSpPr>
          <p:cNvPr id="11" name="WordArt 22"/>
          <p:cNvSpPr>
            <a:spLocks noChangeArrowheads="1" noChangeShapeType="1" noTextEdit="1"/>
          </p:cNvSpPr>
          <p:nvPr/>
        </p:nvSpPr>
        <p:spPr bwMode="auto">
          <a:xfrm rot="226095">
            <a:off x="3811759" y="3567742"/>
            <a:ext cx="3895776" cy="1464816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1115293"/>
              </a:avLst>
            </a:prstTxWarp>
          </a:bodyPr>
          <a:lstStyle/>
          <a:p>
            <a:pPr algn="ctr" eaLnBrk="0" hangingPunct="0">
              <a:defRPr/>
            </a:pPr>
            <a:r>
              <a:rPr lang="es-CO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MOVIMIENTO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288032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75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3467" y="5949280"/>
            <a:ext cx="6780841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E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Estructura de la Asociación</a:t>
            </a:r>
          </a:p>
        </p:txBody>
      </p:sp>
      <p:sp>
        <p:nvSpPr>
          <p:cNvPr id="3" name="Oval 19"/>
          <p:cNvSpPr>
            <a:spLocks noChangeArrowheads="1"/>
          </p:cNvSpPr>
          <p:nvPr/>
        </p:nvSpPr>
        <p:spPr bwMode="auto">
          <a:xfrm>
            <a:off x="1763688" y="620390"/>
            <a:ext cx="4968552" cy="4680818"/>
          </a:xfrm>
          <a:prstGeom prst="ellipse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</a:gradFill>
          <a:ln w="9525" cap="rnd">
            <a:gradFill flip="none" rotWithShape="1">
              <a:gsLst>
                <a:gs pos="16000">
                  <a:schemeClr val="accent5">
                    <a:lumMod val="67000"/>
                  </a:schemeClr>
                </a:gs>
                <a:gs pos="74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scene3d>
            <a:camera prst="orthographicFront"/>
            <a:lightRig rig="threePt" dir="t">
              <a:rot lat="0" lon="0" rev="2400000"/>
            </a:lightRig>
          </a:scene3d>
          <a:sp3d>
            <a:bevelT w="165100" prst="coolSlant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4" name="Oval 20"/>
          <p:cNvSpPr>
            <a:spLocks noChangeArrowheads="1"/>
          </p:cNvSpPr>
          <p:nvPr/>
        </p:nvSpPr>
        <p:spPr bwMode="auto">
          <a:xfrm>
            <a:off x="2362175" y="764704"/>
            <a:ext cx="3721993" cy="365950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Oval 21"/>
          <p:cNvSpPr>
            <a:spLocks noChangeArrowheads="1"/>
          </p:cNvSpPr>
          <p:nvPr/>
        </p:nvSpPr>
        <p:spPr bwMode="auto">
          <a:xfrm>
            <a:off x="2986584" y="836712"/>
            <a:ext cx="2449512" cy="252095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gradFill flip="none" rotWithShape="1">
              <a:gsLst>
                <a:gs pos="0">
                  <a:srgbClr val="3366FF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prstTxWarp prst="textArchDownPour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endParaRPr lang="en-US" altLang="en-US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WordArt 24"/>
          <p:cNvSpPr>
            <a:spLocks noChangeArrowheads="1" noChangeShapeType="1" noTextEdit="1"/>
          </p:cNvSpPr>
          <p:nvPr/>
        </p:nvSpPr>
        <p:spPr bwMode="auto">
          <a:xfrm>
            <a:off x="3384427" y="2204864"/>
            <a:ext cx="1547613" cy="504056"/>
          </a:xfrm>
          <a:prstGeom prst="rect">
            <a:avLst/>
          </a:prstGeom>
          <a:effectLst/>
        </p:spPr>
        <p:txBody>
          <a:bodyPr spcFirstLastPara="1" wrap="none" fromWordArt="1">
            <a:prstTxWarp prst="textArchDown">
              <a:avLst>
                <a:gd name="adj" fmla="val 21496466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0" hangingPunct="0">
              <a:defRPr/>
            </a:pPr>
            <a:r>
              <a:rPr lang="es-CO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</a:rPr>
              <a:t>UNION</a:t>
            </a:r>
            <a:endParaRPr lang="es-CO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stA="45000" endPos="1000" dist="50800" dir="5400000" sy="-100000" algn="bl" rotWithShape="0"/>
              </a:effectLst>
              <a:latin typeface="Arial Black"/>
            </a:endParaRPr>
          </a:p>
        </p:txBody>
      </p:sp>
      <p:sp>
        <p:nvSpPr>
          <p:cNvPr id="8" name="WordArt 22"/>
          <p:cNvSpPr>
            <a:spLocks noChangeArrowheads="1" noChangeShapeType="1" noTextEdit="1"/>
          </p:cNvSpPr>
          <p:nvPr/>
        </p:nvSpPr>
        <p:spPr bwMode="auto">
          <a:xfrm>
            <a:off x="2627784" y="3284984"/>
            <a:ext cx="3312368" cy="494349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2401795"/>
              </a:avLst>
            </a:prstTxWarp>
          </a:bodyPr>
          <a:lstStyle/>
          <a:p>
            <a:pPr algn="ctr" eaLnBrk="0" hangingPunct="0">
              <a:defRPr/>
            </a:pPr>
            <a:r>
              <a:rPr lang="es-CO" sz="32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</a:rPr>
              <a:t>FEDERACION</a:t>
            </a:r>
          </a:p>
        </p:txBody>
      </p:sp>
      <p:sp>
        <p:nvSpPr>
          <p:cNvPr id="9" name="WordArt 22"/>
          <p:cNvSpPr>
            <a:spLocks noChangeArrowheads="1" noChangeShapeType="1" noTextEdit="1"/>
          </p:cNvSpPr>
          <p:nvPr/>
        </p:nvSpPr>
        <p:spPr bwMode="auto">
          <a:xfrm>
            <a:off x="2218159" y="3501008"/>
            <a:ext cx="4010025" cy="1177925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1115293"/>
              </a:avLst>
            </a:prstTxWarp>
          </a:bodyPr>
          <a:lstStyle/>
          <a:p>
            <a:pPr algn="ctr" eaLnBrk="0" hangingPunct="0">
              <a:defRPr/>
            </a:pPr>
            <a:r>
              <a:rPr lang="es-CO" sz="36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</a:rPr>
              <a:t>CONFEDERACION</a:t>
            </a:r>
          </a:p>
        </p:txBody>
      </p:sp>
    </p:spTree>
    <p:extLst>
      <p:ext uri="{BB962C8B-B14F-4D97-AF65-F5344CB8AC3E}">
        <p14:creationId xmlns:p14="http://schemas.microsoft.com/office/powerpoint/2010/main" val="293854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0" descr="http://1.bp.blogspot.com/-SzTmlH51RP0/TzZ9ygc0PRI/AAAAAAAAHJw/PR_BkUnKynY/s640/puente+en+flores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798314"/>
            <a:ext cx="6119812" cy="3206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4 Rectángulo"/>
          <p:cNvSpPr/>
          <p:nvPr/>
        </p:nvSpPr>
        <p:spPr>
          <a:xfrm>
            <a:off x="452188" y="5751512"/>
            <a:ext cx="298831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Delegada</a:t>
            </a:r>
          </a:p>
        </p:txBody>
      </p:sp>
      <p:sp>
        <p:nvSpPr>
          <p:cNvPr id="11" name="2 Rectángulo"/>
          <p:cNvSpPr/>
          <p:nvPr/>
        </p:nvSpPr>
        <p:spPr>
          <a:xfrm>
            <a:off x="1643042" y="3727669"/>
            <a:ext cx="6286544" cy="19159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0" hangingPunct="0">
              <a:tabLst>
                <a:tab pos="450850" algn="l"/>
                <a:tab pos="5940425" algn="l"/>
              </a:tabLst>
              <a:defRPr/>
            </a:pPr>
            <a:endParaRPr lang="it-IT" sz="1050" b="1" dirty="0">
              <a:ln w="12700">
                <a:solidFill>
                  <a:srgbClr val="CC9900"/>
                </a:solidFill>
                <a:prstDash val="solid"/>
              </a:ln>
              <a:solidFill>
                <a:srgbClr val="EAE4C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 eaLnBrk="0" hangingPunct="0">
              <a:tabLst>
                <a:tab pos="450850" algn="l"/>
                <a:tab pos="5940425" algn="l"/>
              </a:tabLst>
              <a:defRPr/>
            </a:pPr>
            <a:r>
              <a:rPr lang="it-IT" sz="3200" b="1" dirty="0" err="1">
                <a:ln w="12700">
                  <a:solidFill>
                    <a:srgbClr val="CC9900"/>
                  </a:solidFill>
                  <a:prstDash val="solid"/>
                </a:ln>
                <a:solidFill>
                  <a:srgbClr val="EAE4C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Representa</a:t>
            </a:r>
            <a:r>
              <a:rPr lang="it-IT" sz="3200" b="1" dirty="0">
                <a:ln w="12700">
                  <a:solidFill>
                    <a:srgbClr val="CC9900"/>
                  </a:solidFill>
                  <a:prstDash val="solid"/>
                </a:ln>
                <a:solidFill>
                  <a:srgbClr val="EAE4C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- </a:t>
            </a:r>
            <a:r>
              <a:rPr lang="it-IT" sz="3200" b="1" dirty="0" err="1">
                <a:ln w="12700">
                  <a:solidFill>
                    <a:srgbClr val="CC9900"/>
                  </a:solidFill>
                  <a:prstDash val="solid"/>
                </a:ln>
                <a:solidFill>
                  <a:srgbClr val="EAE4C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Acompaña</a:t>
            </a:r>
            <a:r>
              <a:rPr lang="it-IT" sz="3200" b="1" dirty="0">
                <a:ln w="12700">
                  <a:solidFill>
                    <a:srgbClr val="CC9900"/>
                  </a:solidFill>
                  <a:prstDash val="solid"/>
                </a:ln>
                <a:solidFill>
                  <a:srgbClr val="EAE4C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- Anima  </a:t>
            </a:r>
          </a:p>
          <a:p>
            <a:pPr algn="ctr" eaLnBrk="0" hangingPunct="0">
              <a:tabLst>
                <a:tab pos="450850" algn="l"/>
                <a:tab pos="5940425" algn="l"/>
              </a:tabLst>
              <a:defRPr/>
            </a:pPr>
            <a:r>
              <a:rPr lang="it-IT" sz="3200" b="1" dirty="0">
                <a:ln w="12700">
                  <a:solidFill>
                    <a:srgbClr val="CC9900"/>
                  </a:solidFill>
                  <a:prstDash val="solid"/>
                </a:ln>
                <a:solidFill>
                  <a:srgbClr val="EAE4C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Es garante del carisma,</a:t>
            </a:r>
          </a:p>
          <a:p>
            <a:pPr algn="ctr" eaLnBrk="0" hangingPunct="0">
              <a:tabLst>
                <a:tab pos="450850" algn="l"/>
                <a:tab pos="5940425" algn="l"/>
              </a:tabLst>
              <a:defRPr/>
            </a:pPr>
            <a:r>
              <a:rPr lang="it-IT" sz="3200" b="1" dirty="0">
                <a:ln w="12700">
                  <a:solidFill>
                    <a:srgbClr val="CC9900"/>
                  </a:solidFill>
                  <a:prstDash val="solid"/>
                </a:ln>
                <a:solidFill>
                  <a:srgbClr val="EAE4C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Es una </a:t>
            </a:r>
            <a:r>
              <a:rPr lang="it-IT" sz="3200" b="1" dirty="0" err="1">
                <a:ln w="12700">
                  <a:solidFill>
                    <a:srgbClr val="CC9900"/>
                  </a:solidFill>
                  <a:prstDash val="solid"/>
                </a:ln>
                <a:solidFill>
                  <a:srgbClr val="EAE4C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enviada</a:t>
            </a:r>
            <a:r>
              <a:rPr lang="it-IT" sz="3200" b="1" dirty="0">
                <a:ln w="12700">
                  <a:solidFill>
                    <a:srgbClr val="CC9900"/>
                  </a:solidFill>
                  <a:prstDash val="solid"/>
                </a:ln>
                <a:solidFill>
                  <a:srgbClr val="EAE4C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…</a:t>
            </a:r>
          </a:p>
          <a:p>
            <a:pPr algn="ctr" eaLnBrk="0" hangingPunct="0">
              <a:tabLst>
                <a:tab pos="450850" algn="l"/>
                <a:tab pos="5940425" algn="l"/>
              </a:tabLst>
              <a:defRPr/>
            </a:pPr>
            <a:endParaRPr lang="it-IT" sz="1100" b="1" dirty="0">
              <a:ln w="12700">
                <a:solidFill>
                  <a:srgbClr val="CC9900"/>
                </a:solidFill>
                <a:prstDash val="solid"/>
              </a:ln>
              <a:solidFill>
                <a:srgbClr val="EAE4C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90647"/>
            <a:ext cx="7574498" cy="425660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5447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4 Rectángulo"/>
          <p:cNvSpPr/>
          <p:nvPr/>
        </p:nvSpPr>
        <p:spPr>
          <a:xfrm>
            <a:off x="395536" y="1700808"/>
            <a:ext cx="4582862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Signos</a:t>
            </a:r>
            <a:r>
              <a:rPr lang="it-IT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it-IT" sz="7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distintivos</a:t>
            </a:r>
            <a:r>
              <a:rPr lang="it-IT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 </a:t>
            </a:r>
          </a:p>
        </p:txBody>
      </p:sp>
      <p:sp>
        <p:nvSpPr>
          <p:cNvPr id="10" name="4 Rectángulo"/>
          <p:cNvSpPr/>
          <p:nvPr/>
        </p:nvSpPr>
        <p:spPr>
          <a:xfrm>
            <a:off x="411380" y="5715016"/>
            <a:ext cx="296267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Estatuto</a:t>
            </a:r>
          </a:p>
        </p:txBody>
      </p:sp>
      <p:pic>
        <p:nvPicPr>
          <p:cNvPr id="20486" name="Picture 6" descr="C:\Users\Gabriela\Pictures\Statuto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3605">
            <a:off x="4737088" y="587435"/>
            <a:ext cx="3393349" cy="492205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63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339379" y="673597"/>
            <a:ext cx="3409085" cy="4585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4 Rectángulo"/>
          <p:cNvSpPr/>
          <p:nvPr/>
        </p:nvSpPr>
        <p:spPr>
          <a:xfrm>
            <a:off x="1057752" y="5534561"/>
            <a:ext cx="1869423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Idea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755576" y="4658653"/>
            <a:ext cx="3816424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dia New" pitchFamily="34" charset="-34"/>
                <a:ea typeface="Yu Gothic Light" panose="020B0300000000000000" pitchFamily="34" charset="-128"/>
                <a:cs typeface="Cordia New" pitchFamily="34" charset="-34"/>
              </a:rPr>
              <a:t>Confidencia</a:t>
            </a:r>
            <a:r>
              <a:rPr lang="it-IT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dia New" pitchFamily="34" charset="-34"/>
                <a:ea typeface="Yu Gothic Light" panose="020B0300000000000000" pitchFamily="34" charset="-128"/>
                <a:cs typeface="Cordia New" pitchFamily="34" charset="-34"/>
              </a:rPr>
              <a:t> </a:t>
            </a:r>
            <a:r>
              <a:rPr lang="it-IT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dia New" pitchFamily="34" charset="-34"/>
                <a:ea typeface="Yu Gothic Light" panose="020B0300000000000000" pitchFamily="34" charset="-128"/>
                <a:cs typeface="Cordia New" pitchFamily="34" charset="-34"/>
              </a:rPr>
              <a:t>hecha</a:t>
            </a:r>
            <a:r>
              <a:rPr lang="it-IT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dia New" pitchFamily="34" charset="-34"/>
                <a:ea typeface="Yu Gothic Light" panose="020B0300000000000000" pitchFamily="34" charset="-128"/>
                <a:cs typeface="Cordia New" pitchFamily="34" charset="-34"/>
              </a:rPr>
              <a:t> por Don Bosco  </a:t>
            </a:r>
          </a:p>
          <a:p>
            <a:pPr algn="ctr">
              <a:defRPr/>
            </a:pPr>
            <a:r>
              <a:rPr lang="it-IT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dia New" pitchFamily="34" charset="-34"/>
                <a:ea typeface="Yu Gothic Light" panose="020B0300000000000000" pitchFamily="34" charset="-128"/>
                <a:cs typeface="Cordia New" pitchFamily="34" charset="-34"/>
              </a:rPr>
              <a:t>a don Giulio </a:t>
            </a:r>
            <a:r>
              <a:rPr lang="it-IT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dia New" pitchFamily="34" charset="-34"/>
                <a:ea typeface="Yu Gothic Light" panose="020B0300000000000000" pitchFamily="34" charset="-128"/>
                <a:cs typeface="Cordia New" pitchFamily="34" charset="-34"/>
              </a:rPr>
              <a:t>Barberis</a:t>
            </a:r>
            <a:r>
              <a:rPr lang="it-IT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dia New" pitchFamily="34" charset="-34"/>
                <a:ea typeface="Yu Gothic Light" panose="020B0300000000000000" pitchFamily="34" charset="-128"/>
                <a:cs typeface="Cordia New" pitchFamily="34" charset="-34"/>
              </a:rPr>
              <a:t> </a:t>
            </a:r>
          </a:p>
          <a:p>
            <a:pPr algn="ctr">
              <a:defRPr/>
            </a:pPr>
            <a:r>
              <a:rPr lang="it-IT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dia New" pitchFamily="34" charset="-34"/>
                <a:ea typeface="Yu Gothic Light" panose="020B0300000000000000" pitchFamily="34" charset="-128"/>
                <a:cs typeface="Cordia New" pitchFamily="34" charset="-34"/>
              </a:rPr>
              <a:t>il 19 </a:t>
            </a:r>
            <a:r>
              <a:rPr lang="it-IT" sz="1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dia New" pitchFamily="34" charset="-34"/>
                <a:ea typeface="Yu Gothic Light" panose="020B0300000000000000" pitchFamily="34" charset="-128"/>
                <a:cs typeface="Cordia New" pitchFamily="34" charset="-34"/>
              </a:rPr>
              <a:t>febrero</a:t>
            </a:r>
            <a:r>
              <a:rPr lang="it-IT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dia New" pitchFamily="34" charset="-34"/>
                <a:ea typeface="Yu Gothic Light" panose="020B0300000000000000" pitchFamily="34" charset="-128"/>
                <a:cs typeface="Cordia New" pitchFamily="34" charset="-34"/>
              </a:rPr>
              <a:t> 1876 </a:t>
            </a:r>
            <a:r>
              <a:rPr lang="it-IT" sz="1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dia New" pitchFamily="34" charset="-34"/>
                <a:ea typeface="Yu Gothic Light" panose="020B0300000000000000" pitchFamily="34" charset="-128"/>
                <a:cs typeface="Cordia New" pitchFamily="34" charset="-34"/>
              </a:rPr>
              <a:t>(MB XI, 73</a:t>
            </a:r>
            <a:r>
              <a:rPr lang="it-IT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dia New" pitchFamily="34" charset="-34"/>
                <a:ea typeface="Yu Gothic Light" panose="020B0300000000000000" pitchFamily="34" charset="-128"/>
                <a:cs typeface="Cordia New" pitchFamily="34" charset="-34"/>
              </a:rPr>
              <a:t>). </a:t>
            </a:r>
            <a:endParaRPr lang="es-MX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rdia New" pitchFamily="34" charset="-34"/>
              <a:ea typeface="Yu Gothic Light" panose="020B0300000000000000" pitchFamily="34" charset="-128"/>
              <a:cs typeface="Cordia New" pitchFamily="34" charset="-34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23528" y="1052736"/>
            <a:ext cx="520729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“Ya tengo pensado otro proyecto </a:t>
            </a:r>
          </a:p>
          <a:p>
            <a:pPr>
              <a:defRPr/>
            </a:pPr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que iré madurando en estos 2 años…</a:t>
            </a:r>
          </a:p>
          <a:p>
            <a:pPr>
              <a:defRPr/>
            </a:pPr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Habría que formar diría yo, </a:t>
            </a:r>
          </a:p>
          <a:p>
            <a:pPr>
              <a:defRPr/>
            </a:pPr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como una tercera Orden </a:t>
            </a:r>
          </a:p>
          <a:p>
            <a:pPr>
              <a:defRPr/>
            </a:pPr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para las Señoras, </a:t>
            </a:r>
          </a:p>
          <a:p>
            <a:pPr>
              <a:defRPr/>
            </a:pPr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que no estarían ligadas a nosotros, sino a las Hijas de María Auxiliadora”. </a:t>
            </a:r>
          </a:p>
        </p:txBody>
      </p:sp>
    </p:spTree>
    <p:extLst>
      <p:ext uri="{BB962C8B-B14F-4D97-AF65-F5344CB8AC3E}">
        <p14:creationId xmlns:p14="http://schemas.microsoft.com/office/powerpoint/2010/main" val="264378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/>
          <a:srcRect l="4615" t="5595" r="9230" b="11538"/>
          <a:stretch>
            <a:fillRect/>
          </a:stretch>
        </p:blipFill>
        <p:spPr bwMode="auto">
          <a:xfrm>
            <a:off x="259963" y="44624"/>
            <a:ext cx="4672077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0"/>
          </a:effectLst>
        </p:spPr>
      </p:pic>
      <p:pic>
        <p:nvPicPr>
          <p:cNvPr id="3" name="3 Imagen"/>
          <p:cNvPicPr>
            <a:picLocks noChangeAspect="1"/>
          </p:cNvPicPr>
          <p:nvPr/>
        </p:nvPicPr>
        <p:blipFill>
          <a:blip r:embed="rId2"/>
          <a:srcRect l="4615" t="5595" r="9230" b="11538"/>
          <a:stretch>
            <a:fillRect/>
          </a:stretch>
        </p:blipFill>
        <p:spPr bwMode="auto">
          <a:xfrm>
            <a:off x="1412091" y="764704"/>
            <a:ext cx="4672077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0"/>
          </a:effectLst>
        </p:spPr>
      </p:pic>
      <p:pic>
        <p:nvPicPr>
          <p:cNvPr id="5" name="3 Imagen"/>
          <p:cNvPicPr>
            <a:picLocks noChangeAspect="1"/>
          </p:cNvPicPr>
          <p:nvPr/>
        </p:nvPicPr>
        <p:blipFill>
          <a:blip r:embed="rId2"/>
          <a:srcRect l="4615" t="5595" r="9230" b="11538"/>
          <a:stretch>
            <a:fillRect/>
          </a:stretch>
        </p:blipFill>
        <p:spPr bwMode="auto">
          <a:xfrm>
            <a:off x="2780243" y="1700808"/>
            <a:ext cx="4672077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sp>
        <p:nvSpPr>
          <p:cNvPr id="9" name="4 Rectángulo"/>
          <p:cNvSpPr/>
          <p:nvPr/>
        </p:nvSpPr>
        <p:spPr>
          <a:xfrm>
            <a:off x="650835" y="5661248"/>
            <a:ext cx="296267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Bandera</a:t>
            </a:r>
          </a:p>
        </p:txBody>
      </p:sp>
    </p:spTree>
    <p:extLst>
      <p:ext uri="{BB962C8B-B14F-4D97-AF65-F5344CB8AC3E}">
        <p14:creationId xmlns:p14="http://schemas.microsoft.com/office/powerpoint/2010/main" val="17635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 5"/>
          <p:cNvSpPr/>
          <p:nvPr/>
        </p:nvSpPr>
        <p:spPr>
          <a:xfrm>
            <a:off x="1763688" y="692696"/>
            <a:ext cx="4824536" cy="48245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2531" name="Picture 14" descr="centenari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8" b="92611" l="6557" r="95082">
                        <a14:foregroundMark x1="30055" y1="12808" x2="30055" y2="12808"/>
                        <a14:foregroundMark x1="42623" y1="5419" x2="42623" y2="5419"/>
                        <a14:foregroundMark x1="57923" y1="8867" x2="57923" y2="8867"/>
                        <a14:foregroundMark x1="55191" y1="17241" x2="55191" y2="17241"/>
                        <a14:foregroundMark x1="54645" y1="2463" x2="54645" y2="2463"/>
                        <a14:foregroundMark x1="75956" y1="85714" x2="75956" y2="85714"/>
                        <a14:foregroundMark x1="56284" y1="86207" x2="56284" y2="86207"/>
                        <a14:foregroundMark x1="63388" y1="87192" x2="63388" y2="87192"/>
                        <a14:foregroundMark x1="69399" y1="86207" x2="69399" y2="86207"/>
                        <a14:foregroundMark x1="15301" y1="77340" x2="15301" y2="77340"/>
                        <a14:foregroundMark x1="64481" y1="6404" x2="64481" y2="6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16831"/>
            <a:ext cx="2104157" cy="259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5"/>
          <p:cNvSpPr>
            <a:spLocks noChangeArrowheads="1" noChangeShapeType="1" noTextEdit="1"/>
          </p:cNvSpPr>
          <p:nvPr/>
        </p:nvSpPr>
        <p:spPr bwMode="auto">
          <a:xfrm>
            <a:off x="2123728" y="1109671"/>
            <a:ext cx="3954949" cy="4044354"/>
          </a:xfrm>
          <a:prstGeom prst="rect">
            <a:avLst/>
          </a:prstGeom>
          <a:effectLst>
            <a:glow rad="127000">
              <a:schemeClr val="accent1">
                <a:alpha val="40000"/>
              </a:schemeClr>
            </a:glow>
          </a:effectLst>
        </p:spPr>
        <p:txBody>
          <a:bodyPr wrap="none" fromWordArt="1">
            <a:prstTxWarp prst="textButton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>
              <a:defRPr/>
            </a:pPr>
            <a:r>
              <a:rPr lang="it-IT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CCFF"/>
                    </a:gs>
                    <a:gs pos="50000">
                      <a:srgbClr val="FF99CC"/>
                    </a:gs>
                    <a:gs pos="100000">
                      <a:srgbClr val="99CCFF"/>
                    </a:gs>
                  </a:gsLst>
                  <a:lin ang="5400000" scaled="1"/>
                </a:gradFill>
                <a:latin typeface="Arial Black"/>
              </a:rPr>
              <a:t>   LAS MANOS EN EL MUNDO    </a:t>
            </a:r>
          </a:p>
          <a:p>
            <a:pPr algn="ctr">
              <a:defRPr/>
            </a:pPr>
            <a:endParaRPr lang="it-IT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CCFF"/>
                  </a:gs>
                  <a:gs pos="50000">
                    <a:srgbClr val="FF99CC"/>
                  </a:gs>
                  <a:gs pos="100000">
                    <a:srgbClr val="99CCFF"/>
                  </a:gs>
                </a:gsLst>
                <a:lin ang="5400000" scaled="1"/>
              </a:gradFill>
              <a:latin typeface="Arial Black"/>
            </a:endParaRPr>
          </a:p>
          <a:p>
            <a:pPr algn="ctr">
              <a:defRPr/>
            </a:pPr>
            <a:endParaRPr lang="it-IT" sz="36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CCFF"/>
                  </a:gs>
                  <a:gs pos="50000">
                    <a:srgbClr val="FF99CC"/>
                  </a:gs>
                  <a:gs pos="100000">
                    <a:srgbClr val="99CCFF"/>
                  </a:gs>
                </a:gsLst>
                <a:lin ang="5400000" scaled="1"/>
              </a:gradFill>
              <a:latin typeface="Arial Black"/>
            </a:endParaRPr>
          </a:p>
          <a:p>
            <a:pPr algn="ctr">
              <a:defRPr/>
            </a:pPr>
            <a:endParaRPr lang="it-IT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CCFF"/>
                  </a:gs>
                  <a:gs pos="50000">
                    <a:srgbClr val="FF99CC"/>
                  </a:gs>
                  <a:gs pos="100000">
                    <a:srgbClr val="99CCFF"/>
                  </a:gs>
                </a:gsLst>
                <a:lin ang="5400000" scaled="1"/>
              </a:gradFill>
              <a:latin typeface="Arial Black"/>
            </a:endParaRPr>
          </a:p>
          <a:p>
            <a:pPr algn="ctr">
              <a:defRPr/>
            </a:pPr>
            <a:endParaRPr lang="it-IT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CCFF"/>
                  </a:gs>
                  <a:gs pos="50000">
                    <a:srgbClr val="FF99CC"/>
                  </a:gs>
                  <a:gs pos="100000">
                    <a:srgbClr val="99CCFF"/>
                  </a:gs>
                </a:gsLst>
                <a:lin ang="5400000" scaled="1"/>
              </a:gradFill>
              <a:latin typeface="Arial Black"/>
            </a:endParaRPr>
          </a:p>
          <a:p>
            <a:pPr algn="ctr">
              <a:defRPr/>
            </a:pPr>
            <a:r>
              <a:rPr lang="it-IT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CCFF"/>
                    </a:gs>
                    <a:gs pos="50000">
                      <a:srgbClr val="FF99CC"/>
                    </a:gs>
                    <a:gs pos="100000">
                      <a:srgbClr val="99CCFF"/>
                    </a:gs>
                  </a:gsLst>
                  <a:lin ang="5400000" scaled="1"/>
                </a:gradFill>
                <a:latin typeface="Arial Black"/>
              </a:rPr>
              <a:t> LAS RAICES EN EL CORAZON</a:t>
            </a:r>
          </a:p>
        </p:txBody>
      </p:sp>
      <p:sp>
        <p:nvSpPr>
          <p:cNvPr id="7" name="4 Rectángulo"/>
          <p:cNvSpPr/>
          <p:nvPr/>
        </p:nvSpPr>
        <p:spPr>
          <a:xfrm>
            <a:off x="559229" y="5715016"/>
            <a:ext cx="188385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12970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SKMBT_C25213111113450"/>
          <p:cNvPicPr>
            <a:picLocks noChangeAspect="1" noChangeArrowheads="1"/>
          </p:cNvPicPr>
          <p:nvPr/>
        </p:nvPicPr>
        <p:blipFill>
          <a:blip r:embed="rId2"/>
          <a:srcRect l="2805" t="1079" r="1787" b="3316"/>
          <a:stretch>
            <a:fillRect/>
          </a:stretch>
        </p:blipFill>
        <p:spPr bwMode="auto">
          <a:xfrm rot="20911491">
            <a:off x="564175" y="2581275"/>
            <a:ext cx="1881188" cy="260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7" descr="SKMBT_C25213111113460"/>
          <p:cNvPicPr>
            <a:picLocks noChangeAspect="1" noChangeArrowheads="1"/>
          </p:cNvPicPr>
          <p:nvPr/>
        </p:nvPicPr>
        <p:blipFill>
          <a:blip r:embed="rId3"/>
          <a:srcRect l="1787" t="1830" r="1787" b="4068"/>
          <a:stretch>
            <a:fillRect/>
          </a:stretch>
        </p:blipFill>
        <p:spPr bwMode="auto">
          <a:xfrm rot="20598077">
            <a:off x="683217" y="452438"/>
            <a:ext cx="1662113" cy="224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4 Rectángulo"/>
          <p:cNvSpPr/>
          <p:nvPr/>
        </p:nvSpPr>
        <p:spPr>
          <a:xfrm>
            <a:off x="190495" y="5877272"/>
            <a:ext cx="538961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Organo de difusión</a:t>
            </a:r>
          </a:p>
        </p:txBody>
      </p:sp>
      <p:pic>
        <p:nvPicPr>
          <p:cNvPr id="8201" name="Picture 9" descr="C:\Users\pc\Desktop\copertin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752" y="1989138"/>
            <a:ext cx="1857375" cy="251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tangolo 2"/>
          <p:cNvSpPr/>
          <p:nvPr/>
        </p:nvSpPr>
        <p:spPr>
          <a:xfrm>
            <a:off x="4139952" y="1603132"/>
            <a:ext cx="4896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Periódico</a:t>
            </a:r>
            <a:r>
              <a:rPr 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oficial</a:t>
            </a:r>
            <a:r>
              <a:rPr 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 algn="ctr">
              <a:defRPr/>
            </a:pPr>
            <a:r>
              <a:rPr 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de la </a:t>
            </a:r>
            <a:r>
              <a:rPr lang="it-IT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Confederación</a:t>
            </a:r>
            <a:r>
              <a:rPr 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mundial</a:t>
            </a:r>
            <a:r>
              <a:rPr 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. </a:t>
            </a:r>
          </a:p>
          <a:p>
            <a:pPr algn="ctr">
              <a:defRPr/>
            </a:pPr>
            <a:r>
              <a:rPr 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Es </a:t>
            </a:r>
            <a:r>
              <a:rPr lang="it-IT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órgano</a:t>
            </a:r>
            <a:r>
              <a:rPr 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 algn="ctr">
              <a:defRPr/>
            </a:pPr>
            <a:r>
              <a:rPr 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de </a:t>
            </a:r>
            <a:r>
              <a:rPr lang="it-IT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unión</a:t>
            </a:r>
            <a:r>
              <a:rPr 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</a:p>
          <a:p>
            <a:pPr algn="ctr">
              <a:defRPr/>
            </a:pPr>
            <a:r>
              <a:rPr 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de </a:t>
            </a:r>
            <a:r>
              <a:rPr lang="it-IT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formación</a:t>
            </a:r>
            <a:r>
              <a:rPr 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 algn="ctr">
              <a:defRPr/>
            </a:pPr>
            <a:r>
              <a:rPr 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y de </a:t>
            </a:r>
            <a:r>
              <a:rPr lang="it-IT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información</a:t>
            </a:r>
            <a:r>
              <a:rPr 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  <a:r>
              <a:rPr lang="it-I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825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 descr="C:\Users\pc\Documents\Associazione\Assemblea_Mondiale\Assemblea Mondiale Elettiva IV 2009 Roma 29 luglio al 2 agosto\Atti-italiano\Foto\2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0641" y="2564904"/>
            <a:ext cx="4171950" cy="277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4580" name="Immagine 10" descr="C:\Users\pc\Pictures\Gruppi Exallieve\V Assemblea 2015\En I Mazzarelli\DSC_6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3713" y="98463"/>
            <a:ext cx="4105275" cy="276066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24581" name="Immagine 11" descr="C:\Users\pc\Pictures\Gruppi Exallieve\V Assemblea 2015\Valdocco\DSC_52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507" y="1556792"/>
            <a:ext cx="4968875" cy="37830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9" name="4 Rectángulo"/>
          <p:cNvSpPr/>
          <p:nvPr/>
        </p:nvSpPr>
        <p:spPr>
          <a:xfrm>
            <a:off x="418184" y="332656"/>
            <a:ext cx="3735318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12700">
                  <a:solidFill>
                    <a:srgbClr val="DDD4A7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+mn-cs"/>
              </a:rPr>
              <a:t>Formación</a:t>
            </a:r>
          </a:p>
        </p:txBody>
      </p:sp>
    </p:spTree>
    <p:extLst>
      <p:ext uri="{BB962C8B-B14F-4D97-AF65-F5344CB8AC3E}">
        <p14:creationId xmlns:p14="http://schemas.microsoft.com/office/powerpoint/2010/main" val="37959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/>
          <p:cNvPicPr>
            <a:picLocks noChangeAspect="1" noChangeArrowheads="1"/>
          </p:cNvPicPr>
          <p:nvPr/>
        </p:nvPicPr>
        <p:blipFill rotWithShape="1">
          <a:blip r:embed="rId2" cstate="print"/>
          <a:srcRect t="7080" b="3806"/>
          <a:stretch/>
        </p:blipFill>
        <p:spPr bwMode="auto">
          <a:xfrm>
            <a:off x="4525170" y="620688"/>
            <a:ext cx="4560508" cy="304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25605" name="Picture 11" descr="C:\Users\pc\Documents\Naciones visitadas\Portugal\Fatima 2011\DSC_0161 (2).JPG"/>
          <p:cNvPicPr>
            <a:picLocks noChangeAspect="1" noChangeArrowheads="1"/>
          </p:cNvPicPr>
          <p:nvPr/>
        </p:nvPicPr>
        <p:blipFill>
          <a:blip r:embed="rId3"/>
          <a:srcRect l="5463" t="17313" r="10181" b="6947"/>
          <a:stretch>
            <a:fillRect/>
          </a:stretch>
        </p:blipFill>
        <p:spPr bwMode="auto">
          <a:xfrm rot="21018942">
            <a:off x="-37999" y="488652"/>
            <a:ext cx="4914900" cy="296703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13" name="4 Rectángulo"/>
          <p:cNvSpPr/>
          <p:nvPr/>
        </p:nvSpPr>
        <p:spPr>
          <a:xfrm>
            <a:off x="107504" y="5899919"/>
            <a:ext cx="60486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Congresos Continentales</a:t>
            </a:r>
          </a:p>
        </p:txBody>
      </p:sp>
      <p:pic>
        <p:nvPicPr>
          <p:cNvPr id="6" name="Picture 2" descr="C:\Users\Gabriela\Documents\Convegni\América\Santo Domingo\Fotos\Foto ofici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 b="18611"/>
          <a:stretch/>
        </p:blipFill>
        <p:spPr bwMode="auto">
          <a:xfrm>
            <a:off x="323528" y="3140968"/>
            <a:ext cx="8229484" cy="28803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2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4 Rectángulo"/>
          <p:cNvSpPr/>
          <p:nvPr/>
        </p:nvSpPr>
        <p:spPr>
          <a:xfrm>
            <a:off x="395536" y="5889466"/>
            <a:ext cx="5904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</a:t>
            </a:r>
            <a:r>
              <a:rPr lang="es-E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ncuentros Nacionales</a:t>
            </a:r>
          </a:p>
        </p:txBody>
      </p:sp>
      <p:pic>
        <p:nvPicPr>
          <p:cNvPr id="26631" name="Picture 7" descr="C:\Users\Gabriela\Documents\Convegni\Spagna\Sarriá 2018\Fotos\DSC_5320.JPG"/>
          <p:cNvPicPr>
            <a:picLocks noChangeAspect="1" noChangeArrowheads="1"/>
          </p:cNvPicPr>
          <p:nvPr/>
        </p:nvPicPr>
        <p:blipFill rotWithShape="1">
          <a:blip r:embed="rId2" cstate="print"/>
          <a:srcRect r="14007" b="7052"/>
          <a:stretch/>
        </p:blipFill>
        <p:spPr bwMode="auto">
          <a:xfrm rot="21138019">
            <a:off x="137164" y="1899897"/>
            <a:ext cx="4801709" cy="343750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6630" name="Immagine 7" descr="C:\Users\pc\Pictures\Gruppi Exallieve\Colombia CMM 2016\IMG-20160813-WA0021.jpg"/>
          <p:cNvPicPr>
            <a:picLocks noChangeAspect="1" noChangeArrowheads="1"/>
          </p:cNvPicPr>
          <p:nvPr/>
        </p:nvPicPr>
        <p:blipFill>
          <a:blip r:embed="rId3"/>
          <a:srcRect l="13777" r="2"/>
          <a:stretch>
            <a:fillRect/>
          </a:stretch>
        </p:blipFill>
        <p:spPr bwMode="auto">
          <a:xfrm>
            <a:off x="1630341" y="214290"/>
            <a:ext cx="4919666" cy="225901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26632" name="Picture 8" descr="C:\Users\Gabriela\Documents\Convegni\Assisi\Foto\Gruppo Assisi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1635459"/>
            <a:ext cx="5688632" cy="3936681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108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Rectángulo"/>
          <p:cNvSpPr/>
          <p:nvPr/>
        </p:nvSpPr>
        <p:spPr>
          <a:xfrm>
            <a:off x="107504" y="5899919"/>
            <a:ext cx="8640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Encuentros de  Exalumnas/os j</a:t>
            </a:r>
            <a:r>
              <a:rPr lang="es-419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óvenes</a:t>
            </a:r>
            <a:endParaRPr lang="es-E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026" name="Picture 2" descr="C:\Users\Gabriela\Documents\Convegni\América\Santo Domingo\Fotos\Jóvenes SD 20181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511975" cy="4787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7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8" descr="C:\Users\pc\Documents\Archivio Cofederazione ASE\1946\1946\Relazione Exallieve Torino 1946\Rel Exa U TO FPM 1946\SKMBT_C25212042411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3110722" cy="44258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4 Rectángulo"/>
          <p:cNvSpPr/>
          <p:nvPr/>
        </p:nvSpPr>
        <p:spPr>
          <a:xfrm>
            <a:off x="179512" y="5827911"/>
            <a:ext cx="4320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Archivo histórico</a:t>
            </a:r>
          </a:p>
        </p:txBody>
      </p:sp>
      <p:sp>
        <p:nvSpPr>
          <p:cNvPr id="2" name="Rettangolo 1"/>
          <p:cNvSpPr/>
          <p:nvPr/>
        </p:nvSpPr>
        <p:spPr>
          <a:xfrm>
            <a:off x="3707904" y="548680"/>
            <a:ext cx="51125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alt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Desde los orígines </a:t>
            </a:r>
          </a:p>
          <a:p>
            <a:pPr algn="ctr">
              <a:defRPr/>
            </a:pPr>
            <a:r>
              <a:rPr lang="es-MX" alt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hasta hoy</a:t>
            </a:r>
          </a:p>
          <a:p>
            <a:pPr algn="ctr">
              <a:defRPr/>
            </a:pPr>
            <a:r>
              <a:rPr lang="es-MX" alt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Espiríto de D. Bosco</a:t>
            </a:r>
          </a:p>
          <a:p>
            <a:pPr algn="ctr">
              <a:defRPr/>
            </a:pPr>
            <a:r>
              <a:rPr lang="es-MX" alt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Cambio de mentalidad</a:t>
            </a:r>
          </a:p>
          <a:p>
            <a:pPr algn="ctr">
              <a:defRPr/>
            </a:pPr>
            <a:r>
              <a:rPr lang="es-MX" alt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Compromiso </a:t>
            </a:r>
          </a:p>
          <a:p>
            <a:pPr algn="ctr">
              <a:defRPr/>
            </a:pPr>
            <a:r>
              <a:rPr lang="es-MX" alt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de Exalumnas y Exalumnos </a:t>
            </a:r>
          </a:p>
          <a:p>
            <a:pPr algn="ctr">
              <a:defRPr/>
            </a:pPr>
            <a:r>
              <a:rPr lang="es-MX" alt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Estatutos</a:t>
            </a:r>
          </a:p>
          <a:p>
            <a:pPr algn="ctr">
              <a:defRPr/>
            </a:pPr>
            <a:r>
              <a:rPr lang="es-MX" alt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Revista Unión</a:t>
            </a:r>
          </a:p>
          <a:p>
            <a:pPr algn="ctr">
              <a:defRPr/>
            </a:pPr>
            <a:r>
              <a:rPr lang="es-MX" altLang="it-I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Estadísticas </a:t>
            </a:r>
          </a:p>
        </p:txBody>
      </p:sp>
    </p:spTree>
    <p:extLst>
      <p:ext uri="{BB962C8B-B14F-4D97-AF65-F5344CB8AC3E}">
        <p14:creationId xmlns:p14="http://schemas.microsoft.com/office/powerpoint/2010/main" val="24810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Rectángulo"/>
          <p:cNvSpPr/>
          <p:nvPr/>
        </p:nvSpPr>
        <p:spPr>
          <a:xfrm>
            <a:off x="179512" y="5827911"/>
            <a:ext cx="4653141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Estadística a 2015</a:t>
            </a: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</p:txBody>
      </p:sp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546" y="1628800"/>
            <a:ext cx="3609071" cy="28583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ttangolo 1"/>
          <p:cNvSpPr/>
          <p:nvPr/>
        </p:nvSpPr>
        <p:spPr>
          <a:xfrm>
            <a:off x="4248472" y="1747901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s-MX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     Exalumnas/os </a:t>
            </a:r>
          </a:p>
          <a:p>
            <a:pPr algn="just">
              <a:defRPr/>
            </a:pPr>
            <a:r>
              <a:rPr lang="es-MX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     inscritas/os             35,000 </a:t>
            </a:r>
          </a:p>
          <a:p>
            <a:pPr>
              <a:defRPr/>
            </a:pPr>
            <a:r>
              <a:rPr lang="es-MX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     Federaciones         	   89</a:t>
            </a:r>
          </a:p>
          <a:p>
            <a:pPr>
              <a:defRPr/>
            </a:pPr>
            <a:r>
              <a:rPr lang="es-MX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     Uniones 	                     861</a:t>
            </a:r>
            <a:endParaRPr lang="es-MX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s-MX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     Inspectorias                  75</a:t>
            </a:r>
          </a:p>
        </p:txBody>
      </p:sp>
    </p:spTree>
    <p:extLst>
      <p:ext uri="{BB962C8B-B14F-4D97-AF65-F5344CB8AC3E}">
        <p14:creationId xmlns:p14="http://schemas.microsoft.com/office/powerpoint/2010/main" val="8532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35496" y="5899919"/>
            <a:ext cx="69127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La Non uno di meno ONLUS</a:t>
            </a:r>
          </a:p>
        </p:txBody>
      </p:sp>
      <p:pic>
        <p:nvPicPr>
          <p:cNvPr id="30727" name="Picture 8" descr="C:\Users\Gabriela\Documents\Vidio\globe-with-the-fla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875"/>
            <a:ext cx="374491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1" descr="C:\Users\Gabriela\Pictures\Mani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0"/>
          <a:stretch>
            <a:fillRect/>
          </a:stretch>
        </p:blipFill>
        <p:spPr bwMode="auto">
          <a:xfrm rot="4242242">
            <a:off x="-1295294" y="841375"/>
            <a:ext cx="4856162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064496" y="654362"/>
            <a:ext cx="4572000" cy="48628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Es </a:t>
            </a:r>
            <a:r>
              <a:rPr lang="it-IT" alt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el</a:t>
            </a: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 rostro </a:t>
            </a:r>
            <a:r>
              <a:rPr lang="it-IT" alt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solidaridario</a:t>
            </a: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de la </a:t>
            </a:r>
            <a:r>
              <a:rPr lang="it-IT" alt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Asociación</a:t>
            </a: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.</a:t>
            </a:r>
          </a:p>
          <a:p>
            <a:pPr algn="ctr">
              <a:defRPr/>
            </a:pP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Promuove </a:t>
            </a:r>
            <a:r>
              <a:rPr lang="it-IT" alt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actualmente</a:t>
            </a: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  </a:t>
            </a:r>
          </a:p>
          <a:p>
            <a:pPr algn="ctr">
              <a:defRPr/>
            </a:pP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150 </a:t>
            </a:r>
            <a:r>
              <a:rPr lang="it-IT" alt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proyectos</a:t>
            </a: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 en </a:t>
            </a:r>
          </a:p>
          <a:p>
            <a:pPr algn="ctr">
              <a:defRPr/>
            </a:pP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4 </a:t>
            </a:r>
            <a:r>
              <a:rPr lang="it-IT" alt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continentes</a:t>
            </a: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en 28 </a:t>
            </a:r>
            <a:r>
              <a:rPr lang="it-IT" alt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naciones</a:t>
            </a: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y </a:t>
            </a:r>
            <a:r>
              <a:rPr lang="it-IT" alt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ayuda</a:t>
            </a: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 con </a:t>
            </a:r>
            <a:r>
              <a:rPr lang="it-IT" alt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becas</a:t>
            </a: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a 300 </a:t>
            </a:r>
            <a:r>
              <a:rPr lang="it-IT" alt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niños</a:t>
            </a: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. </a:t>
            </a:r>
          </a:p>
          <a:p>
            <a:pPr algn="ctr">
              <a:defRPr/>
            </a:pPr>
            <a:endParaRPr lang="it-IT" alt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charset="0"/>
            </a:endParaRPr>
          </a:p>
          <a:p>
            <a:pPr algn="ctr">
              <a:defRPr/>
            </a:pPr>
            <a:r>
              <a:rPr lang="it-IT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www.nonunodimeno.org </a:t>
            </a:r>
            <a:endParaRPr lang="it-I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02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7 Imagen"/>
          <p:cNvPicPr>
            <a:picLocks noChangeAspect="1"/>
          </p:cNvPicPr>
          <p:nvPr/>
        </p:nvPicPr>
        <p:blipFill>
          <a:blip r:embed="rId3" cstate="print"/>
          <a:srcRect b="22035"/>
          <a:stretch>
            <a:fillRect/>
          </a:stretch>
        </p:blipFill>
        <p:spPr bwMode="auto">
          <a:xfrm>
            <a:off x="1734742" y="476672"/>
            <a:ext cx="2477218" cy="286428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 bwMode="auto">
          <a:xfrm>
            <a:off x="4644008" y="476672"/>
            <a:ext cx="2650419" cy="286428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127" name="CasellaDiTesto 14"/>
          <p:cNvSpPr txBox="1">
            <a:spLocks noChangeArrowheads="1"/>
          </p:cNvSpPr>
          <p:nvPr/>
        </p:nvSpPr>
        <p:spPr bwMode="auto">
          <a:xfrm>
            <a:off x="4862074" y="3140968"/>
            <a:ext cx="266225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</a:rPr>
              <a:t>Sr</a:t>
            </a:r>
            <a:r>
              <a:rPr lang="it-IT" altLang="it-IT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</a:rPr>
              <a:t>. Caterina Arrighi</a:t>
            </a:r>
          </a:p>
        </p:txBody>
      </p:sp>
      <p:sp>
        <p:nvSpPr>
          <p:cNvPr id="5128" name="CasellaDiTesto 15"/>
          <p:cNvSpPr txBox="1">
            <a:spLocks noChangeArrowheads="1"/>
          </p:cNvSpPr>
          <p:nvPr/>
        </p:nvSpPr>
        <p:spPr bwMode="auto">
          <a:xfrm>
            <a:off x="1691680" y="3140968"/>
            <a:ext cx="277230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</a:rPr>
              <a:t>Don Filippo Rinaldi</a:t>
            </a:r>
          </a:p>
        </p:txBody>
      </p:sp>
      <p:sp>
        <p:nvSpPr>
          <p:cNvPr id="17" name="4 Rectángulo"/>
          <p:cNvSpPr/>
          <p:nvPr/>
        </p:nvSpPr>
        <p:spPr>
          <a:xfrm>
            <a:off x="107504" y="5805264"/>
            <a:ext cx="72728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Fundador  y </a:t>
            </a:r>
            <a:r>
              <a:rPr lang="es-ES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colaboradora</a:t>
            </a:r>
          </a:p>
        </p:txBody>
      </p:sp>
      <p:sp>
        <p:nvSpPr>
          <p:cNvPr id="2" name="Rettangolo 1"/>
          <p:cNvSpPr/>
          <p:nvPr/>
        </p:nvSpPr>
        <p:spPr>
          <a:xfrm>
            <a:off x="323528" y="3573016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El</a:t>
            </a: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19 de marzo de 1908, en </a:t>
            </a:r>
            <a:r>
              <a:rPr lang="it-IT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el</a:t>
            </a: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Oratorio de </a:t>
            </a:r>
            <a:r>
              <a:rPr lang="it-IT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las</a:t>
            </a: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FMA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de </a:t>
            </a:r>
            <a:r>
              <a:rPr lang="it-IT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Valdocco</a:t>
            </a: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, en via Cottolengo 33, se </a:t>
            </a:r>
            <a:r>
              <a:rPr lang="it-IT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aprueba</a:t>
            </a: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el</a:t>
            </a: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Reglamento</a:t>
            </a: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y se </a:t>
            </a:r>
            <a:r>
              <a:rPr lang="it-IT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constituye</a:t>
            </a: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oficialmente</a:t>
            </a: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la </a:t>
            </a:r>
            <a:r>
              <a:rPr lang="it-IT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primera</a:t>
            </a: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Uni</a:t>
            </a:r>
            <a:r>
              <a:rPr lang="es-419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ó</a:t>
            </a: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n de </a:t>
            </a:r>
            <a:r>
              <a:rPr lang="it-IT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Exalumnas</a:t>
            </a: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de </a:t>
            </a:r>
            <a:r>
              <a:rPr lang="it-IT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las</a:t>
            </a: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Hijas</a:t>
            </a: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de Maria </a:t>
            </a:r>
            <a:r>
              <a:rPr lang="it-IT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Auxiliatrice</a:t>
            </a:r>
            <a:endParaRPr lang="es-MX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1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4"/>
          <p:cNvSpPr/>
          <p:nvPr/>
        </p:nvSpPr>
        <p:spPr>
          <a:xfrm>
            <a:off x="539552" y="356458"/>
            <a:ext cx="817756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Ser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Exalumna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y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Exalumno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es: 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un DON, una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gracia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que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se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recibe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</a:p>
          <a:p>
            <a:pPr>
              <a:defRPr/>
            </a:pP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nadie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te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podrá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quitar este sello o marca salesiana. 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un COMPROMISO: testimoniar y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hacer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conocer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>
              <a:defRPr/>
            </a:pP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los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valores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de la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espiritualidad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salesiana </a:t>
            </a:r>
          </a:p>
          <a:p>
            <a:pPr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en la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familia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, en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el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trabajo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, en la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Iglesia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en la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sociedad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LA EPIFANIA DEL CARISMA SALESIANO </a:t>
            </a:r>
          </a:p>
          <a:p>
            <a:pPr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en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el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mundo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con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estilo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laical</a:t>
            </a: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</a:p>
          <a:p>
            <a:pPr>
              <a:defRPr/>
            </a:pPr>
            <a:endParaRPr lang="it-IT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Picture 2" descr="C:\Users\CONFEXFMA1\Pictures\Giovani\36537903876_c5b71191d7_z.jpg"/>
          <p:cNvPicPr>
            <a:picLocks noChangeAspect="1" noChangeArrowheads="1"/>
          </p:cNvPicPr>
          <p:nvPr/>
        </p:nvPicPr>
        <p:blipFill>
          <a:blip r:embed="rId2"/>
          <a:srcRect t="9375" b="50000"/>
          <a:stretch>
            <a:fillRect/>
          </a:stretch>
        </p:blipFill>
        <p:spPr bwMode="auto">
          <a:xfrm>
            <a:off x="827584" y="4745519"/>
            <a:ext cx="7560840" cy="1727783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447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5580112" y="5797231"/>
            <a:ext cx="330250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GRACIAS!</a:t>
            </a:r>
          </a:p>
        </p:txBody>
      </p:sp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720" y="1268760"/>
            <a:ext cx="5040560" cy="4196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utoShape 8"/>
          <p:cNvSpPr>
            <a:spLocks noChangeArrowheads="1"/>
          </p:cNvSpPr>
          <p:nvPr/>
        </p:nvSpPr>
        <p:spPr bwMode="auto">
          <a:xfrm rot="9969956">
            <a:off x="1082675" y="1349375"/>
            <a:ext cx="7010400" cy="41290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15" y="10800"/>
                </a:moveTo>
                <a:cubicBezTo>
                  <a:pt x="215" y="16646"/>
                  <a:pt x="4954" y="21385"/>
                  <a:pt x="10800" y="21385"/>
                </a:cubicBezTo>
                <a:cubicBezTo>
                  <a:pt x="16646" y="21385"/>
                  <a:pt x="21385" y="16646"/>
                  <a:pt x="21385" y="10800"/>
                </a:cubicBezTo>
                <a:cubicBezTo>
                  <a:pt x="21385" y="4954"/>
                  <a:pt x="16646" y="215"/>
                  <a:pt x="10800" y="215"/>
                </a:cubicBezTo>
                <a:cubicBezTo>
                  <a:pt x="4954" y="215"/>
                  <a:pt x="215" y="4954"/>
                  <a:pt x="215" y="1080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prstShdw prst="shdw13" dist="53882" dir="13500000">
              <a:srgbClr val="000000">
                <a:alpha val="50000"/>
              </a:srgbClr>
            </a:prst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831495" y="332656"/>
            <a:ext cx="7628948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4500" b="1" dirty="0" err="1">
                <a:ln w="12700">
                  <a:solidFill>
                    <a:srgbClr val="E7E1C3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María</a:t>
            </a:r>
            <a:r>
              <a:rPr lang="it-IT" sz="4500" b="1" dirty="0">
                <a:ln w="12700">
                  <a:solidFill>
                    <a:srgbClr val="E7E1C3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4500" b="1" dirty="0" err="1">
                <a:ln w="12700">
                  <a:solidFill>
                    <a:srgbClr val="E7E1C3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Auxiliadora</a:t>
            </a:r>
            <a:r>
              <a:rPr lang="it-IT" sz="4500" b="1" dirty="0">
                <a:ln w="12700">
                  <a:solidFill>
                    <a:srgbClr val="E7E1C3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nos </a:t>
            </a:r>
            <a:r>
              <a:rPr lang="it-IT" sz="4500" b="1" dirty="0" err="1">
                <a:ln w="12700">
                  <a:solidFill>
                    <a:srgbClr val="E7E1C3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bendiga</a:t>
            </a:r>
            <a:r>
              <a:rPr lang="it-IT" sz="4500" b="1" dirty="0">
                <a:ln w="12700">
                  <a:solidFill>
                    <a:srgbClr val="E7E1C3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2820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323528" y="5899919"/>
            <a:ext cx="738082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1° </a:t>
            </a:r>
            <a:r>
              <a:rPr lang="it-IT" altLang="it-IT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Reglamento</a:t>
            </a:r>
            <a:r>
              <a:rPr lang="it-IT" altLang="it-IT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de la </a:t>
            </a:r>
            <a:r>
              <a:rPr lang="it-IT" altLang="it-IT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Asociación</a:t>
            </a:r>
            <a:endParaRPr lang="it-IT" altLang="it-IT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-6445224" y="6403258"/>
            <a:ext cx="633670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it-IT" alt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14" descr="http://www.colegiosansaturio.com/blog/imagenes/ayu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1" y="4288038"/>
            <a:ext cx="1224137" cy="1085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http://www.pueblos-espana.org/fotos_originales/3/0/4/0035930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0" y="2643934"/>
            <a:ext cx="1196469" cy="1001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5" cstate="print"/>
          <a:srcRect l="42033" r="37492" b="76372"/>
          <a:stretch>
            <a:fillRect/>
          </a:stretch>
        </p:blipFill>
        <p:spPr bwMode="auto">
          <a:xfrm>
            <a:off x="7380312" y="1120135"/>
            <a:ext cx="1173748" cy="1012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asellaDiTesto 10"/>
          <p:cNvSpPr txBox="1"/>
          <p:nvPr/>
        </p:nvSpPr>
        <p:spPr>
          <a:xfrm>
            <a:off x="539552" y="4233862"/>
            <a:ext cx="6336704" cy="1200329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lvl="0"/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Visitar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antiguas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compañeras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caen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enfermas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y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ofrecerles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en la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medida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lo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posible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apoyo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necesitan</a:t>
            </a:r>
            <a:endParaRPr lang="it-IT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39552" y="2563819"/>
            <a:ext cx="6336704" cy="1200329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lvl="0"/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Ayudar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moralmente a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compañeras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eligen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matrimonio y la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díficil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tarea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formar una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familia</a:t>
            </a:r>
            <a:endParaRPr lang="it-IT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39552" y="760095"/>
            <a:ext cx="6336704" cy="1569660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lvl="0"/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Mantener vivo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recuerdo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años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pasados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en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Oratorio,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animándose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reciprocamente a perseverar en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los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buenos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principios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incluso en la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condición</a:t>
            </a:r>
            <a:r>
              <a:rPr lang="it-IT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madre de </a:t>
            </a:r>
            <a:r>
              <a:rPr lang="it-IT" alt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familia</a:t>
            </a:r>
            <a:endParaRPr lang="it-IT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043608" y="707212"/>
            <a:ext cx="619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Valores</a:t>
            </a:r>
            <a:r>
              <a:rPr lang="it-IT" sz="9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259632" y="2291388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Familia</a:t>
            </a:r>
            <a:r>
              <a:rPr lang="it-IT" sz="9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67544" y="4121785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Solidaridad</a:t>
            </a:r>
            <a:r>
              <a:rPr lang="it-IT" sz="8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953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pc\Desktop\agosto 2013\IMG_08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8938" y="476250"/>
            <a:ext cx="5484812" cy="411321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8200" name="Rettangolo 7"/>
          <p:cNvSpPr>
            <a:spLocks noChangeArrowheads="1"/>
          </p:cNvSpPr>
          <p:nvPr/>
        </p:nvSpPr>
        <p:spPr bwMode="auto">
          <a:xfrm>
            <a:off x="1547664" y="4581128"/>
            <a:ext cx="5688632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Via</a:t>
            </a:r>
            <a:r>
              <a:rPr lang="es-ES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Cottolengo, 33 Valdocco Turín</a:t>
            </a:r>
            <a:endParaRPr lang="it-IT" alt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98954" y="6000768"/>
            <a:ext cx="74253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Prim</a:t>
            </a:r>
            <a:r>
              <a:rPr lang="en-US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era</a:t>
            </a:r>
            <a:r>
              <a:rPr lang="es-ES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Sede de</a:t>
            </a:r>
            <a:r>
              <a:rPr lang="en-US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la </a:t>
            </a:r>
            <a:r>
              <a:rPr lang="es-ES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A</a:t>
            </a:r>
            <a:r>
              <a:rPr lang="en-US" alt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sociación</a:t>
            </a:r>
            <a:endParaRPr lang="en-US" alt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3 Rectángulo"/>
          <p:cNvSpPr>
            <a:spLocks noChangeArrowheads="1"/>
          </p:cNvSpPr>
          <p:nvPr/>
        </p:nvSpPr>
        <p:spPr bwMode="auto">
          <a:xfrm>
            <a:off x="5003800" y="5611813"/>
            <a:ext cx="38163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it-IT" sz="3000">
                <a:solidFill>
                  <a:srgbClr val="0000AC"/>
                </a:solidFill>
                <a:latin typeface="Aardvark Cafe"/>
                <a:ea typeface="Amperzand"/>
                <a:cs typeface="Amperzand"/>
              </a:rPr>
              <a:t> </a:t>
            </a:r>
          </a:p>
        </p:txBody>
      </p:sp>
      <p:sp>
        <p:nvSpPr>
          <p:cNvPr id="15" name="Rettangolo 7"/>
          <p:cNvSpPr>
            <a:spLocks noChangeArrowheads="1"/>
          </p:cNvSpPr>
          <p:nvPr/>
        </p:nvSpPr>
        <p:spPr bwMode="auto">
          <a:xfrm>
            <a:off x="-2882" y="332656"/>
            <a:ext cx="9183394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08BB4"/>
              </a:buClr>
              <a:buSzPct val="60000"/>
              <a:buFont typeface="Wingdings 2" pitchFamily="18" charset="2"/>
              <a:buChar char="¥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A7328"/>
              </a:buClr>
              <a:buSzPct val="57000"/>
              <a:buFont typeface="Wingdings 2" pitchFamily="18" charset="2"/>
              <a:buChar char="¥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AE589F"/>
              </a:buClr>
              <a:buSzPct val="55000"/>
              <a:buFont typeface="Wingdings 2" pitchFamily="18" charset="2"/>
              <a:buChar char="¥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50000"/>
              <a:buFont typeface="Wingdings 2" pitchFamily="18" charset="2"/>
              <a:buChar char="¥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 2" pitchFamily="18" charset="2"/>
              <a:buChar char="¥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 2" pitchFamily="18" charset="2"/>
              <a:buChar char="¥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 2" pitchFamily="18" charset="2"/>
              <a:buChar char="¥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 2" pitchFamily="18" charset="2"/>
              <a:buChar char="¥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alt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Es una </a:t>
            </a:r>
            <a:r>
              <a:rPr lang="it-IT" alt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asociación</a:t>
            </a:r>
            <a:r>
              <a:rPr lang="it-IT" alt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:</a:t>
            </a:r>
            <a:r>
              <a:rPr lang="it-IT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 marL="457200" indent="-457200"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it-IT" alt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laical</a:t>
            </a:r>
            <a:r>
              <a:rPr lang="it-IT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sin </a:t>
            </a:r>
            <a:r>
              <a:rPr lang="it-IT" alt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ánimo</a:t>
            </a:r>
            <a:r>
              <a:rPr lang="it-IT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de lucro, </a:t>
            </a:r>
          </a:p>
          <a:p>
            <a:pPr marL="457200" indent="-457200"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it-IT" alt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promovida</a:t>
            </a:r>
            <a:r>
              <a:rPr lang="it-IT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por </a:t>
            </a:r>
            <a:r>
              <a:rPr lang="it-IT" alt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el</a:t>
            </a:r>
            <a:r>
              <a:rPr lang="it-IT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alt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Instituto</a:t>
            </a:r>
            <a:r>
              <a:rPr lang="it-IT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de </a:t>
            </a:r>
            <a:r>
              <a:rPr lang="it-IT" alt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las</a:t>
            </a:r>
            <a:r>
              <a:rPr lang="it-IT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FMA, </a:t>
            </a:r>
          </a:p>
          <a:p>
            <a:pPr marL="457200" indent="-457200"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it-IT" alt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grupo</a:t>
            </a:r>
            <a:r>
              <a:rPr lang="it-IT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de la </a:t>
            </a:r>
            <a:r>
              <a:rPr lang="it-IT" alt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Familia</a:t>
            </a:r>
            <a:r>
              <a:rPr lang="it-IT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Salesiana. </a:t>
            </a:r>
          </a:p>
        </p:txBody>
      </p:sp>
      <p:sp>
        <p:nvSpPr>
          <p:cNvPr id="7172" name="CasellaDiTesto 1"/>
          <p:cNvSpPr txBox="1">
            <a:spLocks noChangeArrowheads="1"/>
          </p:cNvSpPr>
          <p:nvPr/>
        </p:nvSpPr>
        <p:spPr bwMode="auto">
          <a:xfrm>
            <a:off x="250825" y="4899025"/>
            <a:ext cx="46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itchFamily="34" charset="0"/>
            </a:endParaRPr>
          </a:p>
        </p:txBody>
      </p:sp>
      <p:pic>
        <p:nvPicPr>
          <p:cNvPr id="9" name="Immagine 9" descr="C:\Users\Gabriela\Pictures\Imágnes varias\Lavoro in equipe\teamwork-2188039__340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32380"/>
          <a:stretch>
            <a:fillRect/>
          </a:stretch>
        </p:blipFill>
        <p:spPr bwMode="auto">
          <a:xfrm>
            <a:off x="-109414" y="3789040"/>
            <a:ext cx="4897438" cy="1501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C:\Users\Gabriela\Pictures\Imágnes varias\Lavoro in equipe\teamwork-2188039__340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32380"/>
          <a:stretch>
            <a:fillRect/>
          </a:stretch>
        </p:blipFill>
        <p:spPr bwMode="auto">
          <a:xfrm>
            <a:off x="4246562" y="3767129"/>
            <a:ext cx="4897438" cy="1501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C:\Users\Gabriela\Pictures\Imágnes varias\Lavoro in equipe\teamwork-2188039__340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32451"/>
          <a:stretch>
            <a:fillRect/>
          </a:stretch>
        </p:blipFill>
        <p:spPr bwMode="auto">
          <a:xfrm>
            <a:off x="458638" y="3171260"/>
            <a:ext cx="3897338" cy="119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 descr="C:\Users\Gabriela\Pictures\Imágnes varias\Lavoro in equipe\teamwork-2188039__340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32451"/>
          <a:stretch>
            <a:fillRect/>
          </a:stretch>
        </p:blipFill>
        <p:spPr bwMode="auto">
          <a:xfrm>
            <a:off x="3995936" y="3352123"/>
            <a:ext cx="3071834" cy="940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0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ttangolo 3"/>
          <p:cNvSpPr>
            <a:spLocks noChangeArrowheads="1"/>
          </p:cNvSpPr>
          <p:nvPr/>
        </p:nvSpPr>
        <p:spPr bwMode="auto">
          <a:xfrm>
            <a:off x="4572000" y="2098591"/>
            <a:ext cx="4608512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La </a:t>
            </a:r>
            <a:r>
              <a:rPr lang="it-IT" alt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Asociación</a:t>
            </a:r>
            <a:r>
              <a:rPr lang="it-IT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it-IT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es un </a:t>
            </a:r>
            <a:r>
              <a:rPr lang="it-IT" alt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grupo</a:t>
            </a:r>
            <a:r>
              <a:rPr lang="it-IT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it-IT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de la </a:t>
            </a:r>
            <a:r>
              <a:rPr lang="it-IT" alt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Familia</a:t>
            </a:r>
            <a:r>
              <a:rPr lang="it-IT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Salesiana </a:t>
            </a:r>
          </a:p>
          <a:p>
            <a:pPr eaLnBrk="1" hangingPunct="1">
              <a:defRPr/>
            </a:pPr>
            <a:r>
              <a:rPr lang="it-IT" alt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desde</a:t>
            </a:r>
            <a:r>
              <a:rPr lang="it-IT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it-IT" alt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el</a:t>
            </a:r>
            <a:r>
              <a:rPr lang="it-IT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29 </a:t>
            </a:r>
            <a:r>
              <a:rPr lang="it-IT" alt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octubre</a:t>
            </a:r>
            <a:r>
              <a:rPr lang="it-IT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1988</a:t>
            </a:r>
          </a:p>
          <a:p>
            <a:pPr eaLnBrk="1" hangingPunct="1">
              <a:defRPr/>
            </a:pPr>
            <a:endParaRPr lang="it-IT" alt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8195" name="Picture 4" descr="http://comunidade.cancaonova.com/wp-content/uploads/sites/11/2014/09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174"/>
            <a:ext cx="3822907" cy="424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0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 flipH="1">
            <a:off x="3995936" y="1821730"/>
            <a:ext cx="4898254" cy="3010055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None/>
              <a:defRPr/>
            </a:pPr>
            <a:r>
              <a:rPr lang="it-IT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Margherita Occhiena: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None/>
              <a:defRPr/>
            </a:pPr>
            <a:r>
              <a:rPr lang="it-IT" alt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mamá</a:t>
            </a:r>
            <a:r>
              <a:rPr lang="it-IT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Don Bosco, 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None/>
              <a:defRPr/>
            </a:pPr>
            <a:r>
              <a:rPr lang="it-IT" alt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mujer</a:t>
            </a:r>
            <a:r>
              <a:rPr lang="it-IT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alt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fuerte</a:t>
            </a:r>
            <a:r>
              <a:rPr lang="it-IT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y sabia, 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None/>
              <a:defRPr/>
            </a:pPr>
            <a:r>
              <a:rPr lang="it-IT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madre </a:t>
            </a:r>
            <a:r>
              <a:rPr lang="it-IT" alt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heróica</a:t>
            </a:r>
            <a:r>
              <a:rPr lang="it-IT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None/>
              <a:defRPr/>
            </a:pPr>
            <a:r>
              <a:rPr lang="it-IT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sabia </a:t>
            </a:r>
            <a:r>
              <a:rPr lang="it-IT" alt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educadora</a:t>
            </a:r>
            <a:r>
              <a:rPr lang="it-IT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620688"/>
            <a:ext cx="2873280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-36512" y="6023029"/>
            <a:ext cx="849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F497D"/>
              </a:buClr>
              <a:buSzPct val="70000"/>
              <a:defRPr/>
            </a:pPr>
            <a:r>
              <a:rPr lang="it-IT" alt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Modelo</a:t>
            </a:r>
            <a:r>
              <a:rPr lang="it-IT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de </a:t>
            </a:r>
            <a:r>
              <a:rPr lang="it-IT" alt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vida</a:t>
            </a:r>
            <a:r>
              <a:rPr lang="it-IT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 para  </a:t>
            </a:r>
            <a:r>
              <a:rPr lang="it-IT" alt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Exalumnas</a:t>
            </a:r>
            <a:r>
              <a:rPr lang="it-IT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/</a:t>
            </a:r>
            <a:r>
              <a:rPr lang="it-IT" alt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</a:rPr>
              <a:t>os</a:t>
            </a:r>
            <a:endParaRPr lang="it-IT" alt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32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3 Rectángulo"/>
          <p:cNvSpPr>
            <a:spLocks noChangeArrowheads="1"/>
          </p:cNvSpPr>
          <p:nvPr/>
        </p:nvSpPr>
        <p:spPr bwMode="auto">
          <a:xfrm>
            <a:off x="251520" y="1083508"/>
            <a:ext cx="4248720" cy="39703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Transformar la propia vida </a:t>
            </a:r>
          </a:p>
          <a:p>
            <a:pPr algn="ctr" eaLnBrk="1" hangingPunct="1">
              <a:defRPr/>
            </a:pPr>
            <a:r>
              <a:rPr lang="es-ES_tradnl" alt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a la luz de </a:t>
            </a:r>
          </a:p>
          <a:p>
            <a:pPr algn="ctr" eaLnBrk="1" hangingPunct="1">
              <a:defRPr/>
            </a:pPr>
            <a:r>
              <a:rPr lang="es-ES_tradnl" alt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la espiritualidad salesiana </a:t>
            </a:r>
          </a:p>
          <a:p>
            <a:pPr algn="ctr" eaLnBrk="1" hangingPunct="1">
              <a:defRPr/>
            </a:pPr>
            <a:r>
              <a:rPr lang="es-ES_tradnl" alt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hasta llegar a ser buenas/os cristianas/os y honradas/os ciudadanas/os </a:t>
            </a:r>
          </a:p>
          <a:p>
            <a:pPr algn="ctr" eaLnBrk="1" hangingPunct="1">
              <a:defRPr/>
            </a:pPr>
            <a:r>
              <a:rPr lang="es-ES_tradnl" alt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siguiendo las huellas </a:t>
            </a:r>
          </a:p>
          <a:p>
            <a:pPr algn="ctr" eaLnBrk="1" hangingPunct="1">
              <a:defRPr/>
            </a:pPr>
            <a:r>
              <a:rPr lang="es-ES_tradnl" alt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de Don Bosco y </a:t>
            </a:r>
          </a:p>
          <a:p>
            <a:pPr algn="ctr" eaLnBrk="1" hangingPunct="1">
              <a:defRPr/>
            </a:pPr>
            <a:r>
              <a:rPr lang="es-ES_tradnl" alt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de  Madre Mazzarello</a:t>
            </a:r>
            <a:endParaRPr lang="it-IT" altLang="it-IT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1" name="4 Imagen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2020" y="1268760"/>
            <a:ext cx="4411818" cy="3456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4 Rectángulo"/>
          <p:cNvSpPr/>
          <p:nvPr/>
        </p:nvSpPr>
        <p:spPr>
          <a:xfrm>
            <a:off x="763461" y="5661248"/>
            <a:ext cx="225658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Visión</a:t>
            </a:r>
          </a:p>
        </p:txBody>
      </p:sp>
    </p:spTree>
    <p:extLst>
      <p:ext uri="{BB962C8B-B14F-4D97-AF65-F5344CB8AC3E}">
        <p14:creationId xmlns:p14="http://schemas.microsoft.com/office/powerpoint/2010/main" val="87193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793</Words>
  <Application>Microsoft Office PowerPoint</Application>
  <PresentationFormat>Presentación en pantalla (4:3)</PresentationFormat>
  <Paragraphs>163</Paragraphs>
  <Slides>31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1" baseType="lpstr">
      <vt:lpstr>Aardvark Cafe</vt:lpstr>
      <vt:lpstr>Arial</vt:lpstr>
      <vt:lpstr>Arial Black</vt:lpstr>
      <vt:lpstr>Arial Narrow</vt:lpstr>
      <vt:lpstr>Calibri</vt:lpstr>
      <vt:lpstr>Comic Sans MS</vt:lpstr>
      <vt:lpstr>Cordia New</vt:lpstr>
      <vt:lpstr>Wingdings</vt:lpstr>
      <vt:lpstr>Wingdings 2</vt:lpstr>
      <vt:lpstr>Tema di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Gabriela</dc:creator>
  <cp:lastModifiedBy>Lenovo</cp:lastModifiedBy>
  <cp:revision>47</cp:revision>
  <dcterms:created xsi:type="dcterms:W3CDTF">2018-07-08T13:59:36Z</dcterms:created>
  <dcterms:modified xsi:type="dcterms:W3CDTF">2019-07-16T11:31:22Z</dcterms:modified>
</cp:coreProperties>
</file>